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49"/>
  </p:notesMasterIdLst>
  <p:handoutMasterIdLst>
    <p:handoutMasterId r:id="rId50"/>
  </p:handoutMasterIdLst>
  <p:sldIdLst>
    <p:sldId id="959" r:id="rId2"/>
    <p:sldId id="647" r:id="rId3"/>
    <p:sldId id="891" r:id="rId4"/>
    <p:sldId id="950" r:id="rId5"/>
    <p:sldId id="917" r:id="rId6"/>
    <p:sldId id="763" r:id="rId7"/>
    <p:sldId id="764" r:id="rId8"/>
    <p:sldId id="918" r:id="rId9"/>
    <p:sldId id="957" r:id="rId10"/>
    <p:sldId id="919" r:id="rId11"/>
    <p:sldId id="879" r:id="rId12"/>
    <p:sldId id="896" r:id="rId13"/>
    <p:sldId id="897" r:id="rId14"/>
    <p:sldId id="868" r:id="rId15"/>
    <p:sldId id="869" r:id="rId16"/>
    <p:sldId id="920" r:id="rId17"/>
    <p:sldId id="871" r:id="rId18"/>
    <p:sldId id="958" r:id="rId19"/>
    <p:sldId id="889" r:id="rId20"/>
    <p:sldId id="898" r:id="rId21"/>
    <p:sldId id="945" r:id="rId22"/>
    <p:sldId id="921" r:id="rId23"/>
    <p:sldId id="912" r:id="rId24"/>
    <p:sldId id="913" r:id="rId25"/>
    <p:sldId id="914" r:id="rId26"/>
    <p:sldId id="907" r:id="rId27"/>
    <p:sldId id="948" r:id="rId28"/>
    <p:sldId id="946" r:id="rId29"/>
    <p:sldId id="947" r:id="rId30"/>
    <p:sldId id="949" r:id="rId31"/>
    <p:sldId id="833" r:id="rId32"/>
    <p:sldId id="834" r:id="rId33"/>
    <p:sldId id="836" r:id="rId34"/>
    <p:sldId id="939" r:id="rId35"/>
    <p:sldId id="881" r:id="rId36"/>
    <p:sldId id="882" r:id="rId37"/>
    <p:sldId id="940" r:id="rId38"/>
    <p:sldId id="956" r:id="rId39"/>
    <p:sldId id="883" r:id="rId40"/>
    <p:sldId id="922" r:id="rId41"/>
    <p:sldId id="932" r:id="rId42"/>
    <p:sldId id="935" r:id="rId43"/>
    <p:sldId id="936" r:id="rId44"/>
    <p:sldId id="952" r:id="rId45"/>
    <p:sldId id="953" r:id="rId46"/>
    <p:sldId id="955" r:id="rId47"/>
    <p:sldId id="938" r:id="rId4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7E7"/>
    <a:srgbClr val="EA34DD"/>
    <a:srgbClr val="990099"/>
    <a:srgbClr val="FF9966"/>
    <a:srgbClr val="E26F3C"/>
    <a:srgbClr val="D76647"/>
    <a:srgbClr val="FF3300"/>
    <a:srgbClr val="FFFF99"/>
    <a:srgbClr val="F1FF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8" autoAdjust="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9B7C7-F25B-49F9-9EC5-F6C64827B606}" type="doc">
      <dgm:prSet loTypeId="urn:microsoft.com/office/officeart/2005/8/layout/hierarchy3" loCatId="hierarchy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C813E864-97C2-4E8D-B1DF-B05F5BF5B4D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rPr>
            <a:t>高出現率障礙</a:t>
          </a:r>
          <a:r>
            <a:rPr lang="zh-TW" alt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High Incidence Disabilities</a:t>
          </a:r>
          <a:r>
            <a:rPr lang="zh-TW" alt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b="1" dirty="0">
            <a:solidFill>
              <a:schemeClr val="bg2">
                <a:lumMod val="1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82E2928-A213-4041-A58A-7E0E0D7F67C6}" type="parTrans" cxnId="{7EA84011-0C58-4DFE-B3D3-C27603D3CFBF}">
      <dgm:prSet/>
      <dgm:spPr/>
      <dgm:t>
        <a:bodyPr/>
        <a:lstStyle/>
        <a:p>
          <a:endParaRPr lang="zh-TW" altLang="en-US"/>
        </a:p>
      </dgm:t>
    </dgm:pt>
    <dgm:pt modelId="{97F9BADE-340B-4EEB-A509-4B08C13B0795}" type="sibTrans" cxnId="{7EA84011-0C58-4DFE-B3D3-C27603D3CFBF}">
      <dgm:prSet/>
      <dgm:spPr/>
      <dgm:t>
        <a:bodyPr/>
        <a:lstStyle/>
        <a:p>
          <a:endParaRPr lang="zh-TW" altLang="en-US"/>
        </a:p>
      </dgm:t>
    </dgm:pt>
    <dgm:pt modelId="{76E6C78E-A6A7-40ED-8E82-12B4FCF099E2}">
      <dgm:prSet phldrT="[文字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學習障礙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99163B8-F598-419D-B981-EA5105AF54EE}" type="parTrans" cxnId="{7389C7A0-0A39-411B-9BDF-06F806083EFD}">
      <dgm:prSet/>
      <dgm:spPr/>
      <dgm:t>
        <a:bodyPr/>
        <a:lstStyle/>
        <a:p>
          <a:endParaRPr lang="zh-TW" altLang="en-US"/>
        </a:p>
      </dgm:t>
    </dgm:pt>
    <dgm:pt modelId="{7EF0C31B-01B7-416C-98C8-FF2B46549691}" type="sibTrans" cxnId="{7389C7A0-0A39-411B-9BDF-06F806083EFD}">
      <dgm:prSet/>
      <dgm:spPr/>
      <dgm:t>
        <a:bodyPr/>
        <a:lstStyle/>
        <a:p>
          <a:endParaRPr lang="zh-TW" altLang="en-US"/>
        </a:p>
      </dgm:t>
    </dgm:pt>
    <dgm:pt modelId="{9F771C06-256C-40FF-ABF6-60352BB1CE07}">
      <dgm:prSet phldrT="[文字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智能障礙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902BA67-6966-4D5D-A7C2-B450F01EECF5}" type="parTrans" cxnId="{374D224D-F0B4-4482-B0DC-58F4422880B2}">
      <dgm:prSet/>
      <dgm:spPr/>
      <dgm:t>
        <a:bodyPr/>
        <a:lstStyle/>
        <a:p>
          <a:endParaRPr lang="zh-TW" altLang="en-US"/>
        </a:p>
      </dgm:t>
    </dgm:pt>
    <dgm:pt modelId="{B61628ED-F34E-41D0-8146-B7ADEE3E327E}" type="sibTrans" cxnId="{374D224D-F0B4-4482-B0DC-58F4422880B2}">
      <dgm:prSet/>
      <dgm:spPr/>
      <dgm:t>
        <a:bodyPr/>
        <a:lstStyle/>
        <a:p>
          <a:endParaRPr lang="zh-TW" altLang="en-US"/>
        </a:p>
      </dgm:t>
    </dgm:pt>
    <dgm:pt modelId="{0C526F8C-29F7-4C52-A7EB-367340C0BEA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低出現率障礙</a:t>
          </a:r>
          <a:r>
            <a:rPr lang="zh-TW" altLang="en-US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Low Incidence Disabilities</a:t>
          </a:r>
          <a:r>
            <a:rPr lang="zh-TW" altLang="en-US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b="1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0F45D7C0-61B6-4300-8407-80AB037401B0}" type="parTrans" cxnId="{5D77C39D-9076-40EE-A305-FBD6AE723078}">
      <dgm:prSet/>
      <dgm:spPr/>
      <dgm:t>
        <a:bodyPr/>
        <a:lstStyle/>
        <a:p>
          <a:endParaRPr lang="zh-TW" altLang="en-US"/>
        </a:p>
      </dgm:t>
    </dgm:pt>
    <dgm:pt modelId="{537E2B83-C7FA-4CF4-A489-DDD6B1655F3C}" type="sibTrans" cxnId="{5D77C39D-9076-40EE-A305-FBD6AE723078}">
      <dgm:prSet/>
      <dgm:spPr/>
      <dgm:t>
        <a:bodyPr/>
        <a:lstStyle/>
        <a:p>
          <a:endParaRPr lang="zh-TW" altLang="en-US"/>
        </a:p>
      </dgm:t>
    </dgm:pt>
    <dgm:pt modelId="{68CAD965-1033-4622-BF1B-7046142BD739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肢體障礙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61C85CC-8762-401D-AE88-81A030585921}" type="parTrans" cxnId="{0EDCA2CF-2CAC-4112-8286-CC39DA6EDAEB}">
      <dgm:prSet/>
      <dgm:spPr/>
      <dgm:t>
        <a:bodyPr/>
        <a:lstStyle/>
        <a:p>
          <a:endParaRPr lang="zh-TW" altLang="en-US"/>
        </a:p>
      </dgm:t>
    </dgm:pt>
    <dgm:pt modelId="{B733E0CD-72FF-44D1-9717-CF327E8E96B7}" type="sibTrans" cxnId="{0EDCA2CF-2CAC-4112-8286-CC39DA6EDAEB}">
      <dgm:prSet/>
      <dgm:spPr/>
      <dgm:t>
        <a:bodyPr/>
        <a:lstStyle/>
        <a:p>
          <a:endParaRPr lang="zh-TW" altLang="en-US"/>
        </a:p>
      </dgm:t>
    </dgm:pt>
    <dgm:pt modelId="{3642412C-143A-4620-BAE5-26BFAD5F351E}">
      <dgm:prSet phldrT="[文字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自閉症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情緒行為障礙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CBDB5AF0-8875-4F38-8C28-F8DF7B53E4ED}" type="parTrans" cxnId="{738D6601-0A18-46F1-897F-ED184EB9E3FC}">
      <dgm:prSet/>
      <dgm:spPr/>
      <dgm:t>
        <a:bodyPr/>
        <a:lstStyle/>
        <a:p>
          <a:endParaRPr lang="zh-TW" altLang="en-US"/>
        </a:p>
      </dgm:t>
    </dgm:pt>
    <dgm:pt modelId="{1F9126AB-B2ED-4D28-B449-B5F605A7BA14}" type="sibTrans" cxnId="{738D6601-0A18-46F1-897F-ED184EB9E3FC}">
      <dgm:prSet/>
      <dgm:spPr/>
      <dgm:t>
        <a:bodyPr/>
        <a:lstStyle/>
        <a:p>
          <a:endParaRPr lang="zh-TW" altLang="en-US"/>
        </a:p>
      </dgm:t>
    </dgm:pt>
    <dgm:pt modelId="{E65F7044-7FF7-49DE-93D4-4063948983B4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聽覺障礙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9050F268-01B9-4934-84A8-7131F43BB043}" type="parTrans" cxnId="{6EE30598-10E3-40F7-BBEA-0DC0F10B397C}">
      <dgm:prSet/>
      <dgm:spPr/>
      <dgm:t>
        <a:bodyPr/>
        <a:lstStyle/>
        <a:p>
          <a:endParaRPr lang="zh-TW" altLang="en-US"/>
        </a:p>
      </dgm:t>
    </dgm:pt>
    <dgm:pt modelId="{38A27373-F10F-425F-870B-0877034F16D3}" type="sibTrans" cxnId="{6EE30598-10E3-40F7-BBEA-0DC0F10B397C}">
      <dgm:prSet/>
      <dgm:spPr/>
      <dgm:t>
        <a:bodyPr/>
        <a:lstStyle/>
        <a:p>
          <a:endParaRPr lang="zh-TW" altLang="en-US"/>
        </a:p>
      </dgm:t>
    </dgm:pt>
    <dgm:pt modelId="{C0F752FB-47B0-4DCB-AD83-DA7D5640266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身體病弱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視覺障礙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CF6E999-9FB0-4217-94C2-29B4E22E357F}" type="parTrans" cxnId="{42AE01C8-CB31-4433-BE72-50195993AB7D}">
      <dgm:prSet/>
      <dgm:spPr/>
      <dgm:t>
        <a:bodyPr/>
        <a:lstStyle/>
        <a:p>
          <a:endParaRPr lang="zh-TW" altLang="en-US"/>
        </a:p>
      </dgm:t>
    </dgm:pt>
    <dgm:pt modelId="{896641CE-D458-4561-A2A8-540AB6D7DF47}" type="sibTrans" cxnId="{42AE01C8-CB31-4433-BE72-50195993AB7D}">
      <dgm:prSet/>
      <dgm:spPr/>
      <dgm:t>
        <a:bodyPr/>
        <a:lstStyle/>
        <a:p>
          <a:endParaRPr lang="zh-TW" altLang="en-US"/>
        </a:p>
      </dgm:t>
    </dgm:pt>
    <dgm:pt modelId="{788DAD84-0954-4B5C-806A-CF4840F44DAA}" type="pres">
      <dgm:prSet presAssocID="{A829B7C7-F25B-49F9-9EC5-F6C64827B6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5009412-CC79-41C9-8FA0-CE2633A3C03D}" type="pres">
      <dgm:prSet presAssocID="{C813E864-97C2-4E8D-B1DF-B05F5BF5B4D9}" presName="root" presStyleCnt="0"/>
      <dgm:spPr/>
    </dgm:pt>
    <dgm:pt modelId="{62056578-4CEA-4CD2-AE86-F864C40F4D1F}" type="pres">
      <dgm:prSet presAssocID="{C813E864-97C2-4E8D-B1DF-B05F5BF5B4D9}" presName="rootComposite" presStyleCnt="0"/>
      <dgm:spPr/>
    </dgm:pt>
    <dgm:pt modelId="{9AEF2633-5710-464C-AFCC-2825733F6F8C}" type="pres">
      <dgm:prSet presAssocID="{C813E864-97C2-4E8D-B1DF-B05F5BF5B4D9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62ED392-EECA-430A-9FAC-2448537A756B}" type="pres">
      <dgm:prSet presAssocID="{C813E864-97C2-4E8D-B1DF-B05F5BF5B4D9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BF0696A2-9B3C-4E15-AFDD-3DEB6BEF2753}" type="pres">
      <dgm:prSet presAssocID="{C813E864-97C2-4E8D-B1DF-B05F5BF5B4D9}" presName="childShape" presStyleCnt="0"/>
      <dgm:spPr/>
    </dgm:pt>
    <dgm:pt modelId="{AD4C94CD-0A3D-4689-BA6A-1B8F4F1E2118}" type="pres">
      <dgm:prSet presAssocID="{999163B8-F598-419D-B981-EA5105AF54EE}" presName="Name13" presStyleLbl="parChTrans1D2" presStyleIdx="0" presStyleCnt="6"/>
      <dgm:spPr/>
      <dgm:t>
        <a:bodyPr/>
        <a:lstStyle/>
        <a:p>
          <a:endParaRPr lang="zh-TW" altLang="en-US"/>
        </a:p>
      </dgm:t>
    </dgm:pt>
    <dgm:pt modelId="{719E1658-061C-4261-BD05-EA8622A4841D}" type="pres">
      <dgm:prSet presAssocID="{76E6C78E-A6A7-40ED-8E82-12B4FCF099E2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7C7B0C-D477-4755-A8E6-324F0759B390}" type="pres">
      <dgm:prSet presAssocID="{9902BA67-6966-4D5D-A7C2-B450F01EECF5}" presName="Name13" presStyleLbl="parChTrans1D2" presStyleIdx="1" presStyleCnt="6"/>
      <dgm:spPr/>
      <dgm:t>
        <a:bodyPr/>
        <a:lstStyle/>
        <a:p>
          <a:endParaRPr lang="zh-TW" altLang="en-US"/>
        </a:p>
      </dgm:t>
    </dgm:pt>
    <dgm:pt modelId="{B374502F-03D1-4B30-9486-6525A6E724A4}" type="pres">
      <dgm:prSet presAssocID="{9F771C06-256C-40FF-ABF6-60352BB1CE0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30518D-FF4B-4B02-BC2C-124D8D53F7F3}" type="pres">
      <dgm:prSet presAssocID="{CBDB5AF0-8875-4F38-8C28-F8DF7B53E4ED}" presName="Name13" presStyleLbl="parChTrans1D2" presStyleIdx="2" presStyleCnt="6"/>
      <dgm:spPr/>
      <dgm:t>
        <a:bodyPr/>
        <a:lstStyle/>
        <a:p>
          <a:endParaRPr lang="zh-TW" altLang="en-US"/>
        </a:p>
      </dgm:t>
    </dgm:pt>
    <dgm:pt modelId="{8609DB81-41DF-463C-9948-513E94D5C874}" type="pres">
      <dgm:prSet presAssocID="{3642412C-143A-4620-BAE5-26BFAD5F351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62081-DEAC-4858-91F9-8FEC7E205C6D}" type="pres">
      <dgm:prSet presAssocID="{0C526F8C-29F7-4C52-A7EB-367340C0BEA5}" presName="root" presStyleCnt="0"/>
      <dgm:spPr/>
    </dgm:pt>
    <dgm:pt modelId="{8385B462-DBBF-4127-9EAE-7944B2E679DF}" type="pres">
      <dgm:prSet presAssocID="{0C526F8C-29F7-4C52-A7EB-367340C0BEA5}" presName="rootComposite" presStyleCnt="0"/>
      <dgm:spPr/>
    </dgm:pt>
    <dgm:pt modelId="{48E5A1FD-6842-44D1-9CC5-C408BD3B7961}" type="pres">
      <dgm:prSet presAssocID="{0C526F8C-29F7-4C52-A7EB-367340C0BEA5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898F72FB-42FC-4220-9CCC-F7F62986CA67}" type="pres">
      <dgm:prSet presAssocID="{0C526F8C-29F7-4C52-A7EB-367340C0BEA5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0DC9FE1A-6B94-406D-8BE0-913A1E1F7FF6}" type="pres">
      <dgm:prSet presAssocID="{0C526F8C-29F7-4C52-A7EB-367340C0BEA5}" presName="childShape" presStyleCnt="0"/>
      <dgm:spPr/>
    </dgm:pt>
    <dgm:pt modelId="{B1C1A50D-D878-404C-9B96-691340B16C50}" type="pres">
      <dgm:prSet presAssocID="{F61C85CC-8762-401D-AE88-81A030585921}" presName="Name13" presStyleLbl="parChTrans1D2" presStyleIdx="3" presStyleCnt="6"/>
      <dgm:spPr/>
      <dgm:t>
        <a:bodyPr/>
        <a:lstStyle/>
        <a:p>
          <a:endParaRPr lang="zh-TW" altLang="en-US"/>
        </a:p>
      </dgm:t>
    </dgm:pt>
    <dgm:pt modelId="{E65D83B0-4F58-4E9D-97CC-1C4D903BFC39}" type="pres">
      <dgm:prSet presAssocID="{68CAD965-1033-4622-BF1B-7046142BD73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054D7D-1962-4534-A453-DA49CC40ADBB}" type="pres">
      <dgm:prSet presAssocID="{9050F268-01B9-4934-84A8-7131F43BB043}" presName="Name13" presStyleLbl="parChTrans1D2" presStyleIdx="4" presStyleCnt="6"/>
      <dgm:spPr/>
      <dgm:t>
        <a:bodyPr/>
        <a:lstStyle/>
        <a:p>
          <a:endParaRPr lang="zh-TW" altLang="en-US"/>
        </a:p>
      </dgm:t>
    </dgm:pt>
    <dgm:pt modelId="{F0E49B9A-2254-4B7A-ACF9-86329DE84A68}" type="pres">
      <dgm:prSet presAssocID="{E65F7044-7FF7-49DE-93D4-4063948983B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391973-8F8C-4E35-BC0E-F687750C59AA}" type="pres">
      <dgm:prSet presAssocID="{CCF6E999-9FB0-4217-94C2-29B4E22E357F}" presName="Name13" presStyleLbl="parChTrans1D2" presStyleIdx="5" presStyleCnt="6"/>
      <dgm:spPr/>
      <dgm:t>
        <a:bodyPr/>
        <a:lstStyle/>
        <a:p>
          <a:endParaRPr lang="zh-TW" altLang="en-US"/>
        </a:p>
      </dgm:t>
    </dgm:pt>
    <dgm:pt modelId="{3249DD4D-C6E3-4A9A-AAC0-57635C544DCE}" type="pres">
      <dgm:prSet presAssocID="{C0F752FB-47B0-4DCB-AD83-DA7D56402668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078770-6BDB-4B6D-A351-C31C65BC906C}" type="presOf" srcId="{76E6C78E-A6A7-40ED-8E82-12B4FCF099E2}" destId="{719E1658-061C-4261-BD05-EA8622A4841D}" srcOrd="0" destOrd="0" presId="urn:microsoft.com/office/officeart/2005/8/layout/hierarchy3"/>
    <dgm:cxn modelId="{7EA84011-0C58-4DFE-B3D3-C27603D3CFBF}" srcId="{A829B7C7-F25B-49F9-9EC5-F6C64827B606}" destId="{C813E864-97C2-4E8D-B1DF-B05F5BF5B4D9}" srcOrd="0" destOrd="0" parTransId="{F82E2928-A213-4041-A58A-7E0E0D7F67C6}" sibTransId="{97F9BADE-340B-4EEB-A509-4B08C13B0795}"/>
    <dgm:cxn modelId="{2387AE64-5810-4B38-BA28-930B9B8D9F34}" type="presOf" srcId="{CBDB5AF0-8875-4F38-8C28-F8DF7B53E4ED}" destId="{7E30518D-FF4B-4B02-BC2C-124D8D53F7F3}" srcOrd="0" destOrd="0" presId="urn:microsoft.com/office/officeart/2005/8/layout/hierarchy3"/>
    <dgm:cxn modelId="{428C89EA-E3E7-4D09-9005-93B77AAE8527}" type="presOf" srcId="{C813E864-97C2-4E8D-B1DF-B05F5BF5B4D9}" destId="{C62ED392-EECA-430A-9FAC-2448537A756B}" srcOrd="1" destOrd="0" presId="urn:microsoft.com/office/officeart/2005/8/layout/hierarchy3"/>
    <dgm:cxn modelId="{8ED9F9E8-5987-4171-B82F-37CF6DC2E50A}" type="presOf" srcId="{CCF6E999-9FB0-4217-94C2-29B4E22E357F}" destId="{9D391973-8F8C-4E35-BC0E-F687750C59AA}" srcOrd="0" destOrd="0" presId="urn:microsoft.com/office/officeart/2005/8/layout/hierarchy3"/>
    <dgm:cxn modelId="{15446F8E-F5D7-4E73-A4E1-3817DE56A59D}" type="presOf" srcId="{3642412C-143A-4620-BAE5-26BFAD5F351E}" destId="{8609DB81-41DF-463C-9948-513E94D5C874}" srcOrd="0" destOrd="0" presId="urn:microsoft.com/office/officeart/2005/8/layout/hierarchy3"/>
    <dgm:cxn modelId="{523005E6-E275-4158-B293-9D04DE372393}" type="presOf" srcId="{C813E864-97C2-4E8D-B1DF-B05F5BF5B4D9}" destId="{9AEF2633-5710-464C-AFCC-2825733F6F8C}" srcOrd="0" destOrd="0" presId="urn:microsoft.com/office/officeart/2005/8/layout/hierarchy3"/>
    <dgm:cxn modelId="{5D77C39D-9076-40EE-A305-FBD6AE723078}" srcId="{A829B7C7-F25B-49F9-9EC5-F6C64827B606}" destId="{0C526F8C-29F7-4C52-A7EB-367340C0BEA5}" srcOrd="1" destOrd="0" parTransId="{0F45D7C0-61B6-4300-8407-80AB037401B0}" sibTransId="{537E2B83-C7FA-4CF4-A489-DDD6B1655F3C}"/>
    <dgm:cxn modelId="{67D92692-522E-4E7A-8F23-8201106B096D}" type="presOf" srcId="{A829B7C7-F25B-49F9-9EC5-F6C64827B606}" destId="{788DAD84-0954-4B5C-806A-CF4840F44DAA}" srcOrd="0" destOrd="0" presId="urn:microsoft.com/office/officeart/2005/8/layout/hierarchy3"/>
    <dgm:cxn modelId="{CE2783E3-D266-4409-8DC8-411EB192897D}" type="presOf" srcId="{0C526F8C-29F7-4C52-A7EB-367340C0BEA5}" destId="{898F72FB-42FC-4220-9CCC-F7F62986CA67}" srcOrd="1" destOrd="0" presId="urn:microsoft.com/office/officeart/2005/8/layout/hierarchy3"/>
    <dgm:cxn modelId="{7389C7A0-0A39-411B-9BDF-06F806083EFD}" srcId="{C813E864-97C2-4E8D-B1DF-B05F5BF5B4D9}" destId="{76E6C78E-A6A7-40ED-8E82-12B4FCF099E2}" srcOrd="0" destOrd="0" parTransId="{999163B8-F598-419D-B981-EA5105AF54EE}" sibTransId="{7EF0C31B-01B7-416C-98C8-FF2B46549691}"/>
    <dgm:cxn modelId="{8C2E5C23-422F-42E4-9F1E-BA9C533C763D}" type="presOf" srcId="{9F771C06-256C-40FF-ABF6-60352BB1CE07}" destId="{B374502F-03D1-4B30-9486-6525A6E724A4}" srcOrd="0" destOrd="0" presId="urn:microsoft.com/office/officeart/2005/8/layout/hierarchy3"/>
    <dgm:cxn modelId="{4310F080-4C73-488B-B1B1-F9B58E2EE30B}" type="presOf" srcId="{0C526F8C-29F7-4C52-A7EB-367340C0BEA5}" destId="{48E5A1FD-6842-44D1-9CC5-C408BD3B7961}" srcOrd="0" destOrd="0" presId="urn:microsoft.com/office/officeart/2005/8/layout/hierarchy3"/>
    <dgm:cxn modelId="{6EE30598-10E3-40F7-BBEA-0DC0F10B397C}" srcId="{0C526F8C-29F7-4C52-A7EB-367340C0BEA5}" destId="{E65F7044-7FF7-49DE-93D4-4063948983B4}" srcOrd="1" destOrd="0" parTransId="{9050F268-01B9-4934-84A8-7131F43BB043}" sibTransId="{38A27373-F10F-425F-870B-0877034F16D3}"/>
    <dgm:cxn modelId="{9C26BA45-C9CF-4197-94A4-902BD2967A75}" type="presOf" srcId="{C0F752FB-47B0-4DCB-AD83-DA7D56402668}" destId="{3249DD4D-C6E3-4A9A-AAC0-57635C544DCE}" srcOrd="0" destOrd="0" presId="urn:microsoft.com/office/officeart/2005/8/layout/hierarchy3"/>
    <dgm:cxn modelId="{738D6601-0A18-46F1-897F-ED184EB9E3FC}" srcId="{C813E864-97C2-4E8D-B1DF-B05F5BF5B4D9}" destId="{3642412C-143A-4620-BAE5-26BFAD5F351E}" srcOrd="2" destOrd="0" parTransId="{CBDB5AF0-8875-4F38-8C28-F8DF7B53E4ED}" sibTransId="{1F9126AB-B2ED-4D28-B449-B5F605A7BA14}"/>
    <dgm:cxn modelId="{42AE01C8-CB31-4433-BE72-50195993AB7D}" srcId="{0C526F8C-29F7-4C52-A7EB-367340C0BEA5}" destId="{C0F752FB-47B0-4DCB-AD83-DA7D56402668}" srcOrd="2" destOrd="0" parTransId="{CCF6E999-9FB0-4217-94C2-29B4E22E357F}" sibTransId="{896641CE-D458-4561-A2A8-540AB6D7DF47}"/>
    <dgm:cxn modelId="{8F2C311B-F23C-441D-8E04-416EE886FBF8}" type="presOf" srcId="{E65F7044-7FF7-49DE-93D4-4063948983B4}" destId="{F0E49B9A-2254-4B7A-ACF9-86329DE84A68}" srcOrd="0" destOrd="0" presId="urn:microsoft.com/office/officeart/2005/8/layout/hierarchy3"/>
    <dgm:cxn modelId="{0EDCA2CF-2CAC-4112-8286-CC39DA6EDAEB}" srcId="{0C526F8C-29F7-4C52-A7EB-367340C0BEA5}" destId="{68CAD965-1033-4622-BF1B-7046142BD739}" srcOrd="0" destOrd="0" parTransId="{F61C85CC-8762-401D-AE88-81A030585921}" sibTransId="{B733E0CD-72FF-44D1-9717-CF327E8E96B7}"/>
    <dgm:cxn modelId="{DF270A41-8C16-4E1D-9957-DD1FE71F49F7}" type="presOf" srcId="{68CAD965-1033-4622-BF1B-7046142BD739}" destId="{E65D83B0-4F58-4E9D-97CC-1C4D903BFC39}" srcOrd="0" destOrd="0" presId="urn:microsoft.com/office/officeart/2005/8/layout/hierarchy3"/>
    <dgm:cxn modelId="{878D6AA9-283F-4123-B49F-7DBCC7D3501A}" type="presOf" srcId="{F61C85CC-8762-401D-AE88-81A030585921}" destId="{B1C1A50D-D878-404C-9B96-691340B16C50}" srcOrd="0" destOrd="0" presId="urn:microsoft.com/office/officeart/2005/8/layout/hierarchy3"/>
    <dgm:cxn modelId="{374D224D-F0B4-4482-B0DC-58F4422880B2}" srcId="{C813E864-97C2-4E8D-B1DF-B05F5BF5B4D9}" destId="{9F771C06-256C-40FF-ABF6-60352BB1CE07}" srcOrd="1" destOrd="0" parTransId="{9902BA67-6966-4D5D-A7C2-B450F01EECF5}" sibTransId="{B61628ED-F34E-41D0-8146-B7ADEE3E327E}"/>
    <dgm:cxn modelId="{B6D61AF1-1AE8-4593-B3EB-E2B4B1D450F0}" type="presOf" srcId="{9902BA67-6966-4D5D-A7C2-B450F01EECF5}" destId="{2C7C7B0C-D477-4755-A8E6-324F0759B390}" srcOrd="0" destOrd="0" presId="urn:microsoft.com/office/officeart/2005/8/layout/hierarchy3"/>
    <dgm:cxn modelId="{D8F2260F-097E-41C8-87E3-96A9AFDDB00E}" type="presOf" srcId="{9050F268-01B9-4934-84A8-7131F43BB043}" destId="{26054D7D-1962-4534-A453-DA49CC40ADBB}" srcOrd="0" destOrd="0" presId="urn:microsoft.com/office/officeart/2005/8/layout/hierarchy3"/>
    <dgm:cxn modelId="{991C229A-4F7F-4B99-86D0-4137555F0DF5}" type="presOf" srcId="{999163B8-F598-419D-B981-EA5105AF54EE}" destId="{AD4C94CD-0A3D-4689-BA6A-1B8F4F1E2118}" srcOrd="0" destOrd="0" presId="urn:microsoft.com/office/officeart/2005/8/layout/hierarchy3"/>
    <dgm:cxn modelId="{BFC4ADD2-B17E-4A44-BBEE-2C37C42BB89B}" type="presParOf" srcId="{788DAD84-0954-4B5C-806A-CF4840F44DAA}" destId="{25009412-CC79-41C9-8FA0-CE2633A3C03D}" srcOrd="0" destOrd="0" presId="urn:microsoft.com/office/officeart/2005/8/layout/hierarchy3"/>
    <dgm:cxn modelId="{31643348-0959-4E74-979C-3748B7A10C3A}" type="presParOf" srcId="{25009412-CC79-41C9-8FA0-CE2633A3C03D}" destId="{62056578-4CEA-4CD2-AE86-F864C40F4D1F}" srcOrd="0" destOrd="0" presId="urn:microsoft.com/office/officeart/2005/8/layout/hierarchy3"/>
    <dgm:cxn modelId="{6C3940D5-95A7-4810-AE09-D7A771CE4670}" type="presParOf" srcId="{62056578-4CEA-4CD2-AE86-F864C40F4D1F}" destId="{9AEF2633-5710-464C-AFCC-2825733F6F8C}" srcOrd="0" destOrd="0" presId="urn:microsoft.com/office/officeart/2005/8/layout/hierarchy3"/>
    <dgm:cxn modelId="{E5E5CCE0-01E6-4048-948B-ED5B7EEAF08A}" type="presParOf" srcId="{62056578-4CEA-4CD2-AE86-F864C40F4D1F}" destId="{C62ED392-EECA-430A-9FAC-2448537A756B}" srcOrd="1" destOrd="0" presId="urn:microsoft.com/office/officeart/2005/8/layout/hierarchy3"/>
    <dgm:cxn modelId="{825F3484-2AAA-441F-A46B-86A8A6397ED4}" type="presParOf" srcId="{25009412-CC79-41C9-8FA0-CE2633A3C03D}" destId="{BF0696A2-9B3C-4E15-AFDD-3DEB6BEF2753}" srcOrd="1" destOrd="0" presId="urn:microsoft.com/office/officeart/2005/8/layout/hierarchy3"/>
    <dgm:cxn modelId="{44F6B029-A08E-4ACE-B40B-C6909855671B}" type="presParOf" srcId="{BF0696A2-9B3C-4E15-AFDD-3DEB6BEF2753}" destId="{AD4C94CD-0A3D-4689-BA6A-1B8F4F1E2118}" srcOrd="0" destOrd="0" presId="urn:microsoft.com/office/officeart/2005/8/layout/hierarchy3"/>
    <dgm:cxn modelId="{A647023B-7678-4028-9F62-00330E2F3D0C}" type="presParOf" srcId="{BF0696A2-9B3C-4E15-AFDD-3DEB6BEF2753}" destId="{719E1658-061C-4261-BD05-EA8622A4841D}" srcOrd="1" destOrd="0" presId="urn:microsoft.com/office/officeart/2005/8/layout/hierarchy3"/>
    <dgm:cxn modelId="{E0A10C79-AE64-4C5D-AC6E-B5805C2929EC}" type="presParOf" srcId="{BF0696A2-9B3C-4E15-AFDD-3DEB6BEF2753}" destId="{2C7C7B0C-D477-4755-A8E6-324F0759B390}" srcOrd="2" destOrd="0" presId="urn:microsoft.com/office/officeart/2005/8/layout/hierarchy3"/>
    <dgm:cxn modelId="{B09544BC-D1BF-4CDB-BFE7-157857F5A92D}" type="presParOf" srcId="{BF0696A2-9B3C-4E15-AFDD-3DEB6BEF2753}" destId="{B374502F-03D1-4B30-9486-6525A6E724A4}" srcOrd="3" destOrd="0" presId="urn:microsoft.com/office/officeart/2005/8/layout/hierarchy3"/>
    <dgm:cxn modelId="{528B7744-988C-4BD8-A5EA-629335BF109C}" type="presParOf" srcId="{BF0696A2-9B3C-4E15-AFDD-3DEB6BEF2753}" destId="{7E30518D-FF4B-4B02-BC2C-124D8D53F7F3}" srcOrd="4" destOrd="0" presId="urn:microsoft.com/office/officeart/2005/8/layout/hierarchy3"/>
    <dgm:cxn modelId="{563174E3-03A3-4B5D-AB57-418B4C8B7A34}" type="presParOf" srcId="{BF0696A2-9B3C-4E15-AFDD-3DEB6BEF2753}" destId="{8609DB81-41DF-463C-9948-513E94D5C874}" srcOrd="5" destOrd="0" presId="urn:microsoft.com/office/officeart/2005/8/layout/hierarchy3"/>
    <dgm:cxn modelId="{EE2C4D36-785B-46FE-BCD6-8FAD7588F79E}" type="presParOf" srcId="{788DAD84-0954-4B5C-806A-CF4840F44DAA}" destId="{57C62081-DEAC-4858-91F9-8FEC7E205C6D}" srcOrd="1" destOrd="0" presId="urn:microsoft.com/office/officeart/2005/8/layout/hierarchy3"/>
    <dgm:cxn modelId="{F21DAC55-E67C-4E74-90B4-A0B006ABE276}" type="presParOf" srcId="{57C62081-DEAC-4858-91F9-8FEC7E205C6D}" destId="{8385B462-DBBF-4127-9EAE-7944B2E679DF}" srcOrd="0" destOrd="0" presId="urn:microsoft.com/office/officeart/2005/8/layout/hierarchy3"/>
    <dgm:cxn modelId="{D030C388-27D3-4A4F-A53D-4411BFE44C55}" type="presParOf" srcId="{8385B462-DBBF-4127-9EAE-7944B2E679DF}" destId="{48E5A1FD-6842-44D1-9CC5-C408BD3B7961}" srcOrd="0" destOrd="0" presId="urn:microsoft.com/office/officeart/2005/8/layout/hierarchy3"/>
    <dgm:cxn modelId="{5F3F6036-A590-4F21-B90E-FC9E5A409043}" type="presParOf" srcId="{8385B462-DBBF-4127-9EAE-7944B2E679DF}" destId="{898F72FB-42FC-4220-9CCC-F7F62986CA67}" srcOrd="1" destOrd="0" presId="urn:microsoft.com/office/officeart/2005/8/layout/hierarchy3"/>
    <dgm:cxn modelId="{F39A69AE-D519-4302-93D1-90809AD7C9D6}" type="presParOf" srcId="{57C62081-DEAC-4858-91F9-8FEC7E205C6D}" destId="{0DC9FE1A-6B94-406D-8BE0-913A1E1F7FF6}" srcOrd="1" destOrd="0" presId="urn:microsoft.com/office/officeart/2005/8/layout/hierarchy3"/>
    <dgm:cxn modelId="{83E1EED5-80BD-4371-BE0A-F72369A61CA6}" type="presParOf" srcId="{0DC9FE1A-6B94-406D-8BE0-913A1E1F7FF6}" destId="{B1C1A50D-D878-404C-9B96-691340B16C50}" srcOrd="0" destOrd="0" presId="urn:microsoft.com/office/officeart/2005/8/layout/hierarchy3"/>
    <dgm:cxn modelId="{9D8A327F-2C70-4707-B4E1-C185A34899D4}" type="presParOf" srcId="{0DC9FE1A-6B94-406D-8BE0-913A1E1F7FF6}" destId="{E65D83B0-4F58-4E9D-97CC-1C4D903BFC39}" srcOrd="1" destOrd="0" presId="urn:microsoft.com/office/officeart/2005/8/layout/hierarchy3"/>
    <dgm:cxn modelId="{855A2256-3BD5-4B8E-8643-721F1E28AA36}" type="presParOf" srcId="{0DC9FE1A-6B94-406D-8BE0-913A1E1F7FF6}" destId="{26054D7D-1962-4534-A453-DA49CC40ADBB}" srcOrd="2" destOrd="0" presId="urn:microsoft.com/office/officeart/2005/8/layout/hierarchy3"/>
    <dgm:cxn modelId="{C926DF9B-B381-41F5-A1F9-90DFE667BBD2}" type="presParOf" srcId="{0DC9FE1A-6B94-406D-8BE0-913A1E1F7FF6}" destId="{F0E49B9A-2254-4B7A-ACF9-86329DE84A68}" srcOrd="3" destOrd="0" presId="urn:microsoft.com/office/officeart/2005/8/layout/hierarchy3"/>
    <dgm:cxn modelId="{73704BD1-1765-4D50-89DA-36D0FD1A28A6}" type="presParOf" srcId="{0DC9FE1A-6B94-406D-8BE0-913A1E1F7FF6}" destId="{9D391973-8F8C-4E35-BC0E-F687750C59AA}" srcOrd="4" destOrd="0" presId="urn:microsoft.com/office/officeart/2005/8/layout/hierarchy3"/>
    <dgm:cxn modelId="{F469CC26-21D1-42F5-B0A1-9C3A4C7F172E}" type="presParOf" srcId="{0DC9FE1A-6B94-406D-8BE0-913A1E1F7FF6}" destId="{3249DD4D-C6E3-4A9A-AAC0-57635C544DC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96ABF-351F-4A2D-ACCE-2027B00916A0}" type="doc">
      <dgm:prSet loTypeId="urn:microsoft.com/office/officeart/2005/8/layout/matrix2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33288C9-37F3-4CAD-BE63-ED3BA774415C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800" b="1" dirty="0" smtClean="0">
              <a:latin typeface="+mj-ea"/>
              <a:ea typeface="+mj-ea"/>
            </a:rPr>
            <a:t>認知或學習功能</a:t>
          </a:r>
          <a:r>
            <a:rPr lang="zh-TW" alt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無缺損</a:t>
          </a:r>
          <a:r>
            <a:rPr lang="zh-TW" altLang="en-US" sz="1800" b="1" dirty="0" smtClean="0">
              <a:latin typeface="+mj-ea"/>
              <a:ea typeface="+mj-ea"/>
            </a:rPr>
            <a:t>之</a:t>
          </a:r>
          <a:endParaRPr lang="en-US" altLang="zh-TW" sz="1800" b="1" dirty="0" smtClean="0">
            <a:latin typeface="+mj-ea"/>
            <a:ea typeface="+mj-ea"/>
          </a:endParaRPr>
        </a:p>
        <a:p>
          <a:pPr>
            <a:spcAft>
              <a:spcPts val="0"/>
            </a:spcAft>
          </a:pPr>
          <a:r>
            <a:rPr lang="zh-TW" altLang="en-US" sz="1800" b="1" dirty="0" smtClean="0">
              <a:latin typeface="+mj-ea"/>
              <a:ea typeface="+mj-ea"/>
            </a:rPr>
            <a:t>學生</a:t>
          </a:r>
          <a:endParaRPr lang="zh-TW" altLang="en-US" sz="1800" b="1" dirty="0">
            <a:latin typeface="+mj-ea"/>
            <a:ea typeface="+mj-ea"/>
          </a:endParaRPr>
        </a:p>
      </dgm:t>
    </dgm:pt>
    <dgm:pt modelId="{B85B1229-567F-4CBB-ADBF-D24A61A93B61}" type="parTrans" cxnId="{217FA607-1095-49B7-9C21-64ED696E83A3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5E4BDB10-631D-4379-B9BF-8F7ADB5D39D7}" type="sibTrans" cxnId="{217FA607-1095-49B7-9C21-64ED696E83A3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1B1B30E6-95AE-46B5-9CB5-7ABDE7010527}">
      <dgm:prSet phldrT="[文字]" custT="1"/>
      <dgm:spPr>
        <a:solidFill>
          <a:srgbClr val="FFFF99"/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認知或學習功能</a:t>
          </a:r>
          <a:r>
            <a:rPr lang="zh-TW" alt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輕微缺損</a:t>
          </a:r>
          <a:r>
            <a:rPr lang="zh-TW" altLang="en-US" sz="1800" b="1" dirty="0" smtClean="0">
              <a:latin typeface="+mj-ea"/>
              <a:ea typeface="+mj-ea"/>
            </a:rPr>
            <a:t>之學生</a:t>
          </a:r>
          <a:endParaRPr lang="en-US" altLang="zh-TW" sz="1800" b="1" dirty="0" smtClean="0">
            <a:latin typeface="+mj-ea"/>
            <a:ea typeface="+mj-ea"/>
          </a:endParaRPr>
        </a:p>
      </dgm:t>
    </dgm:pt>
    <dgm:pt modelId="{FEF1AE2C-F6F0-46A1-8FA2-0A984532F2EB}" type="parTrans" cxnId="{5DBFF695-7596-46DC-826B-C79C2EB1660B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895A1DA5-3E75-4C5D-B334-B4A4BDA5225B}" type="sibTrans" cxnId="{5DBFF695-7596-46DC-826B-C79C2EB1660B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379A0F3A-C9C4-4DC8-B85F-44D2820E742E}">
      <dgm:prSet phldrT="[文字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認知或學習功能</a:t>
          </a:r>
          <a:r>
            <a:rPr lang="zh-TW" alt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嚴重缺損</a:t>
          </a:r>
          <a:r>
            <a:rPr lang="zh-TW" altLang="en-US" sz="1800" b="1" dirty="0" smtClean="0">
              <a:latin typeface="+mj-ea"/>
              <a:ea typeface="+mj-ea"/>
            </a:rPr>
            <a:t>之學生</a:t>
          </a:r>
          <a:endParaRPr lang="zh-TW" altLang="en-US" sz="1800" b="1" dirty="0">
            <a:latin typeface="+mj-ea"/>
            <a:ea typeface="+mj-ea"/>
          </a:endParaRPr>
        </a:p>
      </dgm:t>
    </dgm:pt>
    <dgm:pt modelId="{B8C08935-4C37-4FA5-9F15-71A3384881E4}" type="parTrans" cxnId="{EF1FE053-0FC5-45D4-8B28-E5FCB7AA46F7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918886DF-4400-4DBE-B893-993AD55BF525}" type="sibTrans" cxnId="{EF1FE053-0FC5-45D4-8B28-E5FCB7AA46F7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F836B926-B939-4F75-864A-FAA07EA6D96E}">
      <dgm:prSet phldrT="[文字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認知或學習功能</a:t>
          </a:r>
          <a:r>
            <a:rPr lang="zh-TW" alt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優異</a:t>
          </a:r>
          <a:r>
            <a:rPr lang="zh-TW" altLang="en-US" sz="1800" b="1" dirty="0" smtClean="0">
              <a:latin typeface="+mj-ea"/>
              <a:ea typeface="+mj-ea"/>
            </a:rPr>
            <a:t>之學生</a:t>
          </a:r>
          <a:endParaRPr lang="zh-TW" altLang="en-US" sz="1800" b="1" dirty="0">
            <a:latin typeface="+mj-ea"/>
            <a:ea typeface="+mj-ea"/>
          </a:endParaRPr>
        </a:p>
      </dgm:t>
    </dgm:pt>
    <dgm:pt modelId="{9B53F297-30C9-47DE-81EB-43D6F8F807B6}" type="parTrans" cxnId="{DC7D9CC5-151D-45CF-8F4F-BF8CBDD63DA1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150577FF-3617-4723-BBCF-45930CC2E4E2}" type="sibTrans" cxnId="{DC7D9CC5-151D-45CF-8F4F-BF8CBDD63DA1}">
      <dgm:prSet/>
      <dgm:spPr/>
      <dgm:t>
        <a:bodyPr/>
        <a:lstStyle/>
        <a:p>
          <a:endParaRPr lang="zh-TW" altLang="en-US" sz="2000">
            <a:latin typeface="+mj-ea"/>
            <a:ea typeface="+mj-ea"/>
          </a:endParaRPr>
        </a:p>
      </dgm:t>
    </dgm:pt>
    <dgm:pt modelId="{74F1BEE8-36A4-4F83-817B-571D408A2435}" type="pres">
      <dgm:prSet presAssocID="{4AA96ABF-351F-4A2D-ACCE-2027B00916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98933A-88D0-4E1C-BE93-C237B71A517C}" type="pres">
      <dgm:prSet presAssocID="{4AA96ABF-351F-4A2D-ACCE-2027B00916A0}" presName="axisShape" presStyleLbl="bgShp" presStyleIdx="0" presStyleCnt="1" custScaleX="127573"/>
      <dgm:spPr>
        <a:ln>
          <a:solidFill>
            <a:schemeClr val="tx1"/>
          </a:solidFill>
        </a:ln>
      </dgm:spPr>
    </dgm:pt>
    <dgm:pt modelId="{F0949513-E4A7-49B8-ABE1-469BABB37E16}" type="pres">
      <dgm:prSet presAssocID="{4AA96ABF-351F-4A2D-ACCE-2027B00916A0}" presName="rect1" presStyleLbl="node1" presStyleIdx="0" presStyleCnt="4" custScaleX="130559" custLinFactNeighborX="-21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96C4CC-942C-478D-89A7-041F9A7D2544}" type="pres">
      <dgm:prSet presAssocID="{4AA96ABF-351F-4A2D-ACCE-2027B00916A0}" presName="rect2" presStyleLbl="node1" presStyleIdx="1" presStyleCnt="4" custScaleX="130559" custLinFactNeighborX="23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8D9FD6-37FA-4889-B7B3-401A09A9BF88}" type="pres">
      <dgm:prSet presAssocID="{4AA96ABF-351F-4A2D-ACCE-2027B00916A0}" presName="rect3" presStyleLbl="node1" presStyleIdx="2" presStyleCnt="4" custScaleX="130559" custLinFactNeighborX="-21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58457D-0BEB-4405-820A-4F6CC76975CD}" type="pres">
      <dgm:prSet presAssocID="{4AA96ABF-351F-4A2D-ACCE-2027B00916A0}" presName="rect4" presStyleLbl="node1" presStyleIdx="3" presStyleCnt="4" custScaleX="130559" custLinFactNeighborX="231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A41FEA-DC25-4516-8346-143D49A3E882}" type="presOf" srcId="{1B1B30E6-95AE-46B5-9CB5-7ABDE7010527}" destId="{1B96C4CC-942C-478D-89A7-041F9A7D2544}" srcOrd="0" destOrd="0" presId="urn:microsoft.com/office/officeart/2005/8/layout/matrix2"/>
    <dgm:cxn modelId="{DC7D9CC5-151D-45CF-8F4F-BF8CBDD63DA1}" srcId="{4AA96ABF-351F-4A2D-ACCE-2027B00916A0}" destId="{F836B926-B939-4F75-864A-FAA07EA6D96E}" srcOrd="3" destOrd="0" parTransId="{9B53F297-30C9-47DE-81EB-43D6F8F807B6}" sibTransId="{150577FF-3617-4723-BBCF-45930CC2E4E2}"/>
    <dgm:cxn modelId="{217FA607-1095-49B7-9C21-64ED696E83A3}" srcId="{4AA96ABF-351F-4A2D-ACCE-2027B00916A0}" destId="{133288C9-37F3-4CAD-BE63-ED3BA774415C}" srcOrd="0" destOrd="0" parTransId="{B85B1229-567F-4CBB-ADBF-D24A61A93B61}" sibTransId="{5E4BDB10-631D-4379-B9BF-8F7ADB5D39D7}"/>
    <dgm:cxn modelId="{98E765A1-2428-4C86-9010-2553BCBB5A8D}" type="presOf" srcId="{F836B926-B939-4F75-864A-FAA07EA6D96E}" destId="{FB58457D-0BEB-4405-820A-4F6CC76975CD}" srcOrd="0" destOrd="0" presId="urn:microsoft.com/office/officeart/2005/8/layout/matrix2"/>
    <dgm:cxn modelId="{E2E2EFC1-577D-482A-9BED-DD7B4A6FE552}" type="presOf" srcId="{379A0F3A-C9C4-4DC8-B85F-44D2820E742E}" destId="{A78D9FD6-37FA-4889-B7B3-401A09A9BF88}" srcOrd="0" destOrd="0" presId="urn:microsoft.com/office/officeart/2005/8/layout/matrix2"/>
    <dgm:cxn modelId="{5DBFF695-7596-46DC-826B-C79C2EB1660B}" srcId="{4AA96ABF-351F-4A2D-ACCE-2027B00916A0}" destId="{1B1B30E6-95AE-46B5-9CB5-7ABDE7010527}" srcOrd="1" destOrd="0" parTransId="{FEF1AE2C-F6F0-46A1-8FA2-0A984532F2EB}" sibTransId="{895A1DA5-3E75-4C5D-B334-B4A4BDA5225B}"/>
    <dgm:cxn modelId="{5E6C0795-7758-4156-9CCF-4A31FAB08398}" type="presOf" srcId="{4AA96ABF-351F-4A2D-ACCE-2027B00916A0}" destId="{74F1BEE8-36A4-4F83-817B-571D408A2435}" srcOrd="0" destOrd="0" presId="urn:microsoft.com/office/officeart/2005/8/layout/matrix2"/>
    <dgm:cxn modelId="{B4A500FC-BC07-4202-B4D1-7CDB2B8257EF}" type="presOf" srcId="{133288C9-37F3-4CAD-BE63-ED3BA774415C}" destId="{F0949513-E4A7-49B8-ABE1-469BABB37E16}" srcOrd="0" destOrd="0" presId="urn:microsoft.com/office/officeart/2005/8/layout/matrix2"/>
    <dgm:cxn modelId="{EF1FE053-0FC5-45D4-8B28-E5FCB7AA46F7}" srcId="{4AA96ABF-351F-4A2D-ACCE-2027B00916A0}" destId="{379A0F3A-C9C4-4DC8-B85F-44D2820E742E}" srcOrd="2" destOrd="0" parTransId="{B8C08935-4C37-4FA5-9F15-71A3384881E4}" sibTransId="{918886DF-4400-4DBE-B893-993AD55BF525}"/>
    <dgm:cxn modelId="{0349F043-ED99-4218-AAF8-3C0A0EE3D3A5}" type="presParOf" srcId="{74F1BEE8-36A4-4F83-817B-571D408A2435}" destId="{DC98933A-88D0-4E1C-BE93-C237B71A517C}" srcOrd="0" destOrd="0" presId="urn:microsoft.com/office/officeart/2005/8/layout/matrix2"/>
    <dgm:cxn modelId="{6369B702-356B-47CD-AE1C-D8866FD2ADED}" type="presParOf" srcId="{74F1BEE8-36A4-4F83-817B-571D408A2435}" destId="{F0949513-E4A7-49B8-ABE1-469BABB37E16}" srcOrd="1" destOrd="0" presId="urn:microsoft.com/office/officeart/2005/8/layout/matrix2"/>
    <dgm:cxn modelId="{21F6E648-6986-4230-9891-4EE950A0EB3B}" type="presParOf" srcId="{74F1BEE8-36A4-4F83-817B-571D408A2435}" destId="{1B96C4CC-942C-478D-89A7-041F9A7D2544}" srcOrd="2" destOrd="0" presId="urn:microsoft.com/office/officeart/2005/8/layout/matrix2"/>
    <dgm:cxn modelId="{A623D066-2E0E-43A1-BD40-9F83CA097B4C}" type="presParOf" srcId="{74F1BEE8-36A4-4F83-817B-571D408A2435}" destId="{A78D9FD6-37FA-4889-B7B3-401A09A9BF88}" srcOrd="3" destOrd="0" presId="urn:microsoft.com/office/officeart/2005/8/layout/matrix2"/>
    <dgm:cxn modelId="{E0839A98-EC77-430E-898C-A4EF8C05C976}" type="presParOf" srcId="{74F1BEE8-36A4-4F83-817B-571D408A2435}" destId="{FB58457D-0BEB-4405-820A-4F6CC76975C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A352F-638B-4201-82B7-E004BB7854C0}" type="doc">
      <dgm:prSet loTypeId="urn:microsoft.com/office/officeart/2005/8/layout/hProcess9" loCatId="process" qsTypeId="urn:microsoft.com/office/officeart/2005/8/quickstyle/3d2#1" qsCatId="3D" csTypeId="urn:microsoft.com/office/officeart/2005/8/colors/colorful4" csCatId="colorful" phldr="1"/>
      <dgm:spPr/>
    </dgm:pt>
    <dgm:pt modelId="{321A261D-55D9-4DC1-92B0-40AF6FA9D574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學習成就低落</a:t>
          </a:r>
          <a:endParaRPr lang="zh-TW" altLang="en-US" b="1" dirty="0">
            <a:latin typeface="+mj-ea"/>
            <a:ea typeface="+mj-ea"/>
          </a:endParaRPr>
        </a:p>
      </dgm:t>
    </dgm:pt>
    <dgm:pt modelId="{D8CEB464-40D3-45F5-A1CF-BAF680114AC9}" type="parTrans" cxnId="{20DF54AC-BB0D-4DE5-A6AA-28C73DA1F762}">
      <dgm:prSet/>
      <dgm:spPr/>
      <dgm:t>
        <a:bodyPr/>
        <a:lstStyle/>
        <a:p>
          <a:endParaRPr lang="zh-TW" altLang="en-US"/>
        </a:p>
      </dgm:t>
    </dgm:pt>
    <dgm:pt modelId="{54F24DB9-F902-445F-B6B5-5919FA69D693}" type="sibTrans" cxnId="{20DF54AC-BB0D-4DE5-A6AA-28C73DA1F762}">
      <dgm:prSet/>
      <dgm:spPr/>
      <dgm:t>
        <a:bodyPr/>
        <a:lstStyle/>
        <a:p>
          <a:endParaRPr lang="zh-TW" altLang="en-US"/>
        </a:p>
      </dgm:t>
    </dgm:pt>
    <dgm:pt modelId="{D30CAF9A-A5A8-46BA-9956-2085E432F7E0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人際互動欠佳</a:t>
          </a:r>
          <a:endParaRPr lang="zh-TW" altLang="en-US" b="1" dirty="0">
            <a:latin typeface="+mj-ea"/>
            <a:ea typeface="+mj-ea"/>
          </a:endParaRPr>
        </a:p>
      </dgm:t>
    </dgm:pt>
    <dgm:pt modelId="{4E41D83A-7F76-48E4-A841-42197062DFB3}" type="parTrans" cxnId="{B7137BA1-FEC7-4AE2-ADA2-F03127070400}">
      <dgm:prSet/>
      <dgm:spPr/>
      <dgm:t>
        <a:bodyPr/>
        <a:lstStyle/>
        <a:p>
          <a:endParaRPr lang="zh-TW" altLang="en-US"/>
        </a:p>
      </dgm:t>
    </dgm:pt>
    <dgm:pt modelId="{8D529079-3434-4B97-97E0-E39622F17FD9}" type="sibTrans" cxnId="{B7137BA1-FEC7-4AE2-ADA2-F03127070400}">
      <dgm:prSet/>
      <dgm:spPr/>
      <dgm:t>
        <a:bodyPr/>
        <a:lstStyle/>
        <a:p>
          <a:endParaRPr lang="zh-TW" altLang="en-US"/>
        </a:p>
      </dgm:t>
    </dgm:pt>
    <dgm:pt modelId="{D1BC2AE0-23A6-4240-9D39-8CBE4E700838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資源連結失調</a:t>
          </a:r>
          <a:endParaRPr lang="zh-TW" altLang="en-US" b="1" dirty="0">
            <a:latin typeface="+mj-ea"/>
            <a:ea typeface="+mj-ea"/>
          </a:endParaRPr>
        </a:p>
      </dgm:t>
    </dgm:pt>
    <dgm:pt modelId="{13050439-D6DC-44B7-8614-BF8BDC6A373B}" type="parTrans" cxnId="{91F3A711-6786-45CA-A34F-8BD1B9DE48CC}">
      <dgm:prSet/>
      <dgm:spPr/>
      <dgm:t>
        <a:bodyPr/>
        <a:lstStyle/>
        <a:p>
          <a:endParaRPr lang="zh-TW" altLang="en-US"/>
        </a:p>
      </dgm:t>
    </dgm:pt>
    <dgm:pt modelId="{A453C925-624D-4D12-B4DD-24C2A6CA378A}" type="sibTrans" cxnId="{91F3A711-6786-45CA-A34F-8BD1B9DE48CC}">
      <dgm:prSet/>
      <dgm:spPr/>
      <dgm:t>
        <a:bodyPr/>
        <a:lstStyle/>
        <a:p>
          <a:endParaRPr lang="zh-TW" altLang="en-US"/>
        </a:p>
      </dgm:t>
    </dgm:pt>
    <dgm:pt modelId="{BFC627AE-78EC-4DB8-9EAC-0BFC853737E1}" type="pres">
      <dgm:prSet presAssocID="{839A352F-638B-4201-82B7-E004BB7854C0}" presName="CompostProcess" presStyleCnt="0">
        <dgm:presLayoutVars>
          <dgm:dir/>
          <dgm:resizeHandles val="exact"/>
        </dgm:presLayoutVars>
      </dgm:prSet>
      <dgm:spPr/>
    </dgm:pt>
    <dgm:pt modelId="{E49FCBD5-51BC-4EF9-AD58-5F38598471C6}" type="pres">
      <dgm:prSet presAssocID="{839A352F-638B-4201-82B7-E004BB7854C0}" presName="arrow" presStyleLbl="bgShp" presStyleIdx="0" presStyleCnt="1"/>
      <dgm:spPr/>
    </dgm:pt>
    <dgm:pt modelId="{BC1829E0-D7B9-4134-85A1-EBD50C76F0EA}" type="pres">
      <dgm:prSet presAssocID="{839A352F-638B-4201-82B7-E004BB7854C0}" presName="linearProcess" presStyleCnt="0"/>
      <dgm:spPr/>
    </dgm:pt>
    <dgm:pt modelId="{C708DD15-9BD6-414D-ADA3-B0BF4643A167}" type="pres">
      <dgm:prSet presAssocID="{321A261D-55D9-4DC1-92B0-40AF6FA9D57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FBC405-4FB5-4095-A813-FBDCE95955DF}" type="pres">
      <dgm:prSet presAssocID="{54F24DB9-F902-445F-B6B5-5919FA69D693}" presName="sibTrans" presStyleCnt="0"/>
      <dgm:spPr/>
    </dgm:pt>
    <dgm:pt modelId="{CAC6BB8A-3267-4E6F-8371-35ECB9F7E909}" type="pres">
      <dgm:prSet presAssocID="{D30CAF9A-A5A8-46BA-9956-2085E432F7E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3DE778-F5DE-4845-B6BD-E1EF413DAE19}" type="pres">
      <dgm:prSet presAssocID="{8D529079-3434-4B97-97E0-E39622F17FD9}" presName="sibTrans" presStyleCnt="0"/>
      <dgm:spPr/>
    </dgm:pt>
    <dgm:pt modelId="{179D27C4-21E8-424F-84E5-6AAEE1AF5323}" type="pres">
      <dgm:prSet presAssocID="{D1BC2AE0-23A6-4240-9D39-8CBE4E70083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F3A711-6786-45CA-A34F-8BD1B9DE48CC}" srcId="{839A352F-638B-4201-82B7-E004BB7854C0}" destId="{D1BC2AE0-23A6-4240-9D39-8CBE4E700838}" srcOrd="2" destOrd="0" parTransId="{13050439-D6DC-44B7-8614-BF8BDC6A373B}" sibTransId="{A453C925-624D-4D12-B4DD-24C2A6CA378A}"/>
    <dgm:cxn modelId="{9FD1DF5A-B30E-47E7-8DA5-19ED9103A60A}" type="presOf" srcId="{839A352F-638B-4201-82B7-E004BB7854C0}" destId="{BFC627AE-78EC-4DB8-9EAC-0BFC853737E1}" srcOrd="0" destOrd="0" presId="urn:microsoft.com/office/officeart/2005/8/layout/hProcess9"/>
    <dgm:cxn modelId="{3CDE0A4B-A948-4385-88D6-0AF077B4F900}" type="presOf" srcId="{D1BC2AE0-23A6-4240-9D39-8CBE4E700838}" destId="{179D27C4-21E8-424F-84E5-6AAEE1AF5323}" srcOrd="0" destOrd="0" presId="urn:microsoft.com/office/officeart/2005/8/layout/hProcess9"/>
    <dgm:cxn modelId="{12ACCB3B-242A-4023-A435-B8A92BBBCD64}" type="presOf" srcId="{D30CAF9A-A5A8-46BA-9956-2085E432F7E0}" destId="{CAC6BB8A-3267-4E6F-8371-35ECB9F7E909}" srcOrd="0" destOrd="0" presId="urn:microsoft.com/office/officeart/2005/8/layout/hProcess9"/>
    <dgm:cxn modelId="{20DF54AC-BB0D-4DE5-A6AA-28C73DA1F762}" srcId="{839A352F-638B-4201-82B7-E004BB7854C0}" destId="{321A261D-55D9-4DC1-92B0-40AF6FA9D574}" srcOrd="0" destOrd="0" parTransId="{D8CEB464-40D3-45F5-A1CF-BAF680114AC9}" sibTransId="{54F24DB9-F902-445F-B6B5-5919FA69D693}"/>
    <dgm:cxn modelId="{B7137BA1-FEC7-4AE2-ADA2-F03127070400}" srcId="{839A352F-638B-4201-82B7-E004BB7854C0}" destId="{D30CAF9A-A5A8-46BA-9956-2085E432F7E0}" srcOrd="1" destOrd="0" parTransId="{4E41D83A-7F76-48E4-A841-42197062DFB3}" sibTransId="{8D529079-3434-4B97-97E0-E39622F17FD9}"/>
    <dgm:cxn modelId="{7A4D2AC2-6AB0-4902-AADC-2B87C90A683A}" type="presOf" srcId="{321A261D-55D9-4DC1-92B0-40AF6FA9D574}" destId="{C708DD15-9BD6-414D-ADA3-B0BF4643A167}" srcOrd="0" destOrd="0" presId="urn:microsoft.com/office/officeart/2005/8/layout/hProcess9"/>
    <dgm:cxn modelId="{491EE558-BEBE-4807-A477-C11C89417809}" type="presParOf" srcId="{BFC627AE-78EC-4DB8-9EAC-0BFC853737E1}" destId="{E49FCBD5-51BC-4EF9-AD58-5F38598471C6}" srcOrd="0" destOrd="0" presId="urn:microsoft.com/office/officeart/2005/8/layout/hProcess9"/>
    <dgm:cxn modelId="{CEB88C37-E620-404F-81CF-5C3A45DB2947}" type="presParOf" srcId="{BFC627AE-78EC-4DB8-9EAC-0BFC853737E1}" destId="{BC1829E0-D7B9-4134-85A1-EBD50C76F0EA}" srcOrd="1" destOrd="0" presId="urn:microsoft.com/office/officeart/2005/8/layout/hProcess9"/>
    <dgm:cxn modelId="{497653B7-D577-4B13-9B91-432C8382564A}" type="presParOf" srcId="{BC1829E0-D7B9-4134-85A1-EBD50C76F0EA}" destId="{C708DD15-9BD6-414D-ADA3-B0BF4643A167}" srcOrd="0" destOrd="0" presId="urn:microsoft.com/office/officeart/2005/8/layout/hProcess9"/>
    <dgm:cxn modelId="{93F995F7-3D70-4DAC-B69B-F2DA2A1D18F9}" type="presParOf" srcId="{BC1829E0-D7B9-4134-85A1-EBD50C76F0EA}" destId="{7AFBC405-4FB5-4095-A813-FBDCE95955DF}" srcOrd="1" destOrd="0" presId="urn:microsoft.com/office/officeart/2005/8/layout/hProcess9"/>
    <dgm:cxn modelId="{747C2471-CEDC-48B4-AB89-F957ED62030A}" type="presParOf" srcId="{BC1829E0-D7B9-4134-85A1-EBD50C76F0EA}" destId="{CAC6BB8A-3267-4E6F-8371-35ECB9F7E909}" srcOrd="2" destOrd="0" presId="urn:microsoft.com/office/officeart/2005/8/layout/hProcess9"/>
    <dgm:cxn modelId="{536F77DF-570B-4B92-8617-B76F6F053037}" type="presParOf" srcId="{BC1829E0-D7B9-4134-85A1-EBD50C76F0EA}" destId="{563DE778-F5DE-4845-B6BD-E1EF413DAE19}" srcOrd="3" destOrd="0" presId="urn:microsoft.com/office/officeart/2005/8/layout/hProcess9"/>
    <dgm:cxn modelId="{0B190D70-0C1A-4069-B9F8-422B490147BA}" type="presParOf" srcId="{BC1829E0-D7B9-4134-85A1-EBD50C76F0EA}" destId="{179D27C4-21E8-424F-84E5-6AAEE1AF532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642FE-2A1A-495E-955C-CD519D51D5A0}" type="doc">
      <dgm:prSet loTypeId="urn:microsoft.com/office/officeart/2005/8/layout/pyramid4" loCatId="pyramid" qsTypeId="urn:microsoft.com/office/officeart/2005/8/quickstyle/3d2#2" qsCatId="3D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93357680-D64B-442C-B513-B6D94565DBCB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調整溝通與表現方式課程</a:t>
          </a:r>
          <a:endParaRPr lang="zh-TW" altLang="en-US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D717EA6-41B7-4015-98FB-7C0A6B3ACE7B}" type="parTrans" cxnId="{9E9BA401-2585-4CE8-989B-659A0A2A66DD}">
      <dgm:prSet/>
      <dgm:spPr/>
      <dgm:t>
        <a:bodyPr/>
        <a:lstStyle/>
        <a:p>
          <a:endParaRPr lang="zh-TW" altLang="en-US"/>
        </a:p>
      </dgm:t>
    </dgm:pt>
    <dgm:pt modelId="{DE109CC7-115E-4DFC-9FE8-65136BE1C13D}" type="sibTrans" cxnId="{9E9BA401-2585-4CE8-989B-659A0A2A66DD}">
      <dgm:prSet/>
      <dgm:spPr/>
      <dgm:t>
        <a:bodyPr/>
        <a:lstStyle/>
        <a:p>
          <a:endParaRPr lang="zh-TW" altLang="en-US"/>
        </a:p>
      </dgm:t>
    </dgm:pt>
    <dgm:pt modelId="{D11B542A-6DD0-4E83-AEA8-B3835492DF6D}">
      <dgm:prSet phldrT="[文字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調整性普通教育課程</a:t>
          </a:r>
        </a:p>
      </dgm:t>
    </dgm:pt>
    <dgm:pt modelId="{9532F47C-0362-48CB-8802-786721232DC7}" type="parTrans" cxnId="{D4537AC0-E5D1-4F2B-A664-63395B58607B}">
      <dgm:prSet/>
      <dgm:spPr/>
      <dgm:t>
        <a:bodyPr/>
        <a:lstStyle/>
        <a:p>
          <a:endParaRPr lang="zh-TW" altLang="en-US"/>
        </a:p>
      </dgm:t>
    </dgm:pt>
    <dgm:pt modelId="{BA428B2E-BB25-4881-899E-608F66D10AA1}" type="sibTrans" cxnId="{D4537AC0-E5D1-4F2B-A664-63395B58607B}">
      <dgm:prSet/>
      <dgm:spPr/>
      <dgm:t>
        <a:bodyPr/>
        <a:lstStyle/>
        <a:p>
          <a:endParaRPr lang="zh-TW" altLang="en-US"/>
        </a:p>
      </dgm:t>
    </dgm:pt>
    <dgm:pt modelId="{5CA09A7B-5785-410A-BA0B-ED6FED960CE1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普通教育課程</a:t>
          </a:r>
        </a:p>
      </dgm:t>
    </dgm:pt>
    <dgm:pt modelId="{CDE41305-A8C7-479C-ADEB-52834BA098EC}" type="parTrans" cxnId="{094C337F-8905-419A-B7B0-A0A7A8085262}">
      <dgm:prSet/>
      <dgm:spPr/>
      <dgm:t>
        <a:bodyPr/>
        <a:lstStyle/>
        <a:p>
          <a:endParaRPr lang="zh-TW" altLang="en-US"/>
        </a:p>
      </dgm:t>
    </dgm:pt>
    <dgm:pt modelId="{6156EE3A-21AA-41EA-8F47-B8364798BF53}" type="sibTrans" cxnId="{094C337F-8905-419A-B7B0-A0A7A8085262}">
      <dgm:prSet/>
      <dgm:spPr/>
      <dgm:t>
        <a:bodyPr/>
        <a:lstStyle/>
        <a:p>
          <a:endParaRPr lang="zh-TW" altLang="en-US"/>
        </a:p>
      </dgm:t>
    </dgm:pt>
    <dgm:pt modelId="{F1F04EED-4DF9-4BAF-BF04-CF4275AF5FE4}">
      <dgm:prSet phldrT="[文字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特殊需求</a:t>
          </a:r>
          <a:r>
            <a:rPr lang="zh-TW" alt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（生活技能）</a:t>
          </a:r>
          <a:r>
            <a:rPr lang="zh-TW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課程</a:t>
          </a:r>
        </a:p>
      </dgm:t>
    </dgm:pt>
    <dgm:pt modelId="{8715C616-EFBF-4F19-ADEF-86CE4F0D8755}" type="parTrans" cxnId="{5FACF039-5ABA-4941-A303-E7A91CE36466}">
      <dgm:prSet/>
      <dgm:spPr/>
      <dgm:t>
        <a:bodyPr/>
        <a:lstStyle/>
        <a:p>
          <a:endParaRPr lang="zh-TW" altLang="en-US"/>
        </a:p>
      </dgm:t>
    </dgm:pt>
    <dgm:pt modelId="{BF679BC3-7328-41A2-B425-D19525E7E165}" type="sibTrans" cxnId="{5FACF039-5ABA-4941-A303-E7A91CE36466}">
      <dgm:prSet/>
      <dgm:spPr/>
      <dgm:t>
        <a:bodyPr/>
        <a:lstStyle/>
        <a:p>
          <a:endParaRPr lang="zh-TW" altLang="en-US"/>
        </a:p>
      </dgm:t>
    </dgm:pt>
    <dgm:pt modelId="{CD8168FD-C69F-4F9D-98D9-E5AE110BA26C}" type="pres">
      <dgm:prSet presAssocID="{7B6642FE-2A1A-495E-955C-CD519D51D5A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E522FE-1A61-48F9-A095-784D0052F49E}" type="pres">
      <dgm:prSet presAssocID="{7B6642FE-2A1A-495E-955C-CD519D51D5A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D82B49-3CF6-409D-B8FB-F2618DC7B54D}" type="pres">
      <dgm:prSet presAssocID="{7B6642FE-2A1A-495E-955C-CD519D51D5A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C1E24-D1B9-4B3F-BC9F-5EE8101A668D}" type="pres">
      <dgm:prSet presAssocID="{7B6642FE-2A1A-495E-955C-CD519D51D5A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E17D5E-64D6-47C8-8011-33B37AE4C92B}" type="pres">
      <dgm:prSet presAssocID="{7B6642FE-2A1A-495E-955C-CD519D51D5A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8C2838-DCBB-4E83-9FDC-D43524E085D1}" type="presOf" srcId="{7B6642FE-2A1A-495E-955C-CD519D51D5A0}" destId="{CD8168FD-C69F-4F9D-98D9-E5AE110BA26C}" srcOrd="0" destOrd="0" presId="urn:microsoft.com/office/officeart/2005/8/layout/pyramid4"/>
    <dgm:cxn modelId="{094C337F-8905-419A-B7B0-A0A7A8085262}" srcId="{7B6642FE-2A1A-495E-955C-CD519D51D5A0}" destId="{5CA09A7B-5785-410A-BA0B-ED6FED960CE1}" srcOrd="2" destOrd="0" parTransId="{CDE41305-A8C7-479C-ADEB-52834BA098EC}" sibTransId="{6156EE3A-21AA-41EA-8F47-B8364798BF53}"/>
    <dgm:cxn modelId="{D4537AC0-E5D1-4F2B-A664-63395B58607B}" srcId="{7B6642FE-2A1A-495E-955C-CD519D51D5A0}" destId="{D11B542A-6DD0-4E83-AEA8-B3835492DF6D}" srcOrd="1" destOrd="0" parTransId="{9532F47C-0362-48CB-8802-786721232DC7}" sibTransId="{BA428B2E-BB25-4881-899E-608F66D10AA1}"/>
    <dgm:cxn modelId="{9E9BA401-2585-4CE8-989B-659A0A2A66DD}" srcId="{7B6642FE-2A1A-495E-955C-CD519D51D5A0}" destId="{93357680-D64B-442C-B513-B6D94565DBCB}" srcOrd="0" destOrd="0" parTransId="{6D717EA6-41B7-4015-98FB-7C0A6B3ACE7B}" sibTransId="{DE109CC7-115E-4DFC-9FE8-65136BE1C13D}"/>
    <dgm:cxn modelId="{5FACF039-5ABA-4941-A303-E7A91CE36466}" srcId="{7B6642FE-2A1A-495E-955C-CD519D51D5A0}" destId="{F1F04EED-4DF9-4BAF-BF04-CF4275AF5FE4}" srcOrd="3" destOrd="0" parTransId="{8715C616-EFBF-4F19-ADEF-86CE4F0D8755}" sibTransId="{BF679BC3-7328-41A2-B425-D19525E7E165}"/>
    <dgm:cxn modelId="{BFB72B7F-B5B2-4D81-982E-80A034C6F17A}" type="presOf" srcId="{5CA09A7B-5785-410A-BA0B-ED6FED960CE1}" destId="{559C1E24-D1B9-4B3F-BC9F-5EE8101A668D}" srcOrd="0" destOrd="0" presId="urn:microsoft.com/office/officeart/2005/8/layout/pyramid4"/>
    <dgm:cxn modelId="{A00BB641-55C7-4A4F-94AB-8D64BB898443}" type="presOf" srcId="{93357680-D64B-442C-B513-B6D94565DBCB}" destId="{96E522FE-1A61-48F9-A095-784D0052F49E}" srcOrd="0" destOrd="0" presId="urn:microsoft.com/office/officeart/2005/8/layout/pyramid4"/>
    <dgm:cxn modelId="{1FC93712-FAF9-47BF-B938-3AB39E945A10}" type="presOf" srcId="{D11B542A-6DD0-4E83-AEA8-B3835492DF6D}" destId="{69D82B49-3CF6-409D-B8FB-F2618DC7B54D}" srcOrd="0" destOrd="0" presId="urn:microsoft.com/office/officeart/2005/8/layout/pyramid4"/>
    <dgm:cxn modelId="{205E4E23-6D6A-4905-9715-F02A9B2176BB}" type="presOf" srcId="{F1F04EED-4DF9-4BAF-BF04-CF4275AF5FE4}" destId="{AFE17D5E-64D6-47C8-8011-33B37AE4C92B}" srcOrd="0" destOrd="0" presId="urn:microsoft.com/office/officeart/2005/8/layout/pyramid4"/>
    <dgm:cxn modelId="{A8CEA2CB-8385-466D-BC45-1470994FC3A8}" type="presParOf" srcId="{CD8168FD-C69F-4F9D-98D9-E5AE110BA26C}" destId="{96E522FE-1A61-48F9-A095-784D0052F49E}" srcOrd="0" destOrd="0" presId="urn:microsoft.com/office/officeart/2005/8/layout/pyramid4"/>
    <dgm:cxn modelId="{0D74041A-39BE-440B-9EBC-A2B7877A3EAB}" type="presParOf" srcId="{CD8168FD-C69F-4F9D-98D9-E5AE110BA26C}" destId="{69D82B49-3CF6-409D-B8FB-F2618DC7B54D}" srcOrd="1" destOrd="0" presId="urn:microsoft.com/office/officeart/2005/8/layout/pyramid4"/>
    <dgm:cxn modelId="{1587E518-0CED-4CBE-8DB7-74426BCB9DA7}" type="presParOf" srcId="{CD8168FD-C69F-4F9D-98D9-E5AE110BA26C}" destId="{559C1E24-D1B9-4B3F-BC9F-5EE8101A668D}" srcOrd="2" destOrd="0" presId="urn:microsoft.com/office/officeart/2005/8/layout/pyramid4"/>
    <dgm:cxn modelId="{793F99D3-BFB9-43F7-A3A8-9D22C12AF6FF}" type="presParOf" srcId="{CD8168FD-C69F-4F9D-98D9-E5AE110BA26C}" destId="{AFE17D5E-64D6-47C8-8011-33B37AE4C92B}" srcOrd="3" destOrd="0" presId="urn:microsoft.com/office/officeart/2005/8/layout/pyramid4"/>
  </dgm:cxnLst>
  <dgm:bg>
    <a:solidFill>
      <a:srgbClr val="FFEDF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157952-5B4A-497D-9DC2-B4AEE8B7A5E5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192F297-F4BE-42A0-AC07-117A34E4F19D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學校行政團隊</a:t>
          </a:r>
          <a:endParaRPr lang="zh-TW" altLang="en-US" b="1" dirty="0">
            <a:latin typeface="+mj-ea"/>
            <a:ea typeface="+mj-ea"/>
          </a:endParaRPr>
        </a:p>
      </dgm:t>
    </dgm:pt>
    <dgm:pt modelId="{E3F455D7-1450-40D5-B40A-10E5A56D61C4}" type="parTrans" cxnId="{3182A16F-C0F9-45AB-9F84-074E9B0EDAFA}">
      <dgm:prSet/>
      <dgm:spPr/>
      <dgm:t>
        <a:bodyPr/>
        <a:lstStyle/>
        <a:p>
          <a:endParaRPr lang="zh-TW" altLang="en-US"/>
        </a:p>
      </dgm:t>
    </dgm:pt>
    <dgm:pt modelId="{B7EE0B5B-0D3F-4B9D-9D17-8408D5B51EEA}" type="sibTrans" cxnId="{3182A16F-C0F9-45AB-9F84-074E9B0EDAFA}">
      <dgm:prSet/>
      <dgm:spPr/>
      <dgm:t>
        <a:bodyPr/>
        <a:lstStyle/>
        <a:p>
          <a:endParaRPr lang="zh-TW" altLang="en-US"/>
        </a:p>
      </dgm:t>
    </dgm:pt>
    <dgm:pt modelId="{8CBBD38D-20BB-4D1D-AF3C-607254EB851F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充分行政支援</a:t>
          </a:r>
          <a:endParaRPr lang="zh-TW" altLang="en-US" sz="1800" b="1" dirty="0">
            <a:latin typeface="+mj-ea"/>
            <a:ea typeface="+mj-ea"/>
          </a:endParaRPr>
        </a:p>
      </dgm:t>
    </dgm:pt>
    <dgm:pt modelId="{3ADCFEBA-6DE1-455F-9A89-141CBB512CC7}" type="parTrans" cxnId="{5F01C147-4562-4E77-B213-1B12EA088E06}">
      <dgm:prSet/>
      <dgm:spPr/>
      <dgm:t>
        <a:bodyPr/>
        <a:lstStyle/>
        <a:p>
          <a:endParaRPr lang="zh-TW" altLang="en-US"/>
        </a:p>
      </dgm:t>
    </dgm:pt>
    <dgm:pt modelId="{AAA3CC58-2CFF-40C8-AD06-95632EE46866}" type="sibTrans" cxnId="{5F01C147-4562-4E77-B213-1B12EA088E06}">
      <dgm:prSet/>
      <dgm:spPr/>
      <dgm:t>
        <a:bodyPr/>
        <a:lstStyle/>
        <a:p>
          <a:endParaRPr lang="zh-TW" altLang="en-US"/>
        </a:p>
      </dgm:t>
    </dgm:pt>
    <dgm:pt modelId="{FA6FE021-22A5-49D4-8D1E-4B06E0787CD7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慎選並獎勵績優導師</a:t>
          </a:r>
          <a:endParaRPr lang="zh-TW" altLang="en-US" sz="1800" b="1" dirty="0">
            <a:latin typeface="+mj-ea"/>
            <a:ea typeface="+mj-ea"/>
          </a:endParaRPr>
        </a:p>
      </dgm:t>
    </dgm:pt>
    <dgm:pt modelId="{9A19AEAC-D959-429C-B853-70DBD06BE6E0}" type="parTrans" cxnId="{9B0D33EE-39BC-45EA-9ECA-1DC5438AB37C}">
      <dgm:prSet/>
      <dgm:spPr/>
      <dgm:t>
        <a:bodyPr/>
        <a:lstStyle/>
        <a:p>
          <a:endParaRPr lang="zh-TW" altLang="en-US"/>
        </a:p>
      </dgm:t>
    </dgm:pt>
    <dgm:pt modelId="{96F69E51-8C8C-4D63-B20A-A2F02F730D8C}" type="sibTrans" cxnId="{9B0D33EE-39BC-45EA-9ECA-1DC5438AB37C}">
      <dgm:prSet/>
      <dgm:spPr/>
      <dgm:t>
        <a:bodyPr/>
        <a:lstStyle/>
        <a:p>
          <a:endParaRPr lang="zh-TW" altLang="en-US"/>
        </a:p>
      </dgm:t>
    </dgm:pt>
    <dgm:pt modelId="{4BD5CBDD-1994-47D2-BC64-377D818712FE}">
      <dgm:prSet phldrT="[文字]"/>
      <dgm:spPr/>
      <dgm:t>
        <a:bodyPr/>
        <a:lstStyle/>
        <a:p>
          <a:pPr>
            <a:spcAft>
              <a:spcPts val="0"/>
            </a:spcAft>
          </a:pPr>
          <a:r>
            <a:rPr lang="zh-TW" altLang="en-US" b="1" dirty="0" smtClean="0">
              <a:latin typeface="+mj-ea"/>
              <a:ea typeface="+mj-ea"/>
            </a:rPr>
            <a:t>輔導室</a:t>
          </a:r>
          <a:endParaRPr lang="en-US" altLang="zh-TW" b="1" dirty="0" smtClean="0">
            <a:latin typeface="+mj-ea"/>
            <a:ea typeface="+mj-ea"/>
          </a:endParaRPr>
        </a:p>
        <a:p>
          <a:pPr>
            <a:spcAft>
              <a:spcPts val="0"/>
            </a:spcAft>
          </a:pPr>
          <a:r>
            <a:rPr lang="zh-TW" altLang="en-US" b="1" dirty="0" smtClean="0">
              <a:latin typeface="+mj-ea"/>
              <a:ea typeface="+mj-ea"/>
            </a:rPr>
            <a:t>（資源班）</a:t>
          </a:r>
          <a:endParaRPr lang="zh-TW" altLang="en-US" b="1" dirty="0">
            <a:latin typeface="+mj-ea"/>
            <a:ea typeface="+mj-ea"/>
          </a:endParaRPr>
        </a:p>
      </dgm:t>
    </dgm:pt>
    <dgm:pt modelId="{E1DCE32C-981E-42C4-BE4F-52A0AE234298}" type="parTrans" cxnId="{0D760606-CDC1-4F0C-B5B2-F26599204547}">
      <dgm:prSet/>
      <dgm:spPr/>
      <dgm:t>
        <a:bodyPr/>
        <a:lstStyle/>
        <a:p>
          <a:endParaRPr lang="zh-TW" altLang="en-US"/>
        </a:p>
      </dgm:t>
    </dgm:pt>
    <dgm:pt modelId="{625F8245-1A48-48AB-BAA6-78464B6A1AD5}" type="sibTrans" cxnId="{0D760606-CDC1-4F0C-B5B2-F26599204547}">
      <dgm:prSet/>
      <dgm:spPr/>
      <dgm:t>
        <a:bodyPr/>
        <a:lstStyle/>
        <a:p>
          <a:endParaRPr lang="zh-TW" altLang="en-US"/>
        </a:p>
      </dgm:t>
    </dgm:pt>
    <dgm:pt modelId="{77453534-B55F-4DDD-B462-ADBC13BA4587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做好新生轉銜準備</a:t>
          </a:r>
          <a:endParaRPr lang="zh-TW" altLang="en-US" sz="1800" b="1" dirty="0">
            <a:latin typeface="+mj-ea"/>
            <a:ea typeface="+mj-ea"/>
          </a:endParaRPr>
        </a:p>
      </dgm:t>
    </dgm:pt>
    <dgm:pt modelId="{1AC62D04-344A-4010-A6C2-5F21E06DCAB8}" type="parTrans" cxnId="{97BD17E5-5BCD-4A7D-BBA2-1830DA040703}">
      <dgm:prSet/>
      <dgm:spPr/>
      <dgm:t>
        <a:bodyPr/>
        <a:lstStyle/>
        <a:p>
          <a:endParaRPr lang="zh-TW" altLang="en-US"/>
        </a:p>
      </dgm:t>
    </dgm:pt>
    <dgm:pt modelId="{D0385C7D-6026-4D6B-9193-B6B9498C0515}" type="sibTrans" cxnId="{97BD17E5-5BCD-4A7D-BBA2-1830DA040703}">
      <dgm:prSet/>
      <dgm:spPr/>
      <dgm:t>
        <a:bodyPr/>
        <a:lstStyle/>
        <a:p>
          <a:endParaRPr lang="zh-TW" altLang="en-US"/>
        </a:p>
      </dgm:t>
    </dgm:pt>
    <dgm:pt modelId="{3BED35BC-A927-4EBB-952B-1CCAAC7AFBF4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rgbClr val="C00000"/>
              </a:solidFill>
              <a:latin typeface="+mj-ea"/>
              <a:ea typeface="+mj-ea"/>
            </a:rPr>
            <a:t>提供導師學生入學前的必要訊息</a:t>
          </a:r>
          <a:r>
            <a:rPr lang="zh-TW" altLang="en-US" sz="1400" b="1" dirty="0" smtClean="0">
              <a:latin typeface="+mj-ea"/>
              <a:ea typeface="+mj-ea"/>
            </a:rPr>
            <a:t>（含：有效融合策略、行為輔導建議、學習困難因應等）</a:t>
          </a:r>
          <a:endParaRPr lang="zh-TW" altLang="en-US" sz="1400" b="1" dirty="0">
            <a:latin typeface="+mj-ea"/>
            <a:ea typeface="+mj-ea"/>
          </a:endParaRPr>
        </a:p>
      </dgm:t>
    </dgm:pt>
    <dgm:pt modelId="{B86DF698-F955-4A6B-AB10-5AD662233B5E}" type="parTrans" cxnId="{3D7752A4-01E5-4FE7-946E-58547118A315}">
      <dgm:prSet/>
      <dgm:spPr/>
      <dgm:t>
        <a:bodyPr/>
        <a:lstStyle/>
        <a:p>
          <a:endParaRPr lang="zh-TW" altLang="en-US"/>
        </a:p>
      </dgm:t>
    </dgm:pt>
    <dgm:pt modelId="{0B46F095-EE9C-414B-87D3-D21618495297}" type="sibTrans" cxnId="{3D7752A4-01E5-4FE7-946E-58547118A315}">
      <dgm:prSet/>
      <dgm:spPr/>
      <dgm:t>
        <a:bodyPr/>
        <a:lstStyle/>
        <a:p>
          <a:endParaRPr lang="zh-TW" altLang="en-US"/>
        </a:p>
      </dgm:t>
    </dgm:pt>
    <dgm:pt modelId="{DABC76E0-4D7B-46F7-B5D0-1A9D41BDF5BB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導師輔導知能</a:t>
          </a:r>
          <a:endParaRPr lang="zh-TW" altLang="en-US" b="1" dirty="0">
            <a:latin typeface="+mj-ea"/>
            <a:ea typeface="+mj-ea"/>
          </a:endParaRPr>
        </a:p>
      </dgm:t>
    </dgm:pt>
    <dgm:pt modelId="{7BB56033-ACD0-440B-9ED7-47761522DAF6}" type="parTrans" cxnId="{B5CB344F-ABE1-40B4-A9AF-BBBBF0651DDD}">
      <dgm:prSet/>
      <dgm:spPr/>
      <dgm:t>
        <a:bodyPr/>
        <a:lstStyle/>
        <a:p>
          <a:endParaRPr lang="zh-TW" altLang="en-US"/>
        </a:p>
      </dgm:t>
    </dgm:pt>
    <dgm:pt modelId="{96DD56D2-8D45-44DD-AACB-16630B2A15C0}" type="sibTrans" cxnId="{B5CB344F-ABE1-40B4-A9AF-BBBBF0651DDD}">
      <dgm:prSet/>
      <dgm:spPr/>
      <dgm:t>
        <a:bodyPr/>
        <a:lstStyle/>
        <a:p>
          <a:endParaRPr lang="zh-TW" altLang="en-US"/>
        </a:p>
      </dgm:t>
    </dgm:pt>
    <dgm:pt modelId="{AF7F3D97-E508-4978-9653-5CD152E3D3F0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緊密的親師溝通</a:t>
          </a:r>
          <a:endParaRPr lang="zh-TW" altLang="en-US" sz="1800" b="1" dirty="0">
            <a:latin typeface="+mj-ea"/>
            <a:ea typeface="+mj-ea"/>
          </a:endParaRPr>
        </a:p>
      </dgm:t>
    </dgm:pt>
    <dgm:pt modelId="{4F87EFAC-BD6D-48DC-A248-BA4F9CF74A6B}" type="parTrans" cxnId="{3FCD0A84-9078-4F36-B413-4B6734D1E6F1}">
      <dgm:prSet/>
      <dgm:spPr/>
      <dgm:t>
        <a:bodyPr/>
        <a:lstStyle/>
        <a:p>
          <a:endParaRPr lang="zh-TW" altLang="en-US"/>
        </a:p>
      </dgm:t>
    </dgm:pt>
    <dgm:pt modelId="{85BD25F1-34FE-4ABA-B7B8-6DE29B9B3E0C}" type="sibTrans" cxnId="{3FCD0A84-9078-4F36-B413-4B6734D1E6F1}">
      <dgm:prSet/>
      <dgm:spPr/>
      <dgm:t>
        <a:bodyPr/>
        <a:lstStyle/>
        <a:p>
          <a:endParaRPr lang="zh-TW" altLang="en-US"/>
        </a:p>
      </dgm:t>
    </dgm:pt>
    <dgm:pt modelId="{2AAD8025-0A8F-4FB4-8FBF-378526422BFA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rgbClr val="C00000"/>
              </a:solidFill>
              <a:latin typeface="+mj-ea"/>
              <a:ea typeface="+mj-ea"/>
            </a:rPr>
            <a:t>掌握學生特質與需求</a:t>
          </a:r>
          <a:endParaRPr lang="zh-TW" altLang="en-US" sz="1800" b="1" dirty="0">
            <a:solidFill>
              <a:srgbClr val="C00000"/>
            </a:solidFill>
            <a:latin typeface="+mj-ea"/>
            <a:ea typeface="+mj-ea"/>
          </a:endParaRPr>
        </a:p>
      </dgm:t>
    </dgm:pt>
    <dgm:pt modelId="{614E7F09-CDD8-4D75-8965-5F1AEB456CCF}" type="parTrans" cxnId="{D68D5351-C8E2-46F9-93A9-7E321475753C}">
      <dgm:prSet/>
      <dgm:spPr/>
      <dgm:t>
        <a:bodyPr/>
        <a:lstStyle/>
        <a:p>
          <a:endParaRPr lang="zh-TW" altLang="en-US"/>
        </a:p>
      </dgm:t>
    </dgm:pt>
    <dgm:pt modelId="{D625AE8D-0C01-4D07-B514-FC5B8EFB054A}" type="sibTrans" cxnId="{D68D5351-C8E2-46F9-93A9-7E321475753C}">
      <dgm:prSet/>
      <dgm:spPr/>
      <dgm:t>
        <a:bodyPr/>
        <a:lstStyle/>
        <a:p>
          <a:endParaRPr lang="zh-TW" altLang="en-US"/>
        </a:p>
      </dgm:t>
    </dgm:pt>
    <dgm:pt modelId="{5ACA2121-AA0D-4F1E-B340-25E270FDA37C}">
      <dgm:prSet phldrT="[文字]" custT="1"/>
      <dgm:spPr/>
      <dgm:t>
        <a:bodyPr/>
        <a:lstStyle/>
        <a:p>
          <a:r>
            <a:rPr lang="zh-TW" altLang="en-US" sz="1800" b="1" dirty="0" smtClean="0">
              <a:latin typeface="+mj-ea"/>
              <a:ea typeface="+mj-ea"/>
            </a:rPr>
            <a:t>慎選並獎勵績優同儕輔導員</a:t>
          </a:r>
          <a:endParaRPr lang="zh-TW" altLang="en-US" sz="1800" b="1" dirty="0">
            <a:latin typeface="+mj-ea"/>
            <a:ea typeface="+mj-ea"/>
          </a:endParaRPr>
        </a:p>
      </dgm:t>
    </dgm:pt>
    <dgm:pt modelId="{56EE31EF-45E7-4647-9EBF-BEBB58113195}" type="parTrans" cxnId="{581A756E-23E8-4A20-8C94-11F2F28AC8E1}">
      <dgm:prSet/>
      <dgm:spPr/>
      <dgm:t>
        <a:bodyPr/>
        <a:lstStyle/>
        <a:p>
          <a:endParaRPr lang="zh-TW" altLang="en-US"/>
        </a:p>
      </dgm:t>
    </dgm:pt>
    <dgm:pt modelId="{9D426939-B418-4E3D-8E6C-DC3FB1FEA70F}" type="sibTrans" cxnId="{581A756E-23E8-4A20-8C94-11F2F28AC8E1}">
      <dgm:prSet/>
      <dgm:spPr/>
      <dgm:t>
        <a:bodyPr/>
        <a:lstStyle/>
        <a:p>
          <a:endParaRPr lang="zh-TW" altLang="en-US"/>
        </a:p>
      </dgm:t>
    </dgm:pt>
    <dgm:pt modelId="{A091CD0B-29AC-4A25-992D-D9EDC32E14FF}" type="pres">
      <dgm:prSet presAssocID="{EF157952-5B4A-497D-9DC2-B4AEE8B7A5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15F812-BCA3-48D2-8010-4BF34B944A6A}" type="pres">
      <dgm:prSet presAssocID="{F192F297-F4BE-42A0-AC07-117A34E4F19D}" presName="composite" presStyleCnt="0"/>
      <dgm:spPr/>
    </dgm:pt>
    <dgm:pt modelId="{F184E335-098B-4957-89CD-7B2B59AD7AB7}" type="pres">
      <dgm:prSet presAssocID="{F192F297-F4BE-42A0-AC07-117A34E4F19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5932D-6B50-406C-A916-CA49F5C7F190}" type="pres">
      <dgm:prSet presAssocID="{F192F297-F4BE-42A0-AC07-117A34E4F19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FE9135-BE30-4E35-9B23-B12328031281}" type="pres">
      <dgm:prSet presAssocID="{B7EE0B5B-0D3F-4B9D-9D17-8408D5B51EEA}" presName="space" presStyleCnt="0"/>
      <dgm:spPr/>
    </dgm:pt>
    <dgm:pt modelId="{908EA12C-B1A3-4CF4-B2C6-AFF5B8AC8610}" type="pres">
      <dgm:prSet presAssocID="{4BD5CBDD-1994-47D2-BC64-377D818712FE}" presName="composite" presStyleCnt="0"/>
      <dgm:spPr/>
    </dgm:pt>
    <dgm:pt modelId="{23CD1750-B1B5-4605-9C43-C624A5A96960}" type="pres">
      <dgm:prSet presAssocID="{4BD5CBDD-1994-47D2-BC64-377D81871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FF68A-9F31-4B65-8E8E-66298148F7F7}" type="pres">
      <dgm:prSet presAssocID="{4BD5CBDD-1994-47D2-BC64-377D818712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503FB1-DA9C-4977-972C-FEE228986091}" type="pres">
      <dgm:prSet presAssocID="{625F8245-1A48-48AB-BAA6-78464B6A1AD5}" presName="space" presStyleCnt="0"/>
      <dgm:spPr/>
    </dgm:pt>
    <dgm:pt modelId="{26896A86-2D84-4B9A-889E-658DBF228572}" type="pres">
      <dgm:prSet presAssocID="{DABC76E0-4D7B-46F7-B5D0-1A9D41BDF5BB}" presName="composite" presStyleCnt="0"/>
      <dgm:spPr/>
    </dgm:pt>
    <dgm:pt modelId="{017403B2-91F5-4082-8B9A-64F183B38FD5}" type="pres">
      <dgm:prSet presAssocID="{DABC76E0-4D7B-46F7-B5D0-1A9D41BDF5B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C998E-9698-434B-8F60-CA820A6DC960}" type="pres">
      <dgm:prSet presAssocID="{DABC76E0-4D7B-46F7-B5D0-1A9D41BDF5B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D7752A4-01E5-4FE7-946E-58547118A315}" srcId="{4BD5CBDD-1994-47D2-BC64-377D818712FE}" destId="{3BED35BC-A927-4EBB-952B-1CCAAC7AFBF4}" srcOrd="1" destOrd="0" parTransId="{B86DF698-F955-4A6B-AB10-5AD662233B5E}" sibTransId="{0B46F095-EE9C-414B-87D3-D21618495297}"/>
    <dgm:cxn modelId="{1E943942-A11E-4227-A074-661EEB325B35}" type="presOf" srcId="{DABC76E0-4D7B-46F7-B5D0-1A9D41BDF5BB}" destId="{017403B2-91F5-4082-8B9A-64F183B38FD5}" srcOrd="0" destOrd="0" presId="urn:microsoft.com/office/officeart/2005/8/layout/hList1"/>
    <dgm:cxn modelId="{FA165B59-CC70-46B5-8F0E-7E4ABC38F806}" type="presOf" srcId="{8CBBD38D-20BB-4D1D-AF3C-607254EB851F}" destId="{EC55932D-6B50-406C-A916-CA49F5C7F190}" srcOrd="0" destOrd="0" presId="urn:microsoft.com/office/officeart/2005/8/layout/hList1"/>
    <dgm:cxn modelId="{516D9719-7E86-44FF-B493-EEAB821A18AB}" type="presOf" srcId="{AF7F3D97-E508-4978-9653-5CD152E3D3F0}" destId="{AE2C998E-9698-434B-8F60-CA820A6DC960}" srcOrd="0" destOrd="0" presId="urn:microsoft.com/office/officeart/2005/8/layout/hList1"/>
    <dgm:cxn modelId="{97BD17E5-5BCD-4A7D-BBA2-1830DA040703}" srcId="{4BD5CBDD-1994-47D2-BC64-377D818712FE}" destId="{77453534-B55F-4DDD-B462-ADBC13BA4587}" srcOrd="0" destOrd="0" parTransId="{1AC62D04-344A-4010-A6C2-5F21E06DCAB8}" sibTransId="{D0385C7D-6026-4D6B-9193-B6B9498C0515}"/>
    <dgm:cxn modelId="{B5CB344F-ABE1-40B4-A9AF-BBBBF0651DDD}" srcId="{EF157952-5B4A-497D-9DC2-B4AEE8B7A5E5}" destId="{DABC76E0-4D7B-46F7-B5D0-1A9D41BDF5BB}" srcOrd="2" destOrd="0" parTransId="{7BB56033-ACD0-440B-9ED7-47761522DAF6}" sibTransId="{96DD56D2-8D45-44DD-AACB-16630B2A15C0}"/>
    <dgm:cxn modelId="{F99AFE36-039D-46AC-A47F-E0DA2D90A3F2}" type="presOf" srcId="{FA6FE021-22A5-49D4-8D1E-4B06E0787CD7}" destId="{EC55932D-6B50-406C-A916-CA49F5C7F190}" srcOrd="0" destOrd="1" presId="urn:microsoft.com/office/officeart/2005/8/layout/hList1"/>
    <dgm:cxn modelId="{5F01C147-4562-4E77-B213-1B12EA088E06}" srcId="{F192F297-F4BE-42A0-AC07-117A34E4F19D}" destId="{8CBBD38D-20BB-4D1D-AF3C-607254EB851F}" srcOrd="0" destOrd="0" parTransId="{3ADCFEBA-6DE1-455F-9A89-141CBB512CC7}" sibTransId="{AAA3CC58-2CFF-40C8-AD06-95632EE46866}"/>
    <dgm:cxn modelId="{3C288F61-29F2-4174-A19A-54E071D8FF57}" type="presOf" srcId="{4BD5CBDD-1994-47D2-BC64-377D818712FE}" destId="{23CD1750-B1B5-4605-9C43-C624A5A96960}" srcOrd="0" destOrd="0" presId="urn:microsoft.com/office/officeart/2005/8/layout/hList1"/>
    <dgm:cxn modelId="{D68D5351-C8E2-46F9-93A9-7E321475753C}" srcId="{DABC76E0-4D7B-46F7-B5D0-1A9D41BDF5BB}" destId="{2AAD8025-0A8F-4FB4-8FBF-378526422BFA}" srcOrd="1" destOrd="0" parTransId="{614E7F09-CDD8-4D75-8965-5F1AEB456CCF}" sibTransId="{D625AE8D-0C01-4D07-B514-FC5B8EFB054A}"/>
    <dgm:cxn modelId="{3182A16F-C0F9-45AB-9F84-074E9B0EDAFA}" srcId="{EF157952-5B4A-497D-9DC2-B4AEE8B7A5E5}" destId="{F192F297-F4BE-42A0-AC07-117A34E4F19D}" srcOrd="0" destOrd="0" parTransId="{E3F455D7-1450-40D5-B40A-10E5A56D61C4}" sibTransId="{B7EE0B5B-0D3F-4B9D-9D17-8408D5B51EEA}"/>
    <dgm:cxn modelId="{581A756E-23E8-4A20-8C94-11F2F28AC8E1}" srcId="{DABC76E0-4D7B-46F7-B5D0-1A9D41BDF5BB}" destId="{5ACA2121-AA0D-4F1E-B340-25E270FDA37C}" srcOrd="2" destOrd="0" parTransId="{56EE31EF-45E7-4647-9EBF-BEBB58113195}" sibTransId="{9D426939-B418-4E3D-8E6C-DC3FB1FEA70F}"/>
    <dgm:cxn modelId="{3FCD0A84-9078-4F36-B413-4B6734D1E6F1}" srcId="{DABC76E0-4D7B-46F7-B5D0-1A9D41BDF5BB}" destId="{AF7F3D97-E508-4978-9653-5CD152E3D3F0}" srcOrd="0" destOrd="0" parTransId="{4F87EFAC-BD6D-48DC-A248-BA4F9CF74A6B}" sibTransId="{85BD25F1-34FE-4ABA-B7B8-6DE29B9B3E0C}"/>
    <dgm:cxn modelId="{F32B0BA4-87C3-4FED-A1B7-44CC40344BD3}" type="presOf" srcId="{F192F297-F4BE-42A0-AC07-117A34E4F19D}" destId="{F184E335-098B-4957-89CD-7B2B59AD7AB7}" srcOrd="0" destOrd="0" presId="urn:microsoft.com/office/officeart/2005/8/layout/hList1"/>
    <dgm:cxn modelId="{341C830E-6EC4-421D-B654-25F892394649}" type="presOf" srcId="{5ACA2121-AA0D-4F1E-B340-25E270FDA37C}" destId="{AE2C998E-9698-434B-8F60-CA820A6DC960}" srcOrd="0" destOrd="2" presId="urn:microsoft.com/office/officeart/2005/8/layout/hList1"/>
    <dgm:cxn modelId="{F6B73B55-6E4C-4051-9C57-154C40DD103F}" type="presOf" srcId="{2AAD8025-0A8F-4FB4-8FBF-378526422BFA}" destId="{AE2C998E-9698-434B-8F60-CA820A6DC960}" srcOrd="0" destOrd="1" presId="urn:microsoft.com/office/officeart/2005/8/layout/hList1"/>
    <dgm:cxn modelId="{0D760606-CDC1-4F0C-B5B2-F26599204547}" srcId="{EF157952-5B4A-497D-9DC2-B4AEE8B7A5E5}" destId="{4BD5CBDD-1994-47D2-BC64-377D818712FE}" srcOrd="1" destOrd="0" parTransId="{E1DCE32C-981E-42C4-BE4F-52A0AE234298}" sibTransId="{625F8245-1A48-48AB-BAA6-78464B6A1AD5}"/>
    <dgm:cxn modelId="{9B0D33EE-39BC-45EA-9ECA-1DC5438AB37C}" srcId="{F192F297-F4BE-42A0-AC07-117A34E4F19D}" destId="{FA6FE021-22A5-49D4-8D1E-4B06E0787CD7}" srcOrd="1" destOrd="0" parTransId="{9A19AEAC-D959-429C-B853-70DBD06BE6E0}" sibTransId="{96F69E51-8C8C-4D63-B20A-A2F02F730D8C}"/>
    <dgm:cxn modelId="{627F5224-70E9-4EA8-8398-FE0A889CE2B7}" type="presOf" srcId="{EF157952-5B4A-497D-9DC2-B4AEE8B7A5E5}" destId="{A091CD0B-29AC-4A25-992D-D9EDC32E14FF}" srcOrd="0" destOrd="0" presId="urn:microsoft.com/office/officeart/2005/8/layout/hList1"/>
    <dgm:cxn modelId="{35ACC89E-0D0C-44F4-B31D-BDD735F6A696}" type="presOf" srcId="{3BED35BC-A927-4EBB-952B-1CCAAC7AFBF4}" destId="{37EFF68A-9F31-4B65-8E8E-66298148F7F7}" srcOrd="0" destOrd="1" presId="urn:microsoft.com/office/officeart/2005/8/layout/hList1"/>
    <dgm:cxn modelId="{D8DBC3EA-0942-4BC7-89D2-C182FE368C50}" type="presOf" srcId="{77453534-B55F-4DDD-B462-ADBC13BA4587}" destId="{37EFF68A-9F31-4B65-8E8E-66298148F7F7}" srcOrd="0" destOrd="0" presId="urn:microsoft.com/office/officeart/2005/8/layout/hList1"/>
    <dgm:cxn modelId="{D05C801A-9ABC-4C3F-9CC3-144D1610300F}" type="presParOf" srcId="{A091CD0B-29AC-4A25-992D-D9EDC32E14FF}" destId="{EC15F812-BCA3-48D2-8010-4BF34B944A6A}" srcOrd="0" destOrd="0" presId="urn:microsoft.com/office/officeart/2005/8/layout/hList1"/>
    <dgm:cxn modelId="{7D4602F7-059C-48F0-B23C-CBF53C5384F0}" type="presParOf" srcId="{EC15F812-BCA3-48D2-8010-4BF34B944A6A}" destId="{F184E335-098B-4957-89CD-7B2B59AD7AB7}" srcOrd="0" destOrd="0" presId="urn:microsoft.com/office/officeart/2005/8/layout/hList1"/>
    <dgm:cxn modelId="{E2DC0F03-2B77-43C9-A4AC-8DB72C949206}" type="presParOf" srcId="{EC15F812-BCA3-48D2-8010-4BF34B944A6A}" destId="{EC55932D-6B50-406C-A916-CA49F5C7F190}" srcOrd="1" destOrd="0" presId="urn:microsoft.com/office/officeart/2005/8/layout/hList1"/>
    <dgm:cxn modelId="{B03E7E31-87E6-41C9-A8D6-D43E23D3E26A}" type="presParOf" srcId="{A091CD0B-29AC-4A25-992D-D9EDC32E14FF}" destId="{B2FE9135-BE30-4E35-9B23-B12328031281}" srcOrd="1" destOrd="0" presId="urn:microsoft.com/office/officeart/2005/8/layout/hList1"/>
    <dgm:cxn modelId="{447D2A89-F9BD-4134-AD13-951DB83482AC}" type="presParOf" srcId="{A091CD0B-29AC-4A25-992D-D9EDC32E14FF}" destId="{908EA12C-B1A3-4CF4-B2C6-AFF5B8AC8610}" srcOrd="2" destOrd="0" presId="urn:microsoft.com/office/officeart/2005/8/layout/hList1"/>
    <dgm:cxn modelId="{6C487DA8-DDF1-4925-9400-AF2D1593F793}" type="presParOf" srcId="{908EA12C-B1A3-4CF4-B2C6-AFF5B8AC8610}" destId="{23CD1750-B1B5-4605-9C43-C624A5A96960}" srcOrd="0" destOrd="0" presId="urn:microsoft.com/office/officeart/2005/8/layout/hList1"/>
    <dgm:cxn modelId="{DCF252D2-CCA1-42C3-A7AA-80C2AB25FC09}" type="presParOf" srcId="{908EA12C-B1A3-4CF4-B2C6-AFF5B8AC8610}" destId="{37EFF68A-9F31-4B65-8E8E-66298148F7F7}" srcOrd="1" destOrd="0" presId="urn:microsoft.com/office/officeart/2005/8/layout/hList1"/>
    <dgm:cxn modelId="{A8AF5766-4B8F-446A-A82A-B31A609982C9}" type="presParOf" srcId="{A091CD0B-29AC-4A25-992D-D9EDC32E14FF}" destId="{2C503FB1-DA9C-4977-972C-FEE228986091}" srcOrd="3" destOrd="0" presId="urn:microsoft.com/office/officeart/2005/8/layout/hList1"/>
    <dgm:cxn modelId="{2EC01A9E-77CA-47D1-A08F-F878BA43A438}" type="presParOf" srcId="{A091CD0B-29AC-4A25-992D-D9EDC32E14FF}" destId="{26896A86-2D84-4B9A-889E-658DBF228572}" srcOrd="4" destOrd="0" presId="urn:microsoft.com/office/officeart/2005/8/layout/hList1"/>
    <dgm:cxn modelId="{E4DD6075-D488-4BF5-8894-B34B24DD52F8}" type="presParOf" srcId="{26896A86-2D84-4B9A-889E-658DBF228572}" destId="{017403B2-91F5-4082-8B9A-64F183B38FD5}" srcOrd="0" destOrd="0" presId="urn:microsoft.com/office/officeart/2005/8/layout/hList1"/>
    <dgm:cxn modelId="{EDA0DA67-53DB-4D1C-A359-2F1D4A2F3099}" type="presParOf" srcId="{26896A86-2D84-4B9A-889E-658DBF228572}" destId="{AE2C998E-9698-434B-8F60-CA820A6DC9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671B14-DF7B-4441-B9ED-41A4D2F01DE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159A67-3930-441C-8B39-E32BC33E4249}">
      <dgm:prSet phldrT="[文字]" custT="1"/>
      <dgm:spPr>
        <a:solidFill>
          <a:srgbClr val="FEFBD4"/>
        </a:solidFill>
      </dgm:spPr>
      <dgm:t>
        <a:bodyPr/>
        <a:lstStyle/>
        <a:p>
          <a:pPr algn="l"/>
          <a:r>
            <a:rPr lang="zh-TW" altLang="en-US" sz="1400" b="1" dirty="0" smtClean="0">
              <a:latin typeface="+mj-ea"/>
              <a:ea typeface="+mj-ea"/>
            </a:rPr>
            <a:t>建立與學生良好溝通模式</a:t>
          </a:r>
          <a:endParaRPr lang="zh-TW" altLang="en-US" sz="1400" b="1" dirty="0">
            <a:latin typeface="+mj-ea"/>
            <a:ea typeface="+mj-ea"/>
          </a:endParaRPr>
        </a:p>
      </dgm:t>
    </dgm:pt>
    <dgm:pt modelId="{F0CC973A-E841-462C-BE72-FBB4945FA54B}" type="parTrans" cxnId="{4A90C8E0-D4C6-4314-B90E-FD039B6BD8E1}">
      <dgm:prSet/>
      <dgm:spPr/>
      <dgm:t>
        <a:bodyPr/>
        <a:lstStyle/>
        <a:p>
          <a:endParaRPr lang="zh-TW" altLang="en-US"/>
        </a:p>
      </dgm:t>
    </dgm:pt>
    <dgm:pt modelId="{EFE1B3C6-1AD7-403D-B305-F196DEEABA89}" type="sibTrans" cxnId="{4A90C8E0-D4C6-4314-B90E-FD039B6BD8E1}">
      <dgm:prSet/>
      <dgm:spPr/>
      <dgm:t>
        <a:bodyPr/>
        <a:lstStyle/>
        <a:p>
          <a:endParaRPr lang="zh-TW" altLang="en-US"/>
        </a:p>
      </dgm:t>
    </dgm:pt>
    <dgm:pt modelId="{1A6B23B0-AADC-4033-847A-17677048D76F}">
      <dgm:prSet phldrT="[文字]" custT="1"/>
      <dgm:spPr>
        <a:solidFill>
          <a:srgbClr val="FEFBD4"/>
        </a:solidFill>
      </dgm:spPr>
      <dgm:t>
        <a:bodyPr/>
        <a:lstStyle/>
        <a:p>
          <a:pPr algn="l"/>
          <a:r>
            <a:rPr lang="zh-TW" altLang="en-US" sz="1400" b="1" dirty="0" smtClean="0">
              <a:latin typeface="+mj-ea"/>
              <a:ea typeface="+mj-ea"/>
            </a:rPr>
            <a:t>爭取學生的信賴與認同</a:t>
          </a:r>
          <a:endParaRPr lang="zh-TW" altLang="en-US" sz="1400" b="1" dirty="0">
            <a:latin typeface="+mj-ea"/>
            <a:ea typeface="+mj-ea"/>
          </a:endParaRPr>
        </a:p>
      </dgm:t>
    </dgm:pt>
    <dgm:pt modelId="{77A144AA-A077-49EA-BC78-7797B6871ECB}" type="parTrans" cxnId="{55BF85C3-8356-480C-B990-37A69AB1F7B0}">
      <dgm:prSet/>
      <dgm:spPr/>
      <dgm:t>
        <a:bodyPr/>
        <a:lstStyle/>
        <a:p>
          <a:endParaRPr lang="zh-TW" altLang="en-US"/>
        </a:p>
      </dgm:t>
    </dgm:pt>
    <dgm:pt modelId="{A389212E-70E2-4806-892F-7ABAD867DF5E}" type="sibTrans" cxnId="{55BF85C3-8356-480C-B990-37A69AB1F7B0}">
      <dgm:prSet/>
      <dgm:spPr/>
      <dgm:t>
        <a:bodyPr/>
        <a:lstStyle/>
        <a:p>
          <a:endParaRPr lang="zh-TW" altLang="en-US"/>
        </a:p>
      </dgm:t>
    </dgm:pt>
    <dgm:pt modelId="{441F4DAE-B977-4F49-B5C8-D8877F7E400D}">
      <dgm:prSet phldrT="[文字]" custT="1"/>
      <dgm:spPr>
        <a:solidFill>
          <a:srgbClr val="FEFBD4"/>
        </a:solidFill>
      </dgm:spPr>
      <dgm:t>
        <a:bodyPr/>
        <a:lstStyle/>
        <a:p>
          <a:pPr algn="l"/>
          <a:r>
            <a:rPr lang="zh-TW" altLang="en-US" sz="1400" b="1" dirty="0" smtClean="0">
              <a:latin typeface="+mj-ea"/>
              <a:ea typeface="+mj-ea"/>
            </a:rPr>
            <a:t>保持與家長及學輔中心的溝通管道</a:t>
          </a:r>
          <a:endParaRPr lang="zh-TW" altLang="en-US" sz="1400" b="1" dirty="0">
            <a:latin typeface="+mj-ea"/>
            <a:ea typeface="+mj-ea"/>
          </a:endParaRPr>
        </a:p>
      </dgm:t>
    </dgm:pt>
    <dgm:pt modelId="{1C99EF47-D06E-4076-BD3C-F32F22FBD33F}" type="parTrans" cxnId="{B408C4D5-DAEC-442C-9BC1-6132B29923E2}">
      <dgm:prSet/>
      <dgm:spPr/>
      <dgm:t>
        <a:bodyPr/>
        <a:lstStyle/>
        <a:p>
          <a:endParaRPr lang="zh-TW" altLang="en-US"/>
        </a:p>
      </dgm:t>
    </dgm:pt>
    <dgm:pt modelId="{416C4E80-1170-4BAF-A948-83CD1469BA81}" type="sibTrans" cxnId="{B408C4D5-DAEC-442C-9BC1-6132B29923E2}">
      <dgm:prSet/>
      <dgm:spPr/>
      <dgm:t>
        <a:bodyPr/>
        <a:lstStyle/>
        <a:p>
          <a:endParaRPr lang="zh-TW" altLang="en-US"/>
        </a:p>
      </dgm:t>
    </dgm:pt>
    <dgm:pt modelId="{AFDF8DB4-7B3C-42D4-8B42-286FE20B632B}">
      <dgm:prSet custT="1"/>
      <dgm:spPr>
        <a:solidFill>
          <a:srgbClr val="FEFBD4"/>
        </a:solidFill>
      </dgm:spPr>
      <dgm:t>
        <a:bodyPr/>
        <a:lstStyle/>
        <a:p>
          <a:pPr algn="l"/>
          <a:r>
            <a:rPr lang="zh-TW" altLang="en-US" sz="1400" b="1" dirty="0" smtClean="0">
              <a:solidFill>
                <a:srgbClr val="C00000"/>
              </a:solidFill>
              <a:latin typeface="+mj-ea"/>
              <a:ea typeface="+mj-ea"/>
            </a:rPr>
            <a:t>建立班內緊急聯絡系統</a:t>
          </a:r>
          <a:endParaRPr lang="zh-TW" altLang="en-US" sz="1400" b="1" dirty="0">
            <a:solidFill>
              <a:srgbClr val="C00000"/>
            </a:solidFill>
            <a:latin typeface="+mj-ea"/>
            <a:ea typeface="+mj-ea"/>
          </a:endParaRPr>
        </a:p>
      </dgm:t>
    </dgm:pt>
    <dgm:pt modelId="{E20F5C31-A312-4A62-9DCC-6540EF484F88}" type="parTrans" cxnId="{D6A85778-3953-4360-9E1E-6517723364B6}">
      <dgm:prSet/>
      <dgm:spPr/>
      <dgm:t>
        <a:bodyPr/>
        <a:lstStyle/>
        <a:p>
          <a:endParaRPr lang="zh-TW" altLang="en-US"/>
        </a:p>
      </dgm:t>
    </dgm:pt>
    <dgm:pt modelId="{CFE3E6B4-D894-4836-BED2-5553FEE08549}" type="sibTrans" cxnId="{D6A85778-3953-4360-9E1E-6517723364B6}">
      <dgm:prSet/>
      <dgm:spPr/>
      <dgm:t>
        <a:bodyPr/>
        <a:lstStyle/>
        <a:p>
          <a:endParaRPr lang="zh-TW" altLang="en-US"/>
        </a:p>
      </dgm:t>
    </dgm:pt>
    <dgm:pt modelId="{382BF77E-5947-4D78-9994-EACF9519A72E}">
      <dgm:prSet custT="1"/>
      <dgm:spPr/>
      <dgm:t>
        <a:bodyPr/>
        <a:lstStyle/>
        <a:p>
          <a:pPr algn="l"/>
          <a:r>
            <a:rPr lang="zh-TW" altLang="en-US" sz="1400" b="1" dirty="0" smtClean="0">
              <a:solidFill>
                <a:srgbClr val="C00000"/>
              </a:solidFill>
              <a:latin typeface="+mj-ea"/>
              <a:ea typeface="+mj-ea"/>
            </a:rPr>
            <a:t>尊重學生興趣並投其所好</a:t>
          </a:r>
          <a:endParaRPr lang="zh-TW" altLang="en-US" sz="1400" b="1" dirty="0">
            <a:solidFill>
              <a:srgbClr val="C00000"/>
            </a:solidFill>
            <a:latin typeface="+mj-ea"/>
            <a:ea typeface="+mj-ea"/>
          </a:endParaRPr>
        </a:p>
      </dgm:t>
    </dgm:pt>
    <dgm:pt modelId="{554A7458-A189-4036-8BB1-74B902992970}" type="parTrans" cxnId="{0D653950-6032-4D23-84C8-8C3F903781AE}">
      <dgm:prSet/>
      <dgm:spPr/>
      <dgm:t>
        <a:bodyPr/>
        <a:lstStyle/>
        <a:p>
          <a:endParaRPr lang="zh-TW" altLang="en-US"/>
        </a:p>
      </dgm:t>
    </dgm:pt>
    <dgm:pt modelId="{EB5E1A2A-2926-4855-8B42-044737CC348A}" type="sibTrans" cxnId="{0D653950-6032-4D23-84C8-8C3F903781AE}">
      <dgm:prSet/>
      <dgm:spPr/>
      <dgm:t>
        <a:bodyPr/>
        <a:lstStyle/>
        <a:p>
          <a:endParaRPr lang="zh-TW" altLang="en-US"/>
        </a:p>
      </dgm:t>
    </dgm:pt>
    <dgm:pt modelId="{D470D5AF-CB3E-46CC-AE7E-1467CC4D9DDC}">
      <dgm:prSet custT="1"/>
      <dgm:spPr/>
      <dgm:t>
        <a:bodyPr/>
        <a:lstStyle/>
        <a:p>
          <a:pPr algn="l"/>
          <a:r>
            <a:rPr lang="zh-TW" altLang="en-US" sz="1400" b="1" dirty="0" smtClean="0">
              <a:latin typeface="+mj-ea"/>
              <a:ea typeface="+mj-ea"/>
            </a:rPr>
            <a:t>持續發掘學生的特長與優勢</a:t>
          </a:r>
          <a:endParaRPr lang="zh-TW" altLang="en-US" sz="1400" b="1" dirty="0">
            <a:latin typeface="+mj-ea"/>
            <a:ea typeface="+mj-ea"/>
          </a:endParaRPr>
        </a:p>
      </dgm:t>
    </dgm:pt>
    <dgm:pt modelId="{F42CFD39-641A-4D7F-A705-5FC455B6ABB2}" type="parTrans" cxnId="{B8AE8C5E-E966-4A1B-BC8E-8BC6E265776E}">
      <dgm:prSet/>
      <dgm:spPr/>
      <dgm:t>
        <a:bodyPr/>
        <a:lstStyle/>
        <a:p>
          <a:endParaRPr lang="zh-TW" altLang="en-US"/>
        </a:p>
      </dgm:t>
    </dgm:pt>
    <dgm:pt modelId="{DA7C3B7C-ED11-470E-8D82-F6596F77F918}" type="sibTrans" cxnId="{B8AE8C5E-E966-4A1B-BC8E-8BC6E265776E}">
      <dgm:prSet/>
      <dgm:spPr/>
      <dgm:t>
        <a:bodyPr/>
        <a:lstStyle/>
        <a:p>
          <a:endParaRPr lang="zh-TW" altLang="en-US"/>
        </a:p>
      </dgm:t>
    </dgm:pt>
    <dgm:pt modelId="{E480FC6A-F74F-47AF-8B6D-111C54DD6D5A}">
      <dgm:prSet custT="1"/>
      <dgm:spPr>
        <a:solidFill>
          <a:srgbClr val="FEFBD4"/>
        </a:solidFill>
      </dgm:spPr>
      <dgm:t>
        <a:bodyPr/>
        <a:lstStyle/>
        <a:p>
          <a:pPr algn="l"/>
          <a:r>
            <a:rPr lang="zh-TW" altLang="en-US" sz="1400" b="1" dirty="0" smtClean="0">
              <a:latin typeface="+mj-ea"/>
              <a:ea typeface="+mj-ea"/>
            </a:rPr>
            <a:t>出席學生相關會議</a:t>
          </a:r>
          <a:endParaRPr lang="zh-TW" altLang="en-US" sz="1400" b="1" dirty="0">
            <a:latin typeface="+mj-ea"/>
            <a:ea typeface="+mj-ea"/>
          </a:endParaRPr>
        </a:p>
      </dgm:t>
    </dgm:pt>
    <dgm:pt modelId="{031417D5-A9A0-44A4-BE4B-B40E4DF453BF}" type="parTrans" cxnId="{BB45DF9D-4A7B-42C6-8232-0A9703F98E3A}">
      <dgm:prSet/>
      <dgm:spPr/>
      <dgm:t>
        <a:bodyPr/>
        <a:lstStyle/>
        <a:p>
          <a:endParaRPr lang="zh-TW" altLang="en-US"/>
        </a:p>
      </dgm:t>
    </dgm:pt>
    <dgm:pt modelId="{F5C0409F-0D46-44E9-9750-0A897DA91A13}" type="sibTrans" cxnId="{BB45DF9D-4A7B-42C6-8232-0A9703F98E3A}">
      <dgm:prSet/>
      <dgm:spPr/>
      <dgm:t>
        <a:bodyPr/>
        <a:lstStyle/>
        <a:p>
          <a:endParaRPr lang="zh-TW" altLang="en-US"/>
        </a:p>
      </dgm:t>
    </dgm:pt>
    <dgm:pt modelId="{9DC8762E-CBAE-4ABC-A37C-934748E32099}" type="pres">
      <dgm:prSet presAssocID="{D7671B14-DF7B-4441-B9ED-41A4D2F01D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ECBEA0-192F-4365-A5DB-E99EF3307039}" type="pres">
      <dgm:prSet presAssocID="{21159A67-3930-441C-8B39-E32BC33E4249}" presName="circle1" presStyleLbl="node1" presStyleIdx="0" presStyleCnt="7"/>
      <dgm:spPr>
        <a:solidFill>
          <a:schemeClr val="tx2">
            <a:lumMod val="75000"/>
          </a:schemeClr>
        </a:solidFill>
      </dgm:spPr>
    </dgm:pt>
    <dgm:pt modelId="{D0C56FDD-FF74-48BE-8666-944B5D697D04}" type="pres">
      <dgm:prSet presAssocID="{21159A67-3930-441C-8B39-E32BC33E4249}" presName="space" presStyleCnt="0"/>
      <dgm:spPr/>
    </dgm:pt>
    <dgm:pt modelId="{C9B830B3-7006-4A92-8BE0-57A9410D55C2}" type="pres">
      <dgm:prSet presAssocID="{21159A67-3930-441C-8B39-E32BC33E4249}" presName="rect1" presStyleLbl="alignAcc1" presStyleIdx="0" presStyleCnt="7"/>
      <dgm:spPr/>
      <dgm:t>
        <a:bodyPr/>
        <a:lstStyle/>
        <a:p>
          <a:endParaRPr lang="zh-TW" altLang="en-US"/>
        </a:p>
      </dgm:t>
    </dgm:pt>
    <dgm:pt modelId="{2C56C9D0-4D5D-4526-9717-13CE7BD1658B}" type="pres">
      <dgm:prSet presAssocID="{1A6B23B0-AADC-4033-847A-17677048D76F}" presName="vertSpace2" presStyleLbl="node1" presStyleIdx="0" presStyleCnt="7"/>
      <dgm:spPr/>
    </dgm:pt>
    <dgm:pt modelId="{41FDFBD3-304A-435D-ABF8-64586C80B4E3}" type="pres">
      <dgm:prSet presAssocID="{1A6B23B0-AADC-4033-847A-17677048D76F}" presName="circle2" presStyleLbl="node1" presStyleIdx="1" presStyleCnt="7"/>
      <dgm:spPr/>
    </dgm:pt>
    <dgm:pt modelId="{01B466D9-6769-42A5-B926-495E645517C5}" type="pres">
      <dgm:prSet presAssocID="{1A6B23B0-AADC-4033-847A-17677048D76F}" presName="rect2" presStyleLbl="alignAcc1" presStyleIdx="1" presStyleCnt="7"/>
      <dgm:spPr/>
      <dgm:t>
        <a:bodyPr/>
        <a:lstStyle/>
        <a:p>
          <a:endParaRPr lang="zh-TW" altLang="en-US"/>
        </a:p>
      </dgm:t>
    </dgm:pt>
    <dgm:pt modelId="{C40898C7-47AF-4BFE-9D31-97B924F3B1BA}" type="pres">
      <dgm:prSet presAssocID="{382BF77E-5947-4D78-9994-EACF9519A72E}" presName="vertSpace3" presStyleLbl="node1" presStyleIdx="1" presStyleCnt="7"/>
      <dgm:spPr/>
    </dgm:pt>
    <dgm:pt modelId="{E5034535-DD16-4A38-9E78-D7EDED850638}" type="pres">
      <dgm:prSet presAssocID="{382BF77E-5947-4D78-9994-EACF9519A72E}" presName="circle3" presStyleLbl="node1" presStyleIdx="2" presStyleCnt="7"/>
      <dgm:spPr/>
    </dgm:pt>
    <dgm:pt modelId="{97726BA6-09C2-416C-83D3-493BC7B23980}" type="pres">
      <dgm:prSet presAssocID="{382BF77E-5947-4D78-9994-EACF9519A72E}" presName="rect3" presStyleLbl="alignAcc1" presStyleIdx="2" presStyleCnt="7"/>
      <dgm:spPr/>
      <dgm:t>
        <a:bodyPr/>
        <a:lstStyle/>
        <a:p>
          <a:endParaRPr lang="zh-TW" altLang="en-US"/>
        </a:p>
      </dgm:t>
    </dgm:pt>
    <dgm:pt modelId="{5BB158E3-DBB3-4530-9443-8ADF4BFDF50F}" type="pres">
      <dgm:prSet presAssocID="{D470D5AF-CB3E-46CC-AE7E-1467CC4D9DDC}" presName="vertSpace4" presStyleLbl="node1" presStyleIdx="2" presStyleCnt="7"/>
      <dgm:spPr/>
    </dgm:pt>
    <dgm:pt modelId="{A319D1E1-427D-4675-8EF8-8E31ED1BA1D8}" type="pres">
      <dgm:prSet presAssocID="{D470D5AF-CB3E-46CC-AE7E-1467CC4D9DDC}" presName="circle4" presStyleLbl="node1" presStyleIdx="3" presStyleCnt="7"/>
      <dgm:spPr/>
    </dgm:pt>
    <dgm:pt modelId="{37C4E1E5-13F9-4534-ADA1-6231020B90F4}" type="pres">
      <dgm:prSet presAssocID="{D470D5AF-CB3E-46CC-AE7E-1467CC4D9DDC}" presName="rect4" presStyleLbl="alignAcc1" presStyleIdx="3" presStyleCnt="7"/>
      <dgm:spPr/>
      <dgm:t>
        <a:bodyPr/>
        <a:lstStyle/>
        <a:p>
          <a:endParaRPr lang="zh-TW" altLang="en-US"/>
        </a:p>
      </dgm:t>
    </dgm:pt>
    <dgm:pt modelId="{AFDCDD21-AC9D-4A8A-AD7F-8954384BE777}" type="pres">
      <dgm:prSet presAssocID="{441F4DAE-B977-4F49-B5C8-D8877F7E400D}" presName="vertSpace5" presStyleLbl="node1" presStyleIdx="3" presStyleCnt="7"/>
      <dgm:spPr/>
    </dgm:pt>
    <dgm:pt modelId="{615F78C1-AFD0-49A9-A7F8-E691DB43955A}" type="pres">
      <dgm:prSet presAssocID="{441F4DAE-B977-4F49-B5C8-D8877F7E400D}" presName="circle5" presStyleLbl="node1" presStyleIdx="4" presStyleCnt="7"/>
      <dgm:spPr/>
    </dgm:pt>
    <dgm:pt modelId="{19D9C4EB-C599-4AD5-81FE-C8019EF07E5E}" type="pres">
      <dgm:prSet presAssocID="{441F4DAE-B977-4F49-B5C8-D8877F7E400D}" presName="rect5" presStyleLbl="alignAcc1" presStyleIdx="4" presStyleCnt="7"/>
      <dgm:spPr/>
      <dgm:t>
        <a:bodyPr/>
        <a:lstStyle/>
        <a:p>
          <a:endParaRPr lang="zh-TW" altLang="en-US"/>
        </a:p>
      </dgm:t>
    </dgm:pt>
    <dgm:pt modelId="{C83831AF-9A95-45B3-9129-ECE1E33794C8}" type="pres">
      <dgm:prSet presAssocID="{AFDF8DB4-7B3C-42D4-8B42-286FE20B632B}" presName="vertSpace6" presStyleLbl="node1" presStyleIdx="4" presStyleCnt="7"/>
      <dgm:spPr/>
    </dgm:pt>
    <dgm:pt modelId="{C7BC9E3F-234B-42A0-84BC-FBCB417C3FB7}" type="pres">
      <dgm:prSet presAssocID="{AFDF8DB4-7B3C-42D4-8B42-286FE20B632B}" presName="circle6" presStyleLbl="node1" presStyleIdx="5" presStyleCnt="7"/>
      <dgm:spPr/>
    </dgm:pt>
    <dgm:pt modelId="{1FCC3C5C-BF8E-4F52-8374-63A3AAEDC434}" type="pres">
      <dgm:prSet presAssocID="{AFDF8DB4-7B3C-42D4-8B42-286FE20B632B}" presName="rect6" presStyleLbl="alignAcc1" presStyleIdx="5" presStyleCnt="7"/>
      <dgm:spPr/>
      <dgm:t>
        <a:bodyPr/>
        <a:lstStyle/>
        <a:p>
          <a:endParaRPr lang="zh-TW" altLang="en-US"/>
        </a:p>
      </dgm:t>
    </dgm:pt>
    <dgm:pt modelId="{62AA0F89-ECDE-4055-BE2C-B21FC266A571}" type="pres">
      <dgm:prSet presAssocID="{E480FC6A-F74F-47AF-8B6D-111C54DD6D5A}" presName="vertSpace7" presStyleLbl="node1" presStyleIdx="5" presStyleCnt="7"/>
      <dgm:spPr/>
    </dgm:pt>
    <dgm:pt modelId="{D016D34C-AB67-4B21-8707-B85355D81606}" type="pres">
      <dgm:prSet presAssocID="{E480FC6A-F74F-47AF-8B6D-111C54DD6D5A}" presName="circle7" presStyleLbl="node1" presStyleIdx="6" presStyleCnt="7"/>
      <dgm:spPr/>
    </dgm:pt>
    <dgm:pt modelId="{2E91E752-06C4-4BE7-BC51-8CB703B8CE4B}" type="pres">
      <dgm:prSet presAssocID="{E480FC6A-F74F-47AF-8B6D-111C54DD6D5A}" presName="rect7" presStyleLbl="alignAcc1" presStyleIdx="6" presStyleCnt="7"/>
      <dgm:spPr/>
      <dgm:t>
        <a:bodyPr/>
        <a:lstStyle/>
        <a:p>
          <a:endParaRPr lang="zh-TW" altLang="en-US"/>
        </a:p>
      </dgm:t>
    </dgm:pt>
    <dgm:pt modelId="{B16C7C1A-5F40-40DD-90CA-BC98DB5A7389}" type="pres">
      <dgm:prSet presAssocID="{21159A67-3930-441C-8B39-E32BC33E4249}" presName="rect1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CA37D7-74B6-4C65-95B3-241C5AF032CF}" type="pres">
      <dgm:prSet presAssocID="{1A6B23B0-AADC-4033-847A-17677048D76F}" presName="rect2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015FC-52F7-44C9-9AF3-04E168447395}" type="pres">
      <dgm:prSet presAssocID="{382BF77E-5947-4D78-9994-EACF9519A72E}" presName="rect3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47F6DD-CDB0-4A64-826F-E9953F6B85EA}" type="pres">
      <dgm:prSet presAssocID="{D470D5AF-CB3E-46CC-AE7E-1467CC4D9DDC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9406A-F8F6-45C2-A30E-7FBAC1450710}" type="pres">
      <dgm:prSet presAssocID="{441F4DAE-B977-4F49-B5C8-D8877F7E400D}" presName="rect5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8A078B-7902-4F7D-9AD1-D361483BF390}" type="pres">
      <dgm:prSet presAssocID="{AFDF8DB4-7B3C-42D4-8B42-286FE20B632B}" presName="rect6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F61C0C-7D25-4AFD-A44D-260AE3C9B606}" type="pres">
      <dgm:prSet presAssocID="{E480FC6A-F74F-47AF-8B6D-111C54DD6D5A}" presName="rect7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F7D215A-A509-43AB-B9E2-D73437EEA89B}" type="presOf" srcId="{D470D5AF-CB3E-46CC-AE7E-1467CC4D9DDC}" destId="{37C4E1E5-13F9-4534-ADA1-6231020B90F4}" srcOrd="0" destOrd="0" presId="urn:microsoft.com/office/officeart/2005/8/layout/target3"/>
    <dgm:cxn modelId="{B408C4D5-DAEC-442C-9BC1-6132B29923E2}" srcId="{D7671B14-DF7B-4441-B9ED-41A4D2F01DE8}" destId="{441F4DAE-B977-4F49-B5C8-D8877F7E400D}" srcOrd="4" destOrd="0" parTransId="{1C99EF47-D06E-4076-BD3C-F32F22FBD33F}" sibTransId="{416C4E80-1170-4BAF-A948-83CD1469BA81}"/>
    <dgm:cxn modelId="{45C03602-5A03-4199-BD22-91A9C51D8F66}" type="presOf" srcId="{441F4DAE-B977-4F49-B5C8-D8877F7E400D}" destId="{19D9C4EB-C599-4AD5-81FE-C8019EF07E5E}" srcOrd="0" destOrd="0" presId="urn:microsoft.com/office/officeart/2005/8/layout/target3"/>
    <dgm:cxn modelId="{A68E8242-CB02-429D-85AA-2DA3B11E76B6}" type="presOf" srcId="{AFDF8DB4-7B3C-42D4-8B42-286FE20B632B}" destId="{D68A078B-7902-4F7D-9AD1-D361483BF390}" srcOrd="1" destOrd="0" presId="urn:microsoft.com/office/officeart/2005/8/layout/target3"/>
    <dgm:cxn modelId="{D6A85778-3953-4360-9E1E-6517723364B6}" srcId="{D7671B14-DF7B-4441-B9ED-41A4D2F01DE8}" destId="{AFDF8DB4-7B3C-42D4-8B42-286FE20B632B}" srcOrd="5" destOrd="0" parTransId="{E20F5C31-A312-4A62-9DCC-6540EF484F88}" sibTransId="{CFE3E6B4-D894-4836-BED2-5553FEE08549}"/>
    <dgm:cxn modelId="{88EB9475-9236-469D-800D-C22F8A6248B0}" type="presOf" srcId="{382BF77E-5947-4D78-9994-EACF9519A72E}" destId="{97726BA6-09C2-416C-83D3-493BC7B23980}" srcOrd="0" destOrd="0" presId="urn:microsoft.com/office/officeart/2005/8/layout/target3"/>
    <dgm:cxn modelId="{ED31D8CD-CF3D-4D8B-89F5-761C12E86885}" type="presOf" srcId="{1A6B23B0-AADC-4033-847A-17677048D76F}" destId="{01B466D9-6769-42A5-B926-495E645517C5}" srcOrd="0" destOrd="0" presId="urn:microsoft.com/office/officeart/2005/8/layout/target3"/>
    <dgm:cxn modelId="{DA3EFECB-F5F3-4F56-AADB-62A52886D9D5}" type="presOf" srcId="{21159A67-3930-441C-8B39-E32BC33E4249}" destId="{C9B830B3-7006-4A92-8BE0-57A9410D55C2}" srcOrd="0" destOrd="0" presId="urn:microsoft.com/office/officeart/2005/8/layout/target3"/>
    <dgm:cxn modelId="{11407C36-99FA-4BA8-86EE-F02FD8962559}" type="presOf" srcId="{D7671B14-DF7B-4441-B9ED-41A4D2F01DE8}" destId="{9DC8762E-CBAE-4ABC-A37C-934748E32099}" srcOrd="0" destOrd="0" presId="urn:microsoft.com/office/officeart/2005/8/layout/target3"/>
    <dgm:cxn modelId="{8CAC5D26-ADF4-499D-982D-5AB965AD7B87}" type="presOf" srcId="{1A6B23B0-AADC-4033-847A-17677048D76F}" destId="{3CCA37D7-74B6-4C65-95B3-241C5AF032CF}" srcOrd="1" destOrd="0" presId="urn:microsoft.com/office/officeart/2005/8/layout/target3"/>
    <dgm:cxn modelId="{0D653950-6032-4D23-84C8-8C3F903781AE}" srcId="{D7671B14-DF7B-4441-B9ED-41A4D2F01DE8}" destId="{382BF77E-5947-4D78-9994-EACF9519A72E}" srcOrd="2" destOrd="0" parTransId="{554A7458-A189-4036-8BB1-74B902992970}" sibTransId="{EB5E1A2A-2926-4855-8B42-044737CC348A}"/>
    <dgm:cxn modelId="{4DF54D75-63EF-479B-ABAF-FB07CF4A77CB}" type="presOf" srcId="{441F4DAE-B977-4F49-B5C8-D8877F7E400D}" destId="{AEA9406A-F8F6-45C2-A30E-7FBAC1450710}" srcOrd="1" destOrd="0" presId="urn:microsoft.com/office/officeart/2005/8/layout/target3"/>
    <dgm:cxn modelId="{DF7BE6D3-59F6-46AE-AC38-6C157459D139}" type="presOf" srcId="{E480FC6A-F74F-47AF-8B6D-111C54DD6D5A}" destId="{2E91E752-06C4-4BE7-BC51-8CB703B8CE4B}" srcOrd="0" destOrd="0" presId="urn:microsoft.com/office/officeart/2005/8/layout/target3"/>
    <dgm:cxn modelId="{92B29B46-D595-4B5B-87A5-D4BAD3928447}" type="presOf" srcId="{382BF77E-5947-4D78-9994-EACF9519A72E}" destId="{18A015FC-52F7-44C9-9AF3-04E168447395}" srcOrd="1" destOrd="0" presId="urn:microsoft.com/office/officeart/2005/8/layout/target3"/>
    <dgm:cxn modelId="{38A053CE-2FC6-4EEB-99F6-FBB6FCA6A44B}" type="presOf" srcId="{E480FC6A-F74F-47AF-8B6D-111C54DD6D5A}" destId="{5EF61C0C-7D25-4AFD-A44D-260AE3C9B606}" srcOrd="1" destOrd="0" presId="urn:microsoft.com/office/officeart/2005/8/layout/target3"/>
    <dgm:cxn modelId="{0E1BC15B-D000-4767-9C21-78E0B5578D85}" type="presOf" srcId="{D470D5AF-CB3E-46CC-AE7E-1467CC4D9DDC}" destId="{1047F6DD-CDB0-4A64-826F-E9953F6B85EA}" srcOrd="1" destOrd="0" presId="urn:microsoft.com/office/officeart/2005/8/layout/target3"/>
    <dgm:cxn modelId="{B8AE8C5E-E966-4A1B-BC8E-8BC6E265776E}" srcId="{D7671B14-DF7B-4441-B9ED-41A4D2F01DE8}" destId="{D470D5AF-CB3E-46CC-AE7E-1467CC4D9DDC}" srcOrd="3" destOrd="0" parTransId="{F42CFD39-641A-4D7F-A705-5FC455B6ABB2}" sibTransId="{DA7C3B7C-ED11-470E-8D82-F6596F77F918}"/>
    <dgm:cxn modelId="{2DD68757-F95B-460A-8139-1B71FD9FC598}" type="presOf" srcId="{21159A67-3930-441C-8B39-E32BC33E4249}" destId="{B16C7C1A-5F40-40DD-90CA-BC98DB5A7389}" srcOrd="1" destOrd="0" presId="urn:microsoft.com/office/officeart/2005/8/layout/target3"/>
    <dgm:cxn modelId="{55BF85C3-8356-480C-B990-37A69AB1F7B0}" srcId="{D7671B14-DF7B-4441-B9ED-41A4D2F01DE8}" destId="{1A6B23B0-AADC-4033-847A-17677048D76F}" srcOrd="1" destOrd="0" parTransId="{77A144AA-A077-49EA-BC78-7797B6871ECB}" sibTransId="{A389212E-70E2-4806-892F-7ABAD867DF5E}"/>
    <dgm:cxn modelId="{4A90C8E0-D4C6-4314-B90E-FD039B6BD8E1}" srcId="{D7671B14-DF7B-4441-B9ED-41A4D2F01DE8}" destId="{21159A67-3930-441C-8B39-E32BC33E4249}" srcOrd="0" destOrd="0" parTransId="{F0CC973A-E841-462C-BE72-FBB4945FA54B}" sibTransId="{EFE1B3C6-1AD7-403D-B305-F196DEEABA89}"/>
    <dgm:cxn modelId="{BB45DF9D-4A7B-42C6-8232-0A9703F98E3A}" srcId="{D7671B14-DF7B-4441-B9ED-41A4D2F01DE8}" destId="{E480FC6A-F74F-47AF-8B6D-111C54DD6D5A}" srcOrd="6" destOrd="0" parTransId="{031417D5-A9A0-44A4-BE4B-B40E4DF453BF}" sibTransId="{F5C0409F-0D46-44E9-9750-0A897DA91A13}"/>
    <dgm:cxn modelId="{F3CEB3A8-6D19-46CD-AC38-16C69824D6F6}" type="presOf" srcId="{AFDF8DB4-7B3C-42D4-8B42-286FE20B632B}" destId="{1FCC3C5C-BF8E-4F52-8374-63A3AAEDC434}" srcOrd="0" destOrd="0" presId="urn:microsoft.com/office/officeart/2005/8/layout/target3"/>
    <dgm:cxn modelId="{84CD8535-D5FB-4159-BC7F-81F5526AD8C6}" type="presParOf" srcId="{9DC8762E-CBAE-4ABC-A37C-934748E32099}" destId="{D3ECBEA0-192F-4365-A5DB-E99EF3307039}" srcOrd="0" destOrd="0" presId="urn:microsoft.com/office/officeart/2005/8/layout/target3"/>
    <dgm:cxn modelId="{719C354A-62B5-4FDD-979F-3B83656B21D3}" type="presParOf" srcId="{9DC8762E-CBAE-4ABC-A37C-934748E32099}" destId="{D0C56FDD-FF74-48BE-8666-944B5D697D04}" srcOrd="1" destOrd="0" presId="urn:microsoft.com/office/officeart/2005/8/layout/target3"/>
    <dgm:cxn modelId="{99840AC4-BCD8-41AF-A2BC-081822391CF4}" type="presParOf" srcId="{9DC8762E-CBAE-4ABC-A37C-934748E32099}" destId="{C9B830B3-7006-4A92-8BE0-57A9410D55C2}" srcOrd="2" destOrd="0" presId="urn:microsoft.com/office/officeart/2005/8/layout/target3"/>
    <dgm:cxn modelId="{7B3D33C4-A67D-4CAA-B980-AA86C09E58EE}" type="presParOf" srcId="{9DC8762E-CBAE-4ABC-A37C-934748E32099}" destId="{2C56C9D0-4D5D-4526-9717-13CE7BD1658B}" srcOrd="3" destOrd="0" presId="urn:microsoft.com/office/officeart/2005/8/layout/target3"/>
    <dgm:cxn modelId="{F07A78C9-3CFD-4F40-AF9B-5822582388D7}" type="presParOf" srcId="{9DC8762E-CBAE-4ABC-A37C-934748E32099}" destId="{41FDFBD3-304A-435D-ABF8-64586C80B4E3}" srcOrd="4" destOrd="0" presId="urn:microsoft.com/office/officeart/2005/8/layout/target3"/>
    <dgm:cxn modelId="{2F90C006-30DF-4346-A281-026983B57F6A}" type="presParOf" srcId="{9DC8762E-CBAE-4ABC-A37C-934748E32099}" destId="{01B466D9-6769-42A5-B926-495E645517C5}" srcOrd="5" destOrd="0" presId="urn:microsoft.com/office/officeart/2005/8/layout/target3"/>
    <dgm:cxn modelId="{81F5DC9B-BAFE-4F49-9CB2-0DF33AE98BD1}" type="presParOf" srcId="{9DC8762E-CBAE-4ABC-A37C-934748E32099}" destId="{C40898C7-47AF-4BFE-9D31-97B924F3B1BA}" srcOrd="6" destOrd="0" presId="urn:microsoft.com/office/officeart/2005/8/layout/target3"/>
    <dgm:cxn modelId="{2C5513E4-9AF3-4273-BC1F-9D9B62B27B0E}" type="presParOf" srcId="{9DC8762E-CBAE-4ABC-A37C-934748E32099}" destId="{E5034535-DD16-4A38-9E78-D7EDED850638}" srcOrd="7" destOrd="0" presId="urn:microsoft.com/office/officeart/2005/8/layout/target3"/>
    <dgm:cxn modelId="{897A16BE-AA27-40C9-BDC7-C7F04332C59C}" type="presParOf" srcId="{9DC8762E-CBAE-4ABC-A37C-934748E32099}" destId="{97726BA6-09C2-416C-83D3-493BC7B23980}" srcOrd="8" destOrd="0" presId="urn:microsoft.com/office/officeart/2005/8/layout/target3"/>
    <dgm:cxn modelId="{655581D4-855D-4BEC-8F84-B9310ED96B91}" type="presParOf" srcId="{9DC8762E-CBAE-4ABC-A37C-934748E32099}" destId="{5BB158E3-DBB3-4530-9443-8ADF4BFDF50F}" srcOrd="9" destOrd="0" presId="urn:microsoft.com/office/officeart/2005/8/layout/target3"/>
    <dgm:cxn modelId="{AD783DAF-ECFA-4527-8031-8A5AF6273C6C}" type="presParOf" srcId="{9DC8762E-CBAE-4ABC-A37C-934748E32099}" destId="{A319D1E1-427D-4675-8EF8-8E31ED1BA1D8}" srcOrd="10" destOrd="0" presId="urn:microsoft.com/office/officeart/2005/8/layout/target3"/>
    <dgm:cxn modelId="{3154EFEA-E66A-46A6-89CC-E40E753A33A5}" type="presParOf" srcId="{9DC8762E-CBAE-4ABC-A37C-934748E32099}" destId="{37C4E1E5-13F9-4534-ADA1-6231020B90F4}" srcOrd="11" destOrd="0" presId="urn:microsoft.com/office/officeart/2005/8/layout/target3"/>
    <dgm:cxn modelId="{8C96A8B7-E4BF-4305-9DA9-E6C79A8AAA3B}" type="presParOf" srcId="{9DC8762E-CBAE-4ABC-A37C-934748E32099}" destId="{AFDCDD21-AC9D-4A8A-AD7F-8954384BE777}" srcOrd="12" destOrd="0" presId="urn:microsoft.com/office/officeart/2005/8/layout/target3"/>
    <dgm:cxn modelId="{686C14A2-8031-4343-9555-291AD52D360F}" type="presParOf" srcId="{9DC8762E-CBAE-4ABC-A37C-934748E32099}" destId="{615F78C1-AFD0-49A9-A7F8-E691DB43955A}" srcOrd="13" destOrd="0" presId="urn:microsoft.com/office/officeart/2005/8/layout/target3"/>
    <dgm:cxn modelId="{E552B67C-C921-4ED0-B056-76478F603BA7}" type="presParOf" srcId="{9DC8762E-CBAE-4ABC-A37C-934748E32099}" destId="{19D9C4EB-C599-4AD5-81FE-C8019EF07E5E}" srcOrd="14" destOrd="0" presId="urn:microsoft.com/office/officeart/2005/8/layout/target3"/>
    <dgm:cxn modelId="{BA77EE9B-7844-44F7-BED8-B4E0D8681F39}" type="presParOf" srcId="{9DC8762E-CBAE-4ABC-A37C-934748E32099}" destId="{C83831AF-9A95-45B3-9129-ECE1E33794C8}" srcOrd="15" destOrd="0" presId="urn:microsoft.com/office/officeart/2005/8/layout/target3"/>
    <dgm:cxn modelId="{97B2CD5F-8D98-45D9-BF44-6B99EAFF9F9E}" type="presParOf" srcId="{9DC8762E-CBAE-4ABC-A37C-934748E32099}" destId="{C7BC9E3F-234B-42A0-84BC-FBCB417C3FB7}" srcOrd="16" destOrd="0" presId="urn:microsoft.com/office/officeart/2005/8/layout/target3"/>
    <dgm:cxn modelId="{1FFD897A-E8B2-46B8-95A6-4F1F9410FB93}" type="presParOf" srcId="{9DC8762E-CBAE-4ABC-A37C-934748E32099}" destId="{1FCC3C5C-BF8E-4F52-8374-63A3AAEDC434}" srcOrd="17" destOrd="0" presId="urn:microsoft.com/office/officeart/2005/8/layout/target3"/>
    <dgm:cxn modelId="{FE9A40E1-D537-4656-A574-F1277A2FFDB8}" type="presParOf" srcId="{9DC8762E-CBAE-4ABC-A37C-934748E32099}" destId="{62AA0F89-ECDE-4055-BE2C-B21FC266A571}" srcOrd="18" destOrd="0" presId="urn:microsoft.com/office/officeart/2005/8/layout/target3"/>
    <dgm:cxn modelId="{0A5CBBE8-D575-465A-B11F-7E2E02D272B6}" type="presParOf" srcId="{9DC8762E-CBAE-4ABC-A37C-934748E32099}" destId="{D016D34C-AB67-4B21-8707-B85355D81606}" srcOrd="19" destOrd="0" presId="urn:microsoft.com/office/officeart/2005/8/layout/target3"/>
    <dgm:cxn modelId="{1BC109BA-745D-4327-B75B-90378A1F0732}" type="presParOf" srcId="{9DC8762E-CBAE-4ABC-A37C-934748E32099}" destId="{2E91E752-06C4-4BE7-BC51-8CB703B8CE4B}" srcOrd="20" destOrd="0" presId="urn:microsoft.com/office/officeart/2005/8/layout/target3"/>
    <dgm:cxn modelId="{958F0DB2-6E60-4E2C-9C14-4A2D35D9105C}" type="presParOf" srcId="{9DC8762E-CBAE-4ABC-A37C-934748E32099}" destId="{B16C7C1A-5F40-40DD-90CA-BC98DB5A7389}" srcOrd="21" destOrd="0" presId="urn:microsoft.com/office/officeart/2005/8/layout/target3"/>
    <dgm:cxn modelId="{5EEB0ACF-AC58-4750-B9D5-EDFF1EA8B779}" type="presParOf" srcId="{9DC8762E-CBAE-4ABC-A37C-934748E32099}" destId="{3CCA37D7-74B6-4C65-95B3-241C5AF032CF}" srcOrd="22" destOrd="0" presId="urn:microsoft.com/office/officeart/2005/8/layout/target3"/>
    <dgm:cxn modelId="{CAB00AD2-28DE-45B1-B7A6-5BF057BFFB23}" type="presParOf" srcId="{9DC8762E-CBAE-4ABC-A37C-934748E32099}" destId="{18A015FC-52F7-44C9-9AF3-04E168447395}" srcOrd="23" destOrd="0" presId="urn:microsoft.com/office/officeart/2005/8/layout/target3"/>
    <dgm:cxn modelId="{7063EF95-BCFA-4C6F-8153-A6E1BE892290}" type="presParOf" srcId="{9DC8762E-CBAE-4ABC-A37C-934748E32099}" destId="{1047F6DD-CDB0-4A64-826F-E9953F6B85EA}" srcOrd="24" destOrd="0" presId="urn:microsoft.com/office/officeart/2005/8/layout/target3"/>
    <dgm:cxn modelId="{9C98331F-DA62-4066-9318-97928E36B68F}" type="presParOf" srcId="{9DC8762E-CBAE-4ABC-A37C-934748E32099}" destId="{AEA9406A-F8F6-45C2-A30E-7FBAC1450710}" srcOrd="25" destOrd="0" presId="urn:microsoft.com/office/officeart/2005/8/layout/target3"/>
    <dgm:cxn modelId="{1C1A08FA-E2DB-4488-8367-693F5BA7F3C8}" type="presParOf" srcId="{9DC8762E-CBAE-4ABC-A37C-934748E32099}" destId="{D68A078B-7902-4F7D-9AD1-D361483BF390}" srcOrd="26" destOrd="0" presId="urn:microsoft.com/office/officeart/2005/8/layout/target3"/>
    <dgm:cxn modelId="{E095D309-4A3A-414F-8B24-BA82447FE8B8}" type="presParOf" srcId="{9DC8762E-CBAE-4ABC-A37C-934748E32099}" destId="{5EF61C0C-7D25-4AFD-A44D-260AE3C9B606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374556-E8C5-403F-981D-D8CADB3B7DA7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0EFB155-D0F8-4918-8CB2-CEE772233C08}">
      <dgm:prSet phldrT="[文字]" custT="1"/>
      <dgm:spPr/>
      <dgm:t>
        <a:bodyPr/>
        <a:lstStyle/>
        <a:p>
          <a:r>
            <a:rPr lang="zh-TW" altLang="en-US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必要時申請個案研討會議之召開</a:t>
          </a:r>
          <a:endParaRPr lang="zh-TW" altLang="en-US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EFDC9874-95AC-4D04-ACF2-12FD1BCCF12A}" type="parTrans" cxnId="{4F80C2D5-88A8-4232-8A3E-2C00234F03CD}">
      <dgm:prSet/>
      <dgm:spPr/>
      <dgm:t>
        <a:bodyPr/>
        <a:lstStyle/>
        <a:p>
          <a:endParaRPr lang="zh-TW" altLang="en-US"/>
        </a:p>
      </dgm:t>
    </dgm:pt>
    <dgm:pt modelId="{E7E1FD16-F9E0-4764-A722-4661B448A13D}" type="sibTrans" cxnId="{4F80C2D5-88A8-4232-8A3E-2C00234F03CD}">
      <dgm:prSet/>
      <dgm:spPr/>
      <dgm:t>
        <a:bodyPr/>
        <a:lstStyle/>
        <a:p>
          <a:endParaRPr lang="zh-TW" altLang="en-US"/>
        </a:p>
      </dgm:t>
    </dgm:pt>
    <dgm:pt modelId="{BA9C2314-B2A0-419E-8B35-F38E973F15BF}">
      <dgm:prSet phldrT="[文字]" custT="1"/>
      <dgm:spPr/>
      <dgm:t>
        <a:bodyPr/>
        <a:lstStyle/>
        <a:p>
          <a:r>
            <a:rPr lang="zh-TW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提供同儕輔導員必要之支持</a:t>
          </a:r>
          <a:endParaRPr lang="zh-TW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8580679-88FA-41ED-BAB6-0FDEE94CB153}" type="parTrans" cxnId="{466D52AD-0BE8-4311-A8CA-BD9BD9F925FD}">
      <dgm:prSet/>
      <dgm:spPr/>
      <dgm:t>
        <a:bodyPr/>
        <a:lstStyle/>
        <a:p>
          <a:endParaRPr lang="zh-TW" altLang="en-US"/>
        </a:p>
      </dgm:t>
    </dgm:pt>
    <dgm:pt modelId="{243734D6-34A5-4049-A406-1A6F18056864}" type="sibTrans" cxnId="{466D52AD-0BE8-4311-A8CA-BD9BD9F925FD}">
      <dgm:prSet/>
      <dgm:spPr/>
      <dgm:t>
        <a:bodyPr/>
        <a:lstStyle/>
        <a:p>
          <a:endParaRPr lang="zh-TW" altLang="en-US"/>
        </a:p>
      </dgm:t>
    </dgm:pt>
    <dgm:pt modelId="{720C1FAC-3CFD-4085-B481-338DDCDED265}">
      <dgm:prSet phldrT="[文字]" custT="1"/>
      <dgm:spPr/>
      <dgm:t>
        <a:bodyPr/>
        <a:lstStyle/>
        <a:p>
          <a:r>
            <a:rPr lang="zh-TW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建立同儕輔導制度</a:t>
          </a:r>
          <a:endParaRPr lang="zh-TW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2C6CBCD-1BF5-4F16-A460-41CF0A12F75C}" type="parTrans" cxnId="{89433E18-01E8-4C06-9996-4AF620E266EC}">
      <dgm:prSet/>
      <dgm:spPr/>
      <dgm:t>
        <a:bodyPr/>
        <a:lstStyle/>
        <a:p>
          <a:endParaRPr lang="zh-TW" altLang="en-US"/>
        </a:p>
      </dgm:t>
    </dgm:pt>
    <dgm:pt modelId="{596E0F5E-4D4B-4FF6-9F46-177BA4AA74E8}" type="sibTrans" cxnId="{89433E18-01E8-4C06-9996-4AF620E266EC}">
      <dgm:prSet/>
      <dgm:spPr/>
      <dgm:t>
        <a:bodyPr/>
        <a:lstStyle/>
        <a:p>
          <a:endParaRPr lang="zh-TW" altLang="en-US"/>
        </a:p>
      </dgm:t>
    </dgm:pt>
    <dgm:pt modelId="{8BE2003B-FD9C-4521-80BA-523BC2E2B12B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配合特教組進行</a:t>
          </a:r>
          <a:endParaRPr lang="en-US" altLang="zh-TW" sz="1400" b="1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>
            <a:spcAft>
              <a:spcPts val="0"/>
            </a:spcAft>
          </a:pPr>
          <a:r>
            <a:rPr lang="zh-TW" altLang="en-US" sz="1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班內宣導</a:t>
          </a:r>
          <a:endParaRPr lang="zh-TW" altLang="en-US" sz="14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76514AE-5B81-4E31-AD28-D7C7BAFEE75E}" type="parTrans" cxnId="{095D5A37-394C-4E2A-86CB-394C580F9A1E}">
      <dgm:prSet/>
      <dgm:spPr/>
      <dgm:t>
        <a:bodyPr/>
        <a:lstStyle/>
        <a:p>
          <a:endParaRPr lang="zh-TW" altLang="en-US"/>
        </a:p>
      </dgm:t>
    </dgm:pt>
    <dgm:pt modelId="{F5262E11-C771-4680-B9CB-86F89C7245F3}" type="sibTrans" cxnId="{095D5A37-394C-4E2A-86CB-394C580F9A1E}">
      <dgm:prSet/>
      <dgm:spPr/>
      <dgm:t>
        <a:bodyPr/>
        <a:lstStyle/>
        <a:p>
          <a:endParaRPr lang="zh-TW" altLang="en-US"/>
        </a:p>
      </dgm:t>
    </dgm:pt>
    <dgm:pt modelId="{0AA4FF34-5978-4EB4-A918-75F3F15976D6}" type="pres">
      <dgm:prSet presAssocID="{A6374556-E8C5-403F-981D-D8CADB3B7DA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E2ACAC-B048-448C-93C7-EF6489D3226E}" type="pres">
      <dgm:prSet presAssocID="{A6374556-E8C5-403F-981D-D8CADB3B7DA7}" presName="comp1" presStyleCnt="0"/>
      <dgm:spPr/>
    </dgm:pt>
    <dgm:pt modelId="{BCC97FA3-65B8-4555-B671-146D1B7E00DF}" type="pres">
      <dgm:prSet presAssocID="{A6374556-E8C5-403F-981D-D8CADB3B7DA7}" presName="circle1" presStyleLbl="node1" presStyleIdx="0" presStyleCnt="4"/>
      <dgm:spPr/>
      <dgm:t>
        <a:bodyPr/>
        <a:lstStyle/>
        <a:p>
          <a:endParaRPr lang="zh-TW" altLang="en-US"/>
        </a:p>
      </dgm:t>
    </dgm:pt>
    <dgm:pt modelId="{F0702F9D-603B-4B1F-A15A-2E32207BE12E}" type="pres">
      <dgm:prSet presAssocID="{A6374556-E8C5-403F-981D-D8CADB3B7DA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84B873-339A-471B-ADC5-E08C68A34306}" type="pres">
      <dgm:prSet presAssocID="{A6374556-E8C5-403F-981D-D8CADB3B7DA7}" presName="comp2" presStyleCnt="0"/>
      <dgm:spPr/>
    </dgm:pt>
    <dgm:pt modelId="{51F7B0F7-F6F7-4992-8F28-CE44CEBB4067}" type="pres">
      <dgm:prSet presAssocID="{A6374556-E8C5-403F-981D-D8CADB3B7DA7}" presName="circle2" presStyleLbl="node1" presStyleIdx="1" presStyleCnt="4"/>
      <dgm:spPr/>
      <dgm:t>
        <a:bodyPr/>
        <a:lstStyle/>
        <a:p>
          <a:endParaRPr lang="zh-TW" altLang="en-US"/>
        </a:p>
      </dgm:t>
    </dgm:pt>
    <dgm:pt modelId="{6B78E73F-309B-45FD-A1A1-D14C8B2BBF70}" type="pres">
      <dgm:prSet presAssocID="{A6374556-E8C5-403F-981D-D8CADB3B7DA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F4208B-F006-4A4A-A5D0-8DF6DFDD7EB7}" type="pres">
      <dgm:prSet presAssocID="{A6374556-E8C5-403F-981D-D8CADB3B7DA7}" presName="comp3" presStyleCnt="0"/>
      <dgm:spPr/>
    </dgm:pt>
    <dgm:pt modelId="{4A7D9ACB-6DD2-4B2B-A435-ADCE9A92B956}" type="pres">
      <dgm:prSet presAssocID="{A6374556-E8C5-403F-981D-D8CADB3B7DA7}" presName="circle3" presStyleLbl="node1" presStyleIdx="2" presStyleCnt="4"/>
      <dgm:spPr/>
      <dgm:t>
        <a:bodyPr/>
        <a:lstStyle/>
        <a:p>
          <a:endParaRPr lang="zh-TW" altLang="en-US"/>
        </a:p>
      </dgm:t>
    </dgm:pt>
    <dgm:pt modelId="{9C3FA2B9-2A06-4BA0-BBDA-C78DE7D180BC}" type="pres">
      <dgm:prSet presAssocID="{A6374556-E8C5-403F-981D-D8CADB3B7DA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D8E88B-4774-4F83-A6C0-8F0191919EF6}" type="pres">
      <dgm:prSet presAssocID="{A6374556-E8C5-403F-981D-D8CADB3B7DA7}" presName="comp4" presStyleCnt="0"/>
      <dgm:spPr/>
    </dgm:pt>
    <dgm:pt modelId="{8275B3D4-C0D3-4BB4-B7D9-8B22C5D95121}" type="pres">
      <dgm:prSet presAssocID="{A6374556-E8C5-403F-981D-D8CADB3B7DA7}" presName="circle4" presStyleLbl="node1" presStyleIdx="3" presStyleCnt="4"/>
      <dgm:spPr/>
      <dgm:t>
        <a:bodyPr/>
        <a:lstStyle/>
        <a:p>
          <a:endParaRPr lang="zh-TW" altLang="en-US"/>
        </a:p>
      </dgm:t>
    </dgm:pt>
    <dgm:pt modelId="{F2E0EB68-D7B4-4C43-9D59-B9F4A5E08207}" type="pres">
      <dgm:prSet presAssocID="{A6374556-E8C5-403F-981D-D8CADB3B7DA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5D5A37-394C-4E2A-86CB-394C580F9A1E}" srcId="{A6374556-E8C5-403F-981D-D8CADB3B7DA7}" destId="{8BE2003B-FD9C-4521-80BA-523BC2E2B12B}" srcOrd="3" destOrd="0" parTransId="{C76514AE-5B81-4E31-AD28-D7C7BAFEE75E}" sibTransId="{F5262E11-C771-4680-B9CB-86F89C7245F3}"/>
    <dgm:cxn modelId="{4F80C2D5-88A8-4232-8A3E-2C00234F03CD}" srcId="{A6374556-E8C5-403F-981D-D8CADB3B7DA7}" destId="{B0EFB155-D0F8-4918-8CB2-CEE772233C08}" srcOrd="0" destOrd="0" parTransId="{EFDC9874-95AC-4D04-ACF2-12FD1BCCF12A}" sibTransId="{E7E1FD16-F9E0-4764-A722-4661B448A13D}"/>
    <dgm:cxn modelId="{AC8E6A7C-FFC8-4923-8FF6-31D2924A2A56}" type="presOf" srcId="{B0EFB155-D0F8-4918-8CB2-CEE772233C08}" destId="{BCC97FA3-65B8-4555-B671-146D1B7E00DF}" srcOrd="0" destOrd="0" presId="urn:microsoft.com/office/officeart/2005/8/layout/venn2"/>
    <dgm:cxn modelId="{BBD483BF-8E45-4F9F-A3EA-46B7F04AE101}" type="presOf" srcId="{A6374556-E8C5-403F-981D-D8CADB3B7DA7}" destId="{0AA4FF34-5978-4EB4-A918-75F3F15976D6}" srcOrd="0" destOrd="0" presId="urn:microsoft.com/office/officeart/2005/8/layout/venn2"/>
    <dgm:cxn modelId="{466D52AD-0BE8-4311-A8CA-BD9BD9F925FD}" srcId="{A6374556-E8C5-403F-981D-D8CADB3B7DA7}" destId="{BA9C2314-B2A0-419E-8B35-F38E973F15BF}" srcOrd="1" destOrd="0" parTransId="{18580679-88FA-41ED-BAB6-0FDEE94CB153}" sibTransId="{243734D6-34A5-4049-A406-1A6F18056864}"/>
    <dgm:cxn modelId="{77724D16-3555-43BA-9F1C-F8BD2A26A05B}" type="presOf" srcId="{BA9C2314-B2A0-419E-8B35-F38E973F15BF}" destId="{51F7B0F7-F6F7-4992-8F28-CE44CEBB4067}" srcOrd="0" destOrd="0" presId="urn:microsoft.com/office/officeart/2005/8/layout/venn2"/>
    <dgm:cxn modelId="{89433E18-01E8-4C06-9996-4AF620E266EC}" srcId="{A6374556-E8C5-403F-981D-D8CADB3B7DA7}" destId="{720C1FAC-3CFD-4085-B481-338DDCDED265}" srcOrd="2" destOrd="0" parTransId="{C2C6CBCD-1BF5-4F16-A460-41CF0A12F75C}" sibTransId="{596E0F5E-4D4B-4FF6-9F46-177BA4AA74E8}"/>
    <dgm:cxn modelId="{E6B14B0D-D4A7-4A4B-AA58-A2BD7783BA97}" type="presOf" srcId="{8BE2003B-FD9C-4521-80BA-523BC2E2B12B}" destId="{F2E0EB68-D7B4-4C43-9D59-B9F4A5E08207}" srcOrd="1" destOrd="0" presId="urn:microsoft.com/office/officeart/2005/8/layout/venn2"/>
    <dgm:cxn modelId="{46CD30CF-6975-4F11-93B2-E1B9B4AD0380}" type="presOf" srcId="{B0EFB155-D0F8-4918-8CB2-CEE772233C08}" destId="{F0702F9D-603B-4B1F-A15A-2E32207BE12E}" srcOrd="1" destOrd="0" presId="urn:microsoft.com/office/officeart/2005/8/layout/venn2"/>
    <dgm:cxn modelId="{9B920F46-4327-403C-A3A1-EAAD121DADED}" type="presOf" srcId="{720C1FAC-3CFD-4085-B481-338DDCDED265}" destId="{4A7D9ACB-6DD2-4B2B-A435-ADCE9A92B956}" srcOrd="0" destOrd="0" presId="urn:microsoft.com/office/officeart/2005/8/layout/venn2"/>
    <dgm:cxn modelId="{08D0B765-3FEC-4817-B599-6B899179E7CC}" type="presOf" srcId="{BA9C2314-B2A0-419E-8B35-F38E973F15BF}" destId="{6B78E73F-309B-45FD-A1A1-D14C8B2BBF70}" srcOrd="1" destOrd="0" presId="urn:microsoft.com/office/officeart/2005/8/layout/venn2"/>
    <dgm:cxn modelId="{A7A68B52-26DA-4439-92EE-F9666CEC2B37}" type="presOf" srcId="{8BE2003B-FD9C-4521-80BA-523BC2E2B12B}" destId="{8275B3D4-C0D3-4BB4-B7D9-8B22C5D95121}" srcOrd="0" destOrd="0" presId="urn:microsoft.com/office/officeart/2005/8/layout/venn2"/>
    <dgm:cxn modelId="{38B2AB1B-5F3B-4EA9-B38A-1AF33FDC134B}" type="presOf" srcId="{720C1FAC-3CFD-4085-B481-338DDCDED265}" destId="{9C3FA2B9-2A06-4BA0-BBDA-C78DE7D180BC}" srcOrd="1" destOrd="0" presId="urn:microsoft.com/office/officeart/2005/8/layout/venn2"/>
    <dgm:cxn modelId="{3E083948-B9FA-4B98-A696-480701FAA3A2}" type="presParOf" srcId="{0AA4FF34-5978-4EB4-A918-75F3F15976D6}" destId="{F9E2ACAC-B048-448C-93C7-EF6489D3226E}" srcOrd="0" destOrd="0" presId="urn:microsoft.com/office/officeart/2005/8/layout/venn2"/>
    <dgm:cxn modelId="{4A8CD6F5-5D55-4F89-9F90-290EAA9AA0E3}" type="presParOf" srcId="{F9E2ACAC-B048-448C-93C7-EF6489D3226E}" destId="{BCC97FA3-65B8-4555-B671-146D1B7E00DF}" srcOrd="0" destOrd="0" presId="urn:microsoft.com/office/officeart/2005/8/layout/venn2"/>
    <dgm:cxn modelId="{BC00BEC9-827C-4D10-B258-83962B5C4709}" type="presParOf" srcId="{F9E2ACAC-B048-448C-93C7-EF6489D3226E}" destId="{F0702F9D-603B-4B1F-A15A-2E32207BE12E}" srcOrd="1" destOrd="0" presId="urn:microsoft.com/office/officeart/2005/8/layout/venn2"/>
    <dgm:cxn modelId="{015B51A9-3690-475B-8C53-0084FFD32BA9}" type="presParOf" srcId="{0AA4FF34-5978-4EB4-A918-75F3F15976D6}" destId="{5F84B873-339A-471B-ADC5-E08C68A34306}" srcOrd="1" destOrd="0" presId="urn:microsoft.com/office/officeart/2005/8/layout/venn2"/>
    <dgm:cxn modelId="{7D45EEE7-58B0-4408-B4DF-BB0230A8E91B}" type="presParOf" srcId="{5F84B873-339A-471B-ADC5-E08C68A34306}" destId="{51F7B0F7-F6F7-4992-8F28-CE44CEBB4067}" srcOrd="0" destOrd="0" presId="urn:microsoft.com/office/officeart/2005/8/layout/venn2"/>
    <dgm:cxn modelId="{EDFA42E3-95E6-4B65-85A0-15ECBF444B88}" type="presParOf" srcId="{5F84B873-339A-471B-ADC5-E08C68A34306}" destId="{6B78E73F-309B-45FD-A1A1-D14C8B2BBF70}" srcOrd="1" destOrd="0" presId="urn:microsoft.com/office/officeart/2005/8/layout/venn2"/>
    <dgm:cxn modelId="{EC132871-71AB-454F-927E-779B2676DC41}" type="presParOf" srcId="{0AA4FF34-5978-4EB4-A918-75F3F15976D6}" destId="{65F4208B-F006-4A4A-A5D0-8DF6DFDD7EB7}" srcOrd="2" destOrd="0" presId="urn:microsoft.com/office/officeart/2005/8/layout/venn2"/>
    <dgm:cxn modelId="{C463A7FB-917F-4A20-8BB9-91C1C4F7E636}" type="presParOf" srcId="{65F4208B-F006-4A4A-A5D0-8DF6DFDD7EB7}" destId="{4A7D9ACB-6DD2-4B2B-A435-ADCE9A92B956}" srcOrd="0" destOrd="0" presId="urn:microsoft.com/office/officeart/2005/8/layout/venn2"/>
    <dgm:cxn modelId="{49FB8045-F799-48E1-86BA-AB3B2B6737D0}" type="presParOf" srcId="{65F4208B-F006-4A4A-A5D0-8DF6DFDD7EB7}" destId="{9C3FA2B9-2A06-4BA0-BBDA-C78DE7D180BC}" srcOrd="1" destOrd="0" presId="urn:microsoft.com/office/officeart/2005/8/layout/venn2"/>
    <dgm:cxn modelId="{5290A6C6-736E-4087-9AF6-B9ACF9BF65AF}" type="presParOf" srcId="{0AA4FF34-5978-4EB4-A918-75F3F15976D6}" destId="{F8D8E88B-4774-4F83-A6C0-8F0191919EF6}" srcOrd="3" destOrd="0" presId="urn:microsoft.com/office/officeart/2005/8/layout/venn2"/>
    <dgm:cxn modelId="{AD8077C7-53C7-4CB8-858E-A299C3367389}" type="presParOf" srcId="{F8D8E88B-4774-4F83-A6C0-8F0191919EF6}" destId="{8275B3D4-C0D3-4BB4-B7D9-8B22C5D95121}" srcOrd="0" destOrd="0" presId="urn:microsoft.com/office/officeart/2005/8/layout/venn2"/>
    <dgm:cxn modelId="{A3116E8F-960E-447B-A1EE-E6582AB583BB}" type="presParOf" srcId="{F8D8E88B-4774-4F83-A6C0-8F0191919EF6}" destId="{F2E0EB68-D7B4-4C43-9D59-B9F4A5E0820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F2633-5710-464C-AFCC-2825733F6F8C}">
      <dsp:nvSpPr>
        <dsp:cNvPr id="0" name=""/>
        <dsp:cNvSpPr/>
      </dsp:nvSpPr>
      <dsp:spPr>
        <a:xfrm>
          <a:off x="1125884" y="3100"/>
          <a:ext cx="1708546" cy="854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5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bg2">
                  <a:lumMod val="10000"/>
                </a:schemeClr>
              </a:solidFill>
              <a:latin typeface="標楷體" pitchFamily="65" charset="-120"/>
              <a:ea typeface="標楷體" pitchFamily="65" charset="-120"/>
            </a:rPr>
            <a:t>高出現率障礙</a:t>
          </a:r>
          <a:r>
            <a:rPr lang="zh-TW" altLang="en-US" sz="16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16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High Incidence Disabilities</a:t>
          </a:r>
          <a:r>
            <a:rPr lang="zh-TW" altLang="en-US" sz="1600" b="1" kern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1600" b="1" kern="1200" dirty="0">
            <a:solidFill>
              <a:schemeClr val="bg2">
                <a:lumMod val="1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1150905" y="28121"/>
        <a:ext cx="1658504" cy="804231"/>
      </dsp:txXfrm>
    </dsp:sp>
    <dsp:sp modelId="{AD4C94CD-0A3D-4689-BA6A-1B8F4F1E2118}">
      <dsp:nvSpPr>
        <dsp:cNvPr id="0" name=""/>
        <dsp:cNvSpPr/>
      </dsp:nvSpPr>
      <dsp:spPr>
        <a:xfrm>
          <a:off x="1296739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381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E1658-061C-4261-BD05-EA8622A4841D}">
      <dsp:nvSpPr>
        <dsp:cNvPr id="0" name=""/>
        <dsp:cNvSpPr/>
      </dsp:nvSpPr>
      <dsp:spPr>
        <a:xfrm>
          <a:off x="1467594" y="1070942"/>
          <a:ext cx="1366837" cy="854273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學習障礙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492615" y="1095963"/>
        <a:ext cx="1316795" cy="804231"/>
      </dsp:txXfrm>
    </dsp:sp>
    <dsp:sp modelId="{2C7C7B0C-D477-4755-A8E6-324F0759B390}">
      <dsp:nvSpPr>
        <dsp:cNvPr id="0" name=""/>
        <dsp:cNvSpPr/>
      </dsp:nvSpPr>
      <dsp:spPr>
        <a:xfrm>
          <a:off x="1296739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381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4502F-03D1-4B30-9486-6525A6E724A4}">
      <dsp:nvSpPr>
        <dsp:cNvPr id="0" name=""/>
        <dsp:cNvSpPr/>
      </dsp:nvSpPr>
      <dsp:spPr>
        <a:xfrm>
          <a:off x="1467594" y="2138784"/>
          <a:ext cx="1366837" cy="8542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shade val="50000"/>
              <a:hueOff val="-31714"/>
              <a:satOff val="1201"/>
              <a:lumOff val="125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智能障礙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492615" y="2163805"/>
        <a:ext cx="1316795" cy="804231"/>
      </dsp:txXfrm>
    </dsp:sp>
    <dsp:sp modelId="{7E30518D-FF4B-4B02-BC2C-124D8D53F7F3}">
      <dsp:nvSpPr>
        <dsp:cNvPr id="0" name=""/>
        <dsp:cNvSpPr/>
      </dsp:nvSpPr>
      <dsp:spPr>
        <a:xfrm>
          <a:off x="1296739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381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9DB81-41DF-463C-9948-513E94D5C874}">
      <dsp:nvSpPr>
        <dsp:cNvPr id="0" name=""/>
        <dsp:cNvSpPr/>
      </dsp:nvSpPr>
      <dsp:spPr>
        <a:xfrm>
          <a:off x="1467594" y="3206625"/>
          <a:ext cx="1366837" cy="854273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9525" cap="flat" cmpd="sng" algn="ctr">
          <a:solidFill>
            <a:schemeClr val="accent3">
              <a:shade val="50000"/>
              <a:hueOff val="-63427"/>
              <a:satOff val="2401"/>
              <a:lumOff val="251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自閉症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情緒行為障礙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492615" y="3231646"/>
        <a:ext cx="1316795" cy="804231"/>
      </dsp:txXfrm>
    </dsp:sp>
    <dsp:sp modelId="{48E5A1FD-6842-44D1-9CC5-C408BD3B7961}">
      <dsp:nvSpPr>
        <dsp:cNvPr id="0" name=""/>
        <dsp:cNvSpPr/>
      </dsp:nvSpPr>
      <dsp:spPr>
        <a:xfrm>
          <a:off x="3261568" y="3100"/>
          <a:ext cx="1708546" cy="854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-95141"/>
                <a:satOff val="3602"/>
                <a:lumOff val="37763"/>
                <a:alphaOff val="0"/>
                <a:shade val="58000"/>
                <a:satMod val="150000"/>
              </a:schemeClr>
            </a:gs>
            <a:gs pos="72000">
              <a:schemeClr val="accent3">
                <a:shade val="50000"/>
                <a:hueOff val="-95141"/>
                <a:satOff val="3602"/>
                <a:lumOff val="37763"/>
                <a:alphaOff val="0"/>
                <a:tint val="90000"/>
                <a:satMod val="135000"/>
              </a:schemeClr>
            </a:gs>
            <a:gs pos="100000">
              <a:schemeClr val="accent3">
                <a:shade val="50000"/>
                <a:hueOff val="-95141"/>
                <a:satOff val="3602"/>
                <a:lumOff val="3776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低出現率障礙</a:t>
          </a:r>
          <a:r>
            <a:rPr lang="zh-TW" altLang="en-US" sz="16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（</a:t>
          </a:r>
          <a:r>
            <a:rPr lang="en-US" altLang="zh-TW" sz="16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Low Incidence Disabilities</a:t>
          </a:r>
          <a:r>
            <a:rPr lang="zh-TW" altLang="en-US" sz="16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）</a:t>
          </a:r>
          <a:endParaRPr lang="zh-TW" altLang="en-US" sz="1600" b="1" kern="1200" dirty="0">
            <a:solidFill>
              <a:schemeClr val="tx1"/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286589" y="28121"/>
        <a:ext cx="1658504" cy="804231"/>
      </dsp:txXfrm>
    </dsp:sp>
    <dsp:sp modelId="{B1C1A50D-D878-404C-9B96-691340B16C50}">
      <dsp:nvSpPr>
        <dsp:cNvPr id="0" name=""/>
        <dsp:cNvSpPr/>
      </dsp:nvSpPr>
      <dsp:spPr>
        <a:xfrm>
          <a:off x="3432423" y="857374"/>
          <a:ext cx="170854" cy="64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05"/>
              </a:lnTo>
              <a:lnTo>
                <a:pt x="170854" y="640705"/>
              </a:lnTo>
            </a:path>
          </a:pathLst>
        </a:custGeom>
        <a:noFill/>
        <a:ln w="381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D83B0-4F58-4E9D-97CC-1C4D903BFC39}">
      <dsp:nvSpPr>
        <dsp:cNvPr id="0" name=""/>
        <dsp:cNvSpPr/>
      </dsp:nvSpPr>
      <dsp:spPr>
        <a:xfrm>
          <a:off x="3603277" y="1070942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95141"/>
              <a:satOff val="3602"/>
              <a:lumOff val="3776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肢體障礙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28298" y="1095963"/>
        <a:ext cx="1316795" cy="804231"/>
      </dsp:txXfrm>
    </dsp:sp>
    <dsp:sp modelId="{26054D7D-1962-4534-A453-DA49CC40ADBB}">
      <dsp:nvSpPr>
        <dsp:cNvPr id="0" name=""/>
        <dsp:cNvSpPr/>
      </dsp:nvSpPr>
      <dsp:spPr>
        <a:xfrm>
          <a:off x="3432423" y="857374"/>
          <a:ext cx="170854" cy="170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546"/>
              </a:lnTo>
              <a:lnTo>
                <a:pt x="170854" y="1708546"/>
              </a:lnTo>
            </a:path>
          </a:pathLst>
        </a:custGeom>
        <a:noFill/>
        <a:ln w="381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49B9A-2254-4B7A-ACF9-86329DE84A68}">
      <dsp:nvSpPr>
        <dsp:cNvPr id="0" name=""/>
        <dsp:cNvSpPr/>
      </dsp:nvSpPr>
      <dsp:spPr>
        <a:xfrm>
          <a:off x="3603277" y="2138784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63427"/>
              <a:satOff val="2401"/>
              <a:lumOff val="251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聽覺障礙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28298" y="2163805"/>
        <a:ext cx="1316795" cy="804231"/>
      </dsp:txXfrm>
    </dsp:sp>
    <dsp:sp modelId="{9D391973-8F8C-4E35-BC0E-F687750C59AA}">
      <dsp:nvSpPr>
        <dsp:cNvPr id="0" name=""/>
        <dsp:cNvSpPr/>
      </dsp:nvSpPr>
      <dsp:spPr>
        <a:xfrm>
          <a:off x="3432423" y="857374"/>
          <a:ext cx="170854" cy="2776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388"/>
              </a:lnTo>
              <a:lnTo>
                <a:pt x="170854" y="2776388"/>
              </a:lnTo>
            </a:path>
          </a:pathLst>
        </a:custGeom>
        <a:noFill/>
        <a:ln w="381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9DD4D-C6E3-4A9A-AAC0-57635C544DCE}">
      <dsp:nvSpPr>
        <dsp:cNvPr id="0" name=""/>
        <dsp:cNvSpPr/>
      </dsp:nvSpPr>
      <dsp:spPr>
        <a:xfrm>
          <a:off x="3603277" y="3206625"/>
          <a:ext cx="1366837" cy="854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31714"/>
              <a:satOff val="1201"/>
              <a:lumOff val="125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身體病弱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視覺障礙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28298" y="3231646"/>
        <a:ext cx="1316795" cy="804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933A-88D0-4E1C-BE93-C237B71A517C}">
      <dsp:nvSpPr>
        <dsp:cNvPr id="0" name=""/>
        <dsp:cNvSpPr/>
      </dsp:nvSpPr>
      <dsp:spPr>
        <a:xfrm>
          <a:off x="-142686" y="0"/>
          <a:ext cx="4245813" cy="332814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949513-E4A7-49B8-ABE1-469BABB37E16}">
      <dsp:nvSpPr>
        <dsp:cNvPr id="0" name=""/>
        <dsp:cNvSpPr/>
      </dsp:nvSpPr>
      <dsp:spPr>
        <a:xfrm>
          <a:off x="45869" y="216329"/>
          <a:ext cx="1738076" cy="1331257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認知或學習功能</a:t>
          </a:r>
          <a:r>
            <a:rPr lang="zh-TW" altLang="en-US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無缺損</a:t>
          </a:r>
          <a:r>
            <a:rPr lang="zh-TW" altLang="en-US" sz="1800" b="1" kern="1200" dirty="0" smtClean="0">
              <a:latin typeface="+mj-ea"/>
              <a:ea typeface="+mj-ea"/>
            </a:rPr>
            <a:t>之</a:t>
          </a:r>
          <a:endParaRPr lang="en-US" altLang="zh-TW" sz="1800" b="1" kern="1200" dirty="0" smtClean="0">
            <a:latin typeface="+mj-ea"/>
            <a:ea typeface="+mj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學生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110856" y="281316"/>
        <a:ext cx="1608102" cy="1201283"/>
      </dsp:txXfrm>
    </dsp:sp>
    <dsp:sp modelId="{1B96C4CC-942C-478D-89A7-041F9A7D2544}">
      <dsp:nvSpPr>
        <dsp:cNvPr id="0" name=""/>
        <dsp:cNvSpPr/>
      </dsp:nvSpPr>
      <dsp:spPr>
        <a:xfrm>
          <a:off x="2201295" y="216329"/>
          <a:ext cx="1738076" cy="1331257"/>
        </a:xfrm>
        <a:prstGeom prst="roundRect">
          <a:avLst/>
        </a:prstGeom>
        <a:solidFill>
          <a:srgbClr val="FFFF99"/>
        </a:solidFill>
        <a:ln w="57150">
          <a:solidFill>
            <a:srgbClr val="FF0000"/>
          </a:solidFill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認知或學習功能</a:t>
          </a:r>
          <a:r>
            <a:rPr lang="zh-TW" altLang="en-US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輕微缺損</a:t>
          </a:r>
          <a:r>
            <a:rPr lang="zh-TW" altLang="en-US" sz="1800" b="1" kern="1200" dirty="0" smtClean="0">
              <a:latin typeface="+mj-ea"/>
              <a:ea typeface="+mj-ea"/>
            </a:rPr>
            <a:t>之學生</a:t>
          </a:r>
          <a:endParaRPr lang="en-US" altLang="zh-TW" sz="1800" b="1" kern="1200" dirty="0" smtClean="0">
            <a:latin typeface="+mj-ea"/>
            <a:ea typeface="+mj-ea"/>
          </a:endParaRPr>
        </a:p>
      </dsp:txBody>
      <dsp:txXfrm>
        <a:off x="2266282" y="281316"/>
        <a:ext cx="1608102" cy="1201283"/>
      </dsp:txXfrm>
    </dsp:sp>
    <dsp:sp modelId="{A78D9FD6-37FA-4889-B7B3-401A09A9BF88}">
      <dsp:nvSpPr>
        <dsp:cNvPr id="0" name=""/>
        <dsp:cNvSpPr/>
      </dsp:nvSpPr>
      <dsp:spPr>
        <a:xfrm>
          <a:off x="45869" y="1780557"/>
          <a:ext cx="1738076" cy="1331257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認知或學習功能</a:t>
          </a:r>
          <a:r>
            <a:rPr lang="zh-TW" altLang="en-US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嚴重缺損</a:t>
          </a:r>
          <a:r>
            <a:rPr lang="zh-TW" altLang="en-US" sz="1800" b="1" kern="1200" dirty="0" smtClean="0">
              <a:latin typeface="+mj-ea"/>
              <a:ea typeface="+mj-ea"/>
            </a:rPr>
            <a:t>之學生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110856" y="1845544"/>
        <a:ext cx="1608102" cy="1201283"/>
      </dsp:txXfrm>
    </dsp:sp>
    <dsp:sp modelId="{FB58457D-0BEB-4405-820A-4F6CC76975CD}">
      <dsp:nvSpPr>
        <dsp:cNvPr id="0" name=""/>
        <dsp:cNvSpPr/>
      </dsp:nvSpPr>
      <dsp:spPr>
        <a:xfrm>
          <a:off x="2201295" y="1780557"/>
          <a:ext cx="1738076" cy="1331257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認知或學習功能</a:t>
          </a:r>
          <a:r>
            <a:rPr lang="zh-TW" altLang="en-US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優異</a:t>
          </a:r>
          <a:r>
            <a:rPr lang="zh-TW" altLang="en-US" sz="1800" b="1" kern="1200" dirty="0" smtClean="0">
              <a:latin typeface="+mj-ea"/>
              <a:ea typeface="+mj-ea"/>
            </a:rPr>
            <a:t>之學生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2266282" y="1845544"/>
        <a:ext cx="1608102" cy="1201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FCBD5-51BC-4EF9-AD58-5F38598471C6}">
      <dsp:nvSpPr>
        <dsp:cNvPr id="0" name=""/>
        <dsp:cNvSpPr/>
      </dsp:nvSpPr>
      <dsp:spPr>
        <a:xfrm>
          <a:off x="237626" y="0"/>
          <a:ext cx="2693099" cy="2376264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08DD15-9BD6-414D-ADA3-B0BF4643A167}">
      <dsp:nvSpPr>
        <dsp:cNvPr id="0" name=""/>
        <dsp:cNvSpPr/>
      </dsp:nvSpPr>
      <dsp:spPr>
        <a:xfrm>
          <a:off x="107365" y="712879"/>
          <a:ext cx="950505" cy="950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+mj-ea"/>
              <a:ea typeface="+mj-ea"/>
            </a:rPr>
            <a:t>學習成就低落</a:t>
          </a:r>
          <a:endParaRPr lang="zh-TW" altLang="en-US" sz="1700" b="1" kern="1200" dirty="0">
            <a:latin typeface="+mj-ea"/>
            <a:ea typeface="+mj-ea"/>
          </a:endParaRPr>
        </a:p>
      </dsp:txBody>
      <dsp:txXfrm>
        <a:off x="153765" y="759279"/>
        <a:ext cx="857705" cy="857705"/>
      </dsp:txXfrm>
    </dsp:sp>
    <dsp:sp modelId="{CAC6BB8A-3267-4E6F-8371-35ECB9F7E909}">
      <dsp:nvSpPr>
        <dsp:cNvPr id="0" name=""/>
        <dsp:cNvSpPr/>
      </dsp:nvSpPr>
      <dsp:spPr>
        <a:xfrm>
          <a:off x="1108923" y="712879"/>
          <a:ext cx="950505" cy="950505"/>
        </a:xfrm>
        <a:prstGeom prst="round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shade val="58000"/>
                <a:satMod val="150000"/>
              </a:schemeClr>
            </a:gs>
            <a:gs pos="72000">
              <a:schemeClr val="accent4">
                <a:hueOff val="419958"/>
                <a:satOff val="-11217"/>
                <a:lumOff val="-2647"/>
                <a:alphaOff val="0"/>
                <a:tint val="90000"/>
                <a:satMod val="135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+mj-ea"/>
              <a:ea typeface="+mj-ea"/>
            </a:rPr>
            <a:t>人際互動欠佳</a:t>
          </a:r>
          <a:endParaRPr lang="zh-TW" altLang="en-US" sz="1700" b="1" kern="1200" dirty="0">
            <a:latin typeface="+mj-ea"/>
            <a:ea typeface="+mj-ea"/>
          </a:endParaRPr>
        </a:p>
      </dsp:txBody>
      <dsp:txXfrm>
        <a:off x="1155323" y="759279"/>
        <a:ext cx="857705" cy="857705"/>
      </dsp:txXfrm>
    </dsp:sp>
    <dsp:sp modelId="{179D27C4-21E8-424F-84E5-6AAEE1AF5323}">
      <dsp:nvSpPr>
        <dsp:cNvPr id="0" name=""/>
        <dsp:cNvSpPr/>
      </dsp:nvSpPr>
      <dsp:spPr>
        <a:xfrm>
          <a:off x="2110481" y="712879"/>
          <a:ext cx="950505" cy="950505"/>
        </a:xfrm>
        <a:prstGeom prst="roundRect">
          <a:avLst/>
        </a:prstGeom>
        <a:gradFill rotWithShape="0">
          <a:gsLst>
            <a:gs pos="0">
              <a:schemeClr val="accent4">
                <a:hueOff val="839917"/>
                <a:satOff val="-22434"/>
                <a:lumOff val="-5294"/>
                <a:alphaOff val="0"/>
                <a:shade val="58000"/>
                <a:satMod val="150000"/>
              </a:schemeClr>
            </a:gs>
            <a:gs pos="72000">
              <a:schemeClr val="accent4">
                <a:hueOff val="839917"/>
                <a:satOff val="-22434"/>
                <a:lumOff val="-5294"/>
                <a:alphaOff val="0"/>
                <a:tint val="90000"/>
                <a:satMod val="135000"/>
              </a:schemeClr>
            </a:gs>
            <a:gs pos="100000">
              <a:schemeClr val="accent4">
                <a:hueOff val="839917"/>
                <a:satOff val="-22434"/>
                <a:lumOff val="-52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+mj-ea"/>
              <a:ea typeface="+mj-ea"/>
            </a:rPr>
            <a:t>資源連結失調</a:t>
          </a:r>
          <a:endParaRPr lang="zh-TW" altLang="en-US" sz="1700" b="1" kern="1200" dirty="0">
            <a:latin typeface="+mj-ea"/>
            <a:ea typeface="+mj-ea"/>
          </a:endParaRPr>
        </a:p>
      </dsp:txBody>
      <dsp:txXfrm>
        <a:off x="2156881" y="759279"/>
        <a:ext cx="857705" cy="857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522FE-1A61-48F9-A095-784D0052F49E}">
      <dsp:nvSpPr>
        <dsp:cNvPr id="0" name=""/>
        <dsp:cNvSpPr/>
      </dsp:nvSpPr>
      <dsp:spPr>
        <a:xfrm>
          <a:off x="2200188" y="0"/>
          <a:ext cx="2032000" cy="2032000"/>
        </a:xfrm>
        <a:prstGeom prst="triangl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調整溝通與表現方式課程</a:t>
          </a:r>
          <a:endParaRPr lang="zh-TW" altLang="en-US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708188" y="1016000"/>
        <a:ext cx="1016000" cy="1016000"/>
      </dsp:txXfrm>
    </dsp:sp>
    <dsp:sp modelId="{69D82B49-3CF6-409D-B8FB-F2618DC7B54D}">
      <dsp:nvSpPr>
        <dsp:cNvPr id="0" name=""/>
        <dsp:cNvSpPr/>
      </dsp:nvSpPr>
      <dsp:spPr>
        <a:xfrm>
          <a:off x="1184188" y="2032000"/>
          <a:ext cx="2032000" cy="2032000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調整性普通教育課程</a:t>
          </a:r>
        </a:p>
      </dsp:txBody>
      <dsp:txXfrm>
        <a:off x="1692188" y="3048000"/>
        <a:ext cx="1016000" cy="1016000"/>
      </dsp:txXfrm>
    </dsp:sp>
    <dsp:sp modelId="{559C1E24-D1B9-4B3F-BC9F-5EE8101A668D}">
      <dsp:nvSpPr>
        <dsp:cNvPr id="0" name=""/>
        <dsp:cNvSpPr/>
      </dsp:nvSpPr>
      <dsp:spPr>
        <a:xfrm rot="10800000">
          <a:off x="2200188" y="2032000"/>
          <a:ext cx="2032000" cy="2032000"/>
        </a:xfrm>
        <a:prstGeom prst="triangl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普通教育課程</a:t>
          </a:r>
        </a:p>
      </dsp:txBody>
      <dsp:txXfrm rot="10800000">
        <a:off x="2708188" y="2032000"/>
        <a:ext cx="1016000" cy="1016000"/>
      </dsp:txXfrm>
    </dsp:sp>
    <dsp:sp modelId="{AFE17D5E-64D6-47C8-8011-33B37AE4C92B}">
      <dsp:nvSpPr>
        <dsp:cNvPr id="0" name=""/>
        <dsp:cNvSpPr/>
      </dsp:nvSpPr>
      <dsp:spPr>
        <a:xfrm>
          <a:off x="3216188" y="2032000"/>
          <a:ext cx="2032000" cy="2032000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特殊需求</a:t>
          </a:r>
          <a:r>
            <a:rPr lang="zh-TW" alt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（生活技能）</a:t>
          </a:r>
          <a:r>
            <a:rPr lang="zh-TW" alt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課程</a:t>
          </a:r>
        </a:p>
      </dsp:txBody>
      <dsp:txXfrm>
        <a:off x="3724188" y="3048000"/>
        <a:ext cx="1016000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4E335-098B-4957-89CD-7B2B59AD7AB7}">
      <dsp:nvSpPr>
        <dsp:cNvPr id="0" name=""/>
        <dsp:cNvSpPr/>
      </dsp:nvSpPr>
      <dsp:spPr>
        <a:xfrm>
          <a:off x="2280" y="294060"/>
          <a:ext cx="2223143" cy="8660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學校行政團隊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2280" y="294060"/>
        <a:ext cx="2223143" cy="866078"/>
      </dsp:txXfrm>
    </dsp:sp>
    <dsp:sp modelId="{EC55932D-6B50-406C-A916-CA49F5C7F190}">
      <dsp:nvSpPr>
        <dsp:cNvPr id="0" name=""/>
        <dsp:cNvSpPr/>
      </dsp:nvSpPr>
      <dsp:spPr>
        <a:xfrm>
          <a:off x="2280" y="1160138"/>
          <a:ext cx="2223143" cy="25940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充分行政支援</a:t>
          </a:r>
          <a:endParaRPr lang="zh-TW" altLang="en-US" sz="1800" b="1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慎選並獎勵績優導師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2280" y="1160138"/>
        <a:ext cx="2223143" cy="2594024"/>
      </dsp:txXfrm>
    </dsp:sp>
    <dsp:sp modelId="{23CD1750-B1B5-4605-9C43-C624A5A96960}">
      <dsp:nvSpPr>
        <dsp:cNvPr id="0" name=""/>
        <dsp:cNvSpPr/>
      </dsp:nvSpPr>
      <dsp:spPr>
        <a:xfrm>
          <a:off x="2536664" y="294060"/>
          <a:ext cx="2223143" cy="866078"/>
        </a:xfrm>
        <a:prstGeom prst="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輔導室</a:t>
          </a:r>
          <a:endParaRPr lang="en-US" altLang="zh-TW" sz="1800" b="1" kern="1200" dirty="0" smtClean="0">
            <a:latin typeface="+mj-ea"/>
            <a:ea typeface="+mj-ea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（資源班）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2536664" y="294060"/>
        <a:ext cx="2223143" cy="866078"/>
      </dsp:txXfrm>
    </dsp:sp>
    <dsp:sp modelId="{37EFF68A-9F31-4B65-8E8E-66298148F7F7}">
      <dsp:nvSpPr>
        <dsp:cNvPr id="0" name=""/>
        <dsp:cNvSpPr/>
      </dsp:nvSpPr>
      <dsp:spPr>
        <a:xfrm>
          <a:off x="2536664" y="1160138"/>
          <a:ext cx="2223143" cy="2594024"/>
        </a:xfrm>
        <a:prstGeom prst="rect">
          <a:avLst/>
        </a:prstGeom>
        <a:solidFill>
          <a:schemeClr val="accent5">
            <a:tint val="40000"/>
            <a:alpha val="90000"/>
            <a:hueOff val="-676745"/>
            <a:satOff val="12497"/>
            <a:lumOff val="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做好新生轉銜準備</a:t>
          </a:r>
          <a:endParaRPr lang="zh-TW" altLang="en-US" sz="1800" b="1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rgbClr val="C00000"/>
              </a:solidFill>
              <a:latin typeface="+mj-ea"/>
              <a:ea typeface="+mj-ea"/>
            </a:rPr>
            <a:t>提供導師學生入學前的必要訊息</a:t>
          </a:r>
          <a:r>
            <a:rPr lang="zh-TW" altLang="en-US" sz="1400" b="1" kern="1200" dirty="0" smtClean="0">
              <a:latin typeface="+mj-ea"/>
              <a:ea typeface="+mj-ea"/>
            </a:rPr>
            <a:t>（含：有效融合策略、行為輔導建議、學習困難因應等）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2536664" y="1160138"/>
        <a:ext cx="2223143" cy="2594024"/>
      </dsp:txXfrm>
    </dsp:sp>
    <dsp:sp modelId="{017403B2-91F5-4082-8B9A-64F183B38FD5}">
      <dsp:nvSpPr>
        <dsp:cNvPr id="0" name=""/>
        <dsp:cNvSpPr/>
      </dsp:nvSpPr>
      <dsp:spPr>
        <a:xfrm>
          <a:off x="5071048" y="294060"/>
          <a:ext cx="2223143" cy="866078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導師輔導知能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5071048" y="294060"/>
        <a:ext cx="2223143" cy="866078"/>
      </dsp:txXfrm>
    </dsp:sp>
    <dsp:sp modelId="{AE2C998E-9698-434B-8F60-CA820A6DC960}">
      <dsp:nvSpPr>
        <dsp:cNvPr id="0" name=""/>
        <dsp:cNvSpPr/>
      </dsp:nvSpPr>
      <dsp:spPr>
        <a:xfrm>
          <a:off x="5071048" y="1160138"/>
          <a:ext cx="2223143" cy="2594024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緊密的親師溝通</a:t>
          </a:r>
          <a:endParaRPr lang="zh-TW" altLang="en-US" sz="1800" b="1" kern="1200" dirty="0"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rgbClr val="C00000"/>
              </a:solidFill>
              <a:latin typeface="+mj-ea"/>
              <a:ea typeface="+mj-ea"/>
            </a:rPr>
            <a:t>掌握學生特質與需求</a:t>
          </a:r>
          <a:endParaRPr lang="zh-TW" altLang="en-US" sz="1800" b="1" kern="1200" dirty="0">
            <a:solidFill>
              <a:srgbClr val="C00000"/>
            </a:solidFill>
            <a:latin typeface="+mj-ea"/>
            <a:ea typeface="+mj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+mj-ea"/>
              <a:ea typeface="+mj-ea"/>
            </a:rPr>
            <a:t>慎選並獎勵績優同儕輔導員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5071048" y="1160138"/>
        <a:ext cx="2223143" cy="2594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CBEA0-192F-4365-A5DB-E99EF3307039}">
      <dsp:nvSpPr>
        <dsp:cNvPr id="0" name=""/>
        <dsp:cNvSpPr/>
      </dsp:nvSpPr>
      <dsp:spPr>
        <a:xfrm>
          <a:off x="0" y="439248"/>
          <a:ext cx="2505878" cy="2505878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830B3-7006-4A92-8BE0-57A9410D55C2}">
      <dsp:nvSpPr>
        <dsp:cNvPr id="0" name=""/>
        <dsp:cNvSpPr/>
      </dsp:nvSpPr>
      <dsp:spPr>
        <a:xfrm>
          <a:off x="1252939" y="439248"/>
          <a:ext cx="2923524" cy="2505878"/>
        </a:xfrm>
        <a:prstGeom prst="rect">
          <a:avLst/>
        </a:prstGeom>
        <a:solidFill>
          <a:srgbClr val="FEFBD4"/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建立與學生良好溝通模式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252939" y="439248"/>
        <a:ext cx="2923524" cy="250587"/>
      </dsp:txXfrm>
    </dsp:sp>
    <dsp:sp modelId="{41FDFBD3-304A-435D-ABF8-64586C80B4E3}">
      <dsp:nvSpPr>
        <dsp:cNvPr id="0" name=""/>
        <dsp:cNvSpPr/>
      </dsp:nvSpPr>
      <dsp:spPr>
        <a:xfrm>
          <a:off x="187940" y="689836"/>
          <a:ext cx="2129997" cy="21299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466D9-6769-42A5-B926-495E645517C5}">
      <dsp:nvSpPr>
        <dsp:cNvPr id="0" name=""/>
        <dsp:cNvSpPr/>
      </dsp:nvSpPr>
      <dsp:spPr>
        <a:xfrm>
          <a:off x="1252939" y="689836"/>
          <a:ext cx="2923524" cy="2129997"/>
        </a:xfrm>
        <a:prstGeom prst="rect">
          <a:avLst/>
        </a:prstGeom>
        <a:solidFill>
          <a:srgbClr val="FEFBD4"/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爭取學生的信賴與認同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252939" y="689836"/>
        <a:ext cx="2923524" cy="250587"/>
      </dsp:txXfrm>
    </dsp:sp>
    <dsp:sp modelId="{E5034535-DD16-4A38-9E78-D7EDED850638}">
      <dsp:nvSpPr>
        <dsp:cNvPr id="0" name=""/>
        <dsp:cNvSpPr/>
      </dsp:nvSpPr>
      <dsp:spPr>
        <a:xfrm>
          <a:off x="375881" y="940423"/>
          <a:ext cx="1754115" cy="17541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26BA6-09C2-416C-83D3-493BC7B23980}">
      <dsp:nvSpPr>
        <dsp:cNvPr id="0" name=""/>
        <dsp:cNvSpPr/>
      </dsp:nvSpPr>
      <dsp:spPr>
        <a:xfrm>
          <a:off x="1252939" y="940423"/>
          <a:ext cx="2923524" cy="1754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rgbClr val="C00000"/>
              </a:solidFill>
              <a:latin typeface="+mj-ea"/>
              <a:ea typeface="+mj-ea"/>
            </a:rPr>
            <a:t>尊重學生興趣並投其所好</a:t>
          </a:r>
          <a:endParaRPr lang="zh-TW" altLang="en-US" sz="1400" b="1" kern="1200" dirty="0">
            <a:solidFill>
              <a:srgbClr val="C00000"/>
            </a:solidFill>
            <a:latin typeface="+mj-ea"/>
            <a:ea typeface="+mj-ea"/>
          </a:endParaRPr>
        </a:p>
      </dsp:txBody>
      <dsp:txXfrm>
        <a:off x="1252939" y="940423"/>
        <a:ext cx="2923524" cy="250587"/>
      </dsp:txXfrm>
    </dsp:sp>
    <dsp:sp modelId="{A319D1E1-427D-4675-8EF8-8E31ED1BA1D8}">
      <dsp:nvSpPr>
        <dsp:cNvPr id="0" name=""/>
        <dsp:cNvSpPr/>
      </dsp:nvSpPr>
      <dsp:spPr>
        <a:xfrm>
          <a:off x="563822" y="1191011"/>
          <a:ext cx="1378234" cy="13782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4E1E5-13F9-4534-ADA1-6231020B90F4}">
      <dsp:nvSpPr>
        <dsp:cNvPr id="0" name=""/>
        <dsp:cNvSpPr/>
      </dsp:nvSpPr>
      <dsp:spPr>
        <a:xfrm>
          <a:off x="1252939" y="1191011"/>
          <a:ext cx="2923524" cy="1378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持續發掘學生的特長與優勢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252939" y="1191011"/>
        <a:ext cx="2923524" cy="250590"/>
      </dsp:txXfrm>
    </dsp:sp>
    <dsp:sp modelId="{615F78C1-AFD0-49A9-A7F8-E691DB43955A}">
      <dsp:nvSpPr>
        <dsp:cNvPr id="0" name=""/>
        <dsp:cNvSpPr/>
      </dsp:nvSpPr>
      <dsp:spPr>
        <a:xfrm>
          <a:off x="751764" y="1441601"/>
          <a:ext cx="1002350" cy="10023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9C4EB-C599-4AD5-81FE-C8019EF07E5E}">
      <dsp:nvSpPr>
        <dsp:cNvPr id="0" name=""/>
        <dsp:cNvSpPr/>
      </dsp:nvSpPr>
      <dsp:spPr>
        <a:xfrm>
          <a:off x="1252939" y="1441601"/>
          <a:ext cx="2923524" cy="1002350"/>
        </a:xfrm>
        <a:prstGeom prst="rect">
          <a:avLst/>
        </a:prstGeom>
        <a:solidFill>
          <a:srgbClr val="FEFBD4"/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保持與家長及學輔中心的溝通管道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252939" y="1441601"/>
        <a:ext cx="2923524" cy="250587"/>
      </dsp:txXfrm>
    </dsp:sp>
    <dsp:sp modelId="{C7BC9E3F-234B-42A0-84BC-FBCB417C3FB7}">
      <dsp:nvSpPr>
        <dsp:cNvPr id="0" name=""/>
        <dsp:cNvSpPr/>
      </dsp:nvSpPr>
      <dsp:spPr>
        <a:xfrm>
          <a:off x="939704" y="1692188"/>
          <a:ext cx="626468" cy="6264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C3C5C-BF8E-4F52-8374-63A3AAEDC434}">
      <dsp:nvSpPr>
        <dsp:cNvPr id="0" name=""/>
        <dsp:cNvSpPr/>
      </dsp:nvSpPr>
      <dsp:spPr>
        <a:xfrm>
          <a:off x="1252939" y="1692188"/>
          <a:ext cx="2923524" cy="626468"/>
        </a:xfrm>
        <a:prstGeom prst="rect">
          <a:avLst/>
        </a:prstGeom>
        <a:solidFill>
          <a:srgbClr val="FEFBD4"/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rgbClr val="C00000"/>
              </a:solidFill>
              <a:latin typeface="+mj-ea"/>
              <a:ea typeface="+mj-ea"/>
            </a:rPr>
            <a:t>建立班內緊急聯絡系統</a:t>
          </a:r>
          <a:endParaRPr lang="zh-TW" altLang="en-US" sz="1400" b="1" kern="1200" dirty="0">
            <a:solidFill>
              <a:srgbClr val="C00000"/>
            </a:solidFill>
            <a:latin typeface="+mj-ea"/>
            <a:ea typeface="+mj-ea"/>
          </a:endParaRPr>
        </a:p>
      </dsp:txBody>
      <dsp:txXfrm>
        <a:off x="1252939" y="1692188"/>
        <a:ext cx="2923524" cy="250587"/>
      </dsp:txXfrm>
    </dsp:sp>
    <dsp:sp modelId="{D016D34C-AB67-4B21-8707-B85355D81606}">
      <dsp:nvSpPr>
        <dsp:cNvPr id="0" name=""/>
        <dsp:cNvSpPr/>
      </dsp:nvSpPr>
      <dsp:spPr>
        <a:xfrm>
          <a:off x="1127645" y="1942776"/>
          <a:ext cx="250587" cy="2505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1E752-06C4-4BE7-BC51-8CB703B8CE4B}">
      <dsp:nvSpPr>
        <dsp:cNvPr id="0" name=""/>
        <dsp:cNvSpPr/>
      </dsp:nvSpPr>
      <dsp:spPr>
        <a:xfrm>
          <a:off x="1252939" y="1942776"/>
          <a:ext cx="2923524" cy="250587"/>
        </a:xfrm>
        <a:prstGeom prst="rect">
          <a:avLst/>
        </a:prstGeom>
        <a:solidFill>
          <a:srgbClr val="FEFBD4"/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+mj-ea"/>
              <a:ea typeface="+mj-ea"/>
            </a:rPr>
            <a:t>出席學生相關會議</a:t>
          </a:r>
          <a:endParaRPr lang="zh-TW" altLang="en-US" sz="1400" b="1" kern="1200" dirty="0">
            <a:latin typeface="+mj-ea"/>
            <a:ea typeface="+mj-ea"/>
          </a:endParaRPr>
        </a:p>
      </dsp:txBody>
      <dsp:txXfrm>
        <a:off x="1252939" y="1942776"/>
        <a:ext cx="2923524" cy="250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97FA3-65B8-4555-B671-146D1B7E00DF}">
      <dsp:nvSpPr>
        <dsp:cNvPr id="0" name=""/>
        <dsp:cNvSpPr/>
      </dsp:nvSpPr>
      <dsp:spPr>
        <a:xfrm>
          <a:off x="884324" y="0"/>
          <a:ext cx="3703960" cy="37039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必要時申請個案研討會議之召開</a:t>
          </a:r>
          <a:endParaRPr lang="zh-TW" altLang="en-US" sz="1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218490" y="185197"/>
        <a:ext cx="1035627" cy="555594"/>
      </dsp:txXfrm>
    </dsp:sp>
    <dsp:sp modelId="{51F7B0F7-F6F7-4992-8F28-CE44CEBB4067}">
      <dsp:nvSpPr>
        <dsp:cNvPr id="0" name=""/>
        <dsp:cNvSpPr/>
      </dsp:nvSpPr>
      <dsp:spPr>
        <a:xfrm>
          <a:off x="1254720" y="740791"/>
          <a:ext cx="2963168" cy="2963168"/>
        </a:xfrm>
        <a:prstGeom prst="ellipse">
          <a:avLst/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shade val="58000"/>
                <a:satMod val="150000"/>
              </a:schemeClr>
            </a:gs>
            <a:gs pos="72000">
              <a:schemeClr val="accent5">
                <a:hueOff val="-279955"/>
                <a:satOff val="15216"/>
                <a:lumOff val="-2811"/>
                <a:alphaOff val="0"/>
                <a:tint val="90000"/>
                <a:satMod val="135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提供同儕輔導員必要之支持</a:t>
          </a:r>
          <a:endParaRPr lang="zh-TW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218490" y="918582"/>
        <a:ext cx="1035627" cy="533370"/>
      </dsp:txXfrm>
    </dsp:sp>
    <dsp:sp modelId="{4A7D9ACB-6DD2-4B2B-A435-ADCE9A92B956}">
      <dsp:nvSpPr>
        <dsp:cNvPr id="0" name=""/>
        <dsp:cNvSpPr/>
      </dsp:nvSpPr>
      <dsp:spPr>
        <a:xfrm>
          <a:off x="1625116" y="1481583"/>
          <a:ext cx="2222376" cy="2222376"/>
        </a:xfrm>
        <a:prstGeom prst="ellipse">
          <a:avLst/>
        </a:prstGeom>
        <a:gradFill rotWithShape="0">
          <a:gsLst>
            <a:gs pos="0">
              <a:schemeClr val="accent5">
                <a:hueOff val="-559910"/>
                <a:satOff val="30431"/>
                <a:lumOff val="-5621"/>
                <a:alphaOff val="0"/>
                <a:shade val="58000"/>
                <a:satMod val="150000"/>
              </a:schemeClr>
            </a:gs>
            <a:gs pos="72000">
              <a:schemeClr val="accent5">
                <a:hueOff val="-559910"/>
                <a:satOff val="30431"/>
                <a:lumOff val="-5621"/>
                <a:alphaOff val="0"/>
                <a:tint val="90000"/>
                <a:satMod val="135000"/>
              </a:schemeClr>
            </a:gs>
            <a:gs pos="100000">
              <a:schemeClr val="accent5">
                <a:hueOff val="-559910"/>
                <a:satOff val="30431"/>
                <a:lumOff val="-562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建立同儕輔導制度</a:t>
          </a:r>
          <a:endParaRPr lang="zh-TW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218490" y="1648262"/>
        <a:ext cx="1035627" cy="500034"/>
      </dsp:txXfrm>
    </dsp:sp>
    <dsp:sp modelId="{8275B3D4-C0D3-4BB4-B7D9-8B22C5D95121}">
      <dsp:nvSpPr>
        <dsp:cNvPr id="0" name=""/>
        <dsp:cNvSpPr/>
      </dsp:nvSpPr>
      <dsp:spPr>
        <a:xfrm>
          <a:off x="1995512" y="2222375"/>
          <a:ext cx="1481584" cy="148158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配合特教組進行</a:t>
          </a:r>
          <a:endParaRPr lang="en-US" altLang="zh-TW" sz="1400" b="1" kern="1200" dirty="0" smtClean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4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班內宣導</a:t>
          </a:r>
          <a:endParaRPr lang="zh-TW" altLang="en-US" sz="14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2212484" y="2592772"/>
        <a:ext cx="1047638" cy="74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9320FB9-653B-4AFB-A419-537B2CC41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119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A883717C-15CF-46AF-BC37-656C722A90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074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3B8180-65A5-45BD-82B7-62DEADAAFCFC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6436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242449-83B6-429E-B706-ECC89B620A5C}" type="slidenum">
              <a:rPr lang="en-US" altLang="zh-TW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11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Comic Sans MS" panose="030F0702030302020204" pitchFamily="66" charset="0"/>
              </a:rPr>
              <a:t>All these activities are useful in helping students develop, organize, strengthen, and expand their knowledge structures.</a:t>
            </a:r>
            <a:r>
              <a:rPr lang="en-US" altLang="zh-TW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457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FD3CCFD-2A55-4FDF-813F-79D009EAC5FD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12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42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E453A3D-DB61-4377-B29D-21B1ABCBB4A9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14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4277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CCBFAED-0C73-415C-B9ED-B7DD28DA3242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15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262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A0B7596-F228-49F0-A8DA-5D45BFAC1BC8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16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45591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CA9A20E-7C09-484F-A67B-CB56684A6055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17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41860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339AA1-8F33-4DA8-BEB5-149E7FC2A41F}" type="slidenum">
              <a:rPr lang="zh-TW" altLang="en-US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ea typeface="標楷體" panose="03000509000000000000" pitchFamily="65" charset="-12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7026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0DED5AC-8362-4F9F-B2DD-556A56E79453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19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051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5C9A31C-9CA5-4079-8D1D-FDB3A4CD516D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20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67784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70A958E-D3F4-47E6-8986-73F5ED962B1E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21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7286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D593626-2A4C-4430-9695-E269D2DD7170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66591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560636-20F3-4A91-954F-E40966F2FD61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22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27994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15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AF7C43D-CF77-45BF-934A-44CCFA282F90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24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6958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BAB9DF3-78C7-41F5-ADEC-A6C92D5FA175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25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04892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6539667-87E3-4C2A-BD3C-34753EA24446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26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77000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DEA0354-5D13-43CD-98C9-861DD4D5521A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27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1792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3E468C3-B593-4FAD-A63B-B2A8AC8E2F05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28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83935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E48365E-10AE-4F7B-8C37-792C5F0FA187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29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2547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0E509C-8795-4219-B91A-4313A30112ED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30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0491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9D73768-C76F-43BF-91F5-923C8ACD79BF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31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6000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EB9C39-C51F-40A3-9104-87F40AF95E7D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218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D9AA1F-5223-4F39-B655-4381841B8A2B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32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784616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FCF2D7D-9036-4566-A654-0CFFC3CF725D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33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837444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4C5B33-B219-418C-B002-000F1ED26D4C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34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80041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1D6778E-A751-429D-87BF-283BCE54B3AC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35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9685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39F0B09-D172-4B5F-84CC-2127681C3817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36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649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18651BD-416D-4A12-AEF5-76268374381B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39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368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3BFC17-740E-43E6-ADE4-32FD75B63B31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40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05093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234B4AC-E709-44BB-AA9D-A3976A3BFF3B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42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066737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7D7E025-AD11-499E-8025-F208A31CA847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43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127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02221A-D9A0-4053-A35C-A8FFD9BC5F43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44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8081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9815102-AFFA-41F3-8205-CF4BFAE1B76F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5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68570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E9AFC0-6718-48A2-9CAD-6225D13A6BEA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45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38042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8758FAB-7AE3-4306-BB9A-AAE7F724DABF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46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267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AE0D6DE-8845-4569-B3C3-32883311E856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47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04871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7768B1-4A26-44E8-A1FF-BCC8D1239D81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6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3266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A77B67-DB83-4132-A40E-4EDBEF91ABC8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7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8901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2B66F4-1971-4C66-8540-F96CC7011FF2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8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04996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582206F-D960-4238-8687-EACC4476162A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9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1795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1A9373-A76D-4065-B756-A46EE30E790E}" type="slidenum">
              <a:rPr lang="zh-TW" altLang="en-US" smtClean="0"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10</a:t>
            </a:fld>
            <a:endParaRPr lang="en-US" altLang="zh-TW" smtClean="0">
              <a:ea typeface="標楷體" panose="03000509000000000000" pitchFamily="65" charset="-12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3971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EE44-54BF-4A76-9631-9B73F3ABC1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088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AB72-CBAA-48CE-B4E0-5017489A85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27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845E-0DDE-49CB-8873-305B5D0CA4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329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CCD5-7100-4512-9CE0-82E39F2C8D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6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194175" cy="4498975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7852-965B-4E57-96B8-4C4D67DCBF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796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04D3-0353-4D69-9169-5689B75F4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080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63E4-8EBD-4975-B368-7B059F65B7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627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9CA5-5C8E-46DF-A69E-21FA73A3C5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30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4491-4045-498E-9095-755349A8EA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872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63ADC-8EE9-43E0-94D9-8B2061A2CD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91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0A70-A53F-49ED-BF35-A5CEB05ED0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33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2228-0ADA-4D8F-8FBB-41FC891A2C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207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4873-40A7-42F9-80CA-066A8B36FA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064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FF7B-E8AE-47A9-BF49-90C29C4C5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29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411EA-2597-4E81-A733-48EDF1D12B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MDovrvZwMgCFQaslAodubUAfg&amp;url=http://www.mrcbaker.com/2014/09/have-you-heard-of-exceptional-students.html&amp;psig=AFQjCNErAzH80N8qOPCmPQipYDvFoFwkOg&amp;ust=144486862454655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.tw/url?sa=i&amp;rct=j&amp;q=&amp;esrc=s&amp;source=images&amp;cd=&amp;cad=rja&amp;uact=8&amp;ved=&amp;url=http://www.mrcbaker.com/2014_09_01_archive.html&amp;psig=AFQjCNErAzH80N8qOPCmPQipYDvFoFwkOg&amp;ust=1444868624546554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learning+disabilities&amp;source=images&amp;cd=&amp;cad=rja&amp;docid=km7epd1S9ehlcM&amp;tbnid=O1T-NDMz02MkMM:&amp;ved=0CAUQjRw&amp;url=http://www.niagaracollege.ca/content/CentreforStudentswithDisabilitiesCSWD/DisabilityandYou/LearningDisabilities.aspx&amp;ei=eWMmUofjB8KVkwXOioDwCg&amp;psig=AFQjCNHarl7Tqp-mHNGF7rvLD_IhfO8ZSw&amp;ust=137833386822709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emotional+disturbance&amp;source=images&amp;cd=&amp;cad=rja&amp;docid=_5erqJZDrXxuAM&amp;tbnid=7-4fvzjaPIf1DM:&amp;ved=0CAUQjRw&amp;url=http://specialedpost.com/Eligibility/category/emotional-disturbance-2/&amp;ei=Y2QmUpijPIeAkwWBoIGwAQ&amp;psig=AFQjCNEBmUuk4nNX38aAk2tBCxVNPTSKmg&amp;ust=137833414374279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%E9%81%99%E9%81%A0%E6%98%9F%E7%90%83%E7%9A%84%E5%AD%A9%E5%AD%90&amp;source=images&amp;cd=&amp;cad=rja&amp;docid=ykA3hoXjHoRnoM&amp;tbnid=SFFJReRcvv5atM:&amp;ved=0CAUQjRw&amp;url=http://kfa.kcg.gov.tw/n/reflect/sell_detail.php?catid=2283&amp;ei=HmUmUpKoHoiZkAWIgYHwDA&amp;psig=AFQjCNE3iuaGt9QjzasuslaLL5D5MKfs6A&amp;ust=137833435421983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KWPq57cwMgCFYqclAodrG0E6g&amp;url=http://www.dreamstime.com/stock-illustration-old-open-magic-book-vector-cartoon-illustration-image42239983&amp;psig=AFQjCNE6xUDfS3yX3_21BExBRzDM5137OQ&amp;ust=144486942174830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hyperlink" Target="http://www.google.com.tw/url?sa=i&amp;rct=j&amp;q=&amp;esrc=s&amp;source=images&amp;cd=&amp;cad=rja&amp;uact=8&amp;docid=lVnLFEHhQhBcvM&amp;tbnid=qN_mAmAjfqJRXM:&amp;ved=0CAcQjRw&amp;url=http://www.uky.edu/~eushe2/quotations/gardner.html&amp;ei=mhE7VPSiJIb88AWP64DQAQ&amp;psig=AFQjCNGBfYS57PtUUSQ_QSH-byQkxtnhKQ&amp;ust=1413243664283784" TargetMode="External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microsoft.com/office/2007/relationships/diagramDrawing" Target="../diagrams/drawing3.xml"/><Relationship Id="rId4" Type="http://schemas.openxmlformats.org/officeDocument/2006/relationships/hyperlink" Target="http://www.google.com.tw/url?sa=i&amp;rct=j&amp;q=&amp;esrc=s&amp;source=images&amp;cd=&amp;cad=rja&amp;uact=8&amp;ved=0CAcQjRxqFQoTCN7G8dbg2cYCFYomlAodSt8MFg&amp;url=http://www.dreamstime.com/stock-photos-three-little-pigs-holding-signs-clip-path-image761683&amp;ei=G4ykVZ7NFYrN0ATKvrOwAQ&amp;psig=AFQjCNEhHOqXDjqjzX9RjlIkd9cxs3En_Q&amp;ust=1436933465541414" TargetMode="External"/><Relationship Id="rId9" Type="http://schemas.openxmlformats.org/officeDocument/2006/relationships/diagramColors" Target="../diagrams/colors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L6mmo3M6McCFSJ5pgodTfoN_Q&amp;url=http://www.slideshare.net/jengsingcheng/ss-21395458&amp;psig=AFQjCNFeepZF7z5V89VH6RDZJrHmRBB8og&amp;ust=144184144500685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docid=L5lv59NARR_XIM&amp;tbnid=OtAspoZgfgnvHM:&amp;ved=0CAUQjRw&amp;url=http://www.mh.sinica.edu.tw/koteki/&amp;ei=ElpvUpCFHYTHkQWGwYCADw&amp;psig=AFQjCNGJjPUUfGCi8UW1ib_Un8MEgfcvFg&amp;ust=13831156109394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tw/url?sa=i&amp;rct=j&amp;q=&amp;esrc=s&amp;frm=1&amp;source=images&amp;cd=&amp;cad=rja&amp;docid=B6SjpXdLf42txM&amp;tbnid=Lp1tDsZT08RXBM:&amp;ved=0CAUQjRw&amp;url=http://www.communitybusiness.org/disability/Content.htm&amp;ei=eltvUpLcKc-ZlQW6-YHIBA&amp;psig=AFQjCNFz9UHZnBXOQJi_orE9b1I2ZA288w&amp;ust=1383115994476429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w/url?sa=i&amp;rct=j&amp;q=&amp;esrc=s&amp;frm=1&amp;source=images&amp;cd=&amp;cad=rja&amp;docid=sc1Boevp4oL4BM&amp;tbnid=xc3hGslxSkym6M:&amp;ved=0CAUQjRw&amp;url=http://www.hslrc.eku.edu/insidelook/peer-peer-tutoring&amp;ei=hnKBUvjMLIeAlQWv0YH4Bg&amp;psig=AFQjCNF0Ww634Ek2oTEVXxdJYtsy9GwHIw&amp;ust=1384301563376592" TargetMode="External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My7r-7pw8cCFQydlAodFiMIJg&amp;url=http://blog.skillsprout.com/the-importance-of-trans-disciplinary-care/&amp;ei=0CjcVcyTMIy60gSWxqCwAg&amp;psig=AFQjCNFYeeHQr8lpcZVLxtVmX_Vb8U0jIQ&amp;ust=1440578106982292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8.png"/><Relationship Id="rId3" Type="http://schemas.openxmlformats.org/officeDocument/2006/relationships/image" Target="../media/image34.jpeg"/><Relationship Id="rId7" Type="http://schemas.openxmlformats.org/officeDocument/2006/relationships/hyperlink" Target="http://www.google.com.tw/url?sa=i&amp;rct=j&amp;q=wheelchair&amp;source=images&amp;cd=&amp;cad=rja&amp;docid=A0oJPZD-8Xtq8M&amp;tbnid=TowkZ324aJd-xM:&amp;ved=0CAUQjRw&amp;url=http://en.wikipedia.org/wiki/File:Standing_wheelchair.jpg&amp;ei=jGsmUvXlF8WDlAXp-4HwDA&amp;psig=AFQjCNHeL2MgjPYFTlRjIiFe42EX25XWuQ&amp;ust=1378335980372668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.tw/url?sa=i&amp;rct=j&amp;q=%E9%9C%8D%E9%87%91%E5%8D%9A%E5%A3%AB&amp;source=images&amp;cd=&amp;cad=rja&amp;docid=9wkqmRLcFbbb-M&amp;tbnid=lq2PUDsCULVzSM:&amp;ved=0CAUQjRw&amp;url=http://pec.jstu.edu.cn/physics/physicist/Hawking/Hawking.html&amp;ei=mmomUvSOF8bMkgWUtYCQCg&amp;psig=AFQjCNHk5gPk_oBBgEv_KaDU6-1j59QQzA&amp;ust=1378335682760698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5.jpeg"/><Relationship Id="rId10" Type="http://schemas.openxmlformats.org/officeDocument/2006/relationships/hyperlink" Target="http://orientaldaily.on.cc/cnt/news/20091206/photo/1206-00176-099b2.jpg" TargetMode="External"/><Relationship Id="rId4" Type="http://schemas.openxmlformats.org/officeDocument/2006/relationships/hyperlink" Target="http://www.google.com.tw/url?sa=i&amp;rct=j&amp;q=assistive%20technology&amp;source=images&amp;cd=&amp;cad=rja&amp;docid=C1oOZcBsUQ-VXM&amp;tbnid=-LMV8viXhI-QWM:&amp;ved=0CAUQjRw&amp;url=http://ddce.utexas.edu/disability/assistive-technology-2/&amp;ei=5GkmUsnRFYOklQX9vICQBw&amp;psig=AFQjCNE2QNFW2cy_faIND45bJLkasiw0zA&amp;ust=1378335265943151" TargetMode="External"/><Relationship Id="rId9" Type="http://schemas.openxmlformats.org/officeDocument/2006/relationships/hyperlink" Target="http://www.google.com.tw/url?sa=i&amp;rct=j&amp;q=&amp;esrc=s&amp;frm=1&amp;source=images&amp;cd=&amp;cad=rja&amp;docid=BJTdzGEnmVQgKM&amp;tbnid=OqmRkP8B_3uqQM:&amp;ved=0CAUQjRw&amp;url=http://orientaldaily.on.cc/cnt/news/20091206/00176_099.html&amp;ei=4I-nUsmoCMyYkgWO24CoAw&amp;psig=AFQjCNF4zSIqzllZBWJEEBXygChI7mxyYw&amp;ust=138679938894878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.tw/url?sa=i&amp;rct=j&amp;q=question+mark&amp;source=images&amp;cd=&amp;cad=rja&amp;docid=xsbhiMrL6tAGVM&amp;tbnid=YKdrzovqtwc2hM:&amp;ved=0CAUQjRw&amp;url=http://www.123rf.com/photo_13955804_box-with-question-mark-icons.html&amp;ei=scrIUfSKEs3TkAXe9YDICw&amp;psig=AFQjCNE5Nrlr_586s3ivGEjfclah8ArsXg&amp;ust=13721999810527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rct=j&amp;q=&amp;esrc=s&amp;source=images&amp;cd=&amp;cad=rja&amp;uact=8&amp;ved=0CAcQjRw&amp;url=https://www.pinterest.com/kstarg/kids-with-special-needs-inc-cerebral-palsy-adhd-au/&amp;ei=9TOfVajDNMK00gTT_q2wBA&amp;psig=AFQjCNGpAFIKPW38FcxsSVpYV3aplgxPnQ&amp;ust=1436583179501397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&amp;url=http://www.aide.gov.tw/releaseRedirect.do?unitID=1&amp;pageID=527&amp;psig=AFQjCNE_Nwbtz96JGq8EDBW9vZYCEKkBlw&amp;ust=1447452112113717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hyperlink" Target="http://www.google.com.tw/url?sa=i&amp;rct=j&amp;q=&amp;esrc=s&amp;source=images&amp;cd=&amp;cad=rja&amp;uact=8&amp;ved=0ahUKEwj6kpeogM3NAhWENJQKHTf4DH8QjRwIBw&amp;url=http://swfilms.pixnet.net/blog/category/1630468&amp;psig=AFQjCNE5WZY2-Rc7JxNhAtj0GOthdUXoaw&amp;ust=146728165671076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CAcQjRxqFQoTCIa43LTj2cYCFUOflAodPiYBfA&amp;url=http://cliparts.co/hands-graphic&amp;ei=-Y6kVcZXw77SBL7MhOAH&amp;psig=AFQjCNFh2N_i1zJsJ2gplBmiiIrm8Qs7LA&amp;ust=143693421293565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teacher+icon&amp;source=images&amp;cd=&amp;cad=rja&amp;docid=T2F9KSOnEx8D8M&amp;tbnid=IgM0BeiA-24E6M:&amp;ved=0CAUQjRw&amp;url=http://pixabay.com/en/head-new-computer-student-teacher-31217/&amp;ei=zWceUuOGOoWIkAXWxYGYDw&amp;psig=AFQjCNFgC8SkdRgxmOS7eTd6UWi8m0lIvg&amp;ust=13778106960408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tw/url?sa=i&amp;rct=j&amp;q=teacher+icon&amp;source=images&amp;cd=&amp;cad=rja&amp;docid=T2F9KSOnEx8D8M&amp;tbnid=IgM0BeiA-24E6M:&amp;ved=0CAUQjRw&amp;url=http://opm-ci.org/30042013p/opm_organisation.php&amp;ei=7WceUt2RM4LJkwWXv4CYCw&amp;psig=AFQjCNFgC8SkdRgxmOS7eTd6UWi8m0lIvg&amp;ust=1377810696040872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docid=h8jzup3O0Q45sM&amp;tbnid=cwkmi13tWUdQKM:&amp;ved=0CAUQjRw&amp;url=http://bridal-shows.com/expert-tips/some-helpful-tips-for-planning-a-wedding/&amp;ei=tmKBUvSBKcuqlAXcioCQBA&amp;psig=AFQjCNEBMcnMyrV2f6_V6k7TepRhhupu3Q&amp;ust=13842973518145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8680" y="-1"/>
            <a:ext cx="7846640" cy="194664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彰化縣鹿鳴國民</a:t>
            </a:r>
            <a:r>
              <a:rPr lang="zh-TW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年度特教知能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研習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46647"/>
            <a:ext cx="4752528" cy="4752528"/>
          </a:xfrm>
          <a:prstGeom prst="rect">
            <a:avLst/>
          </a:prstGeom>
        </p:spPr>
      </p:pic>
      <p:sp>
        <p:nvSpPr>
          <p:cNvPr id="7" name="五邊形 6"/>
          <p:cNvSpPr/>
          <p:nvPr/>
        </p:nvSpPr>
        <p:spPr>
          <a:xfrm>
            <a:off x="467544" y="3284984"/>
            <a:ext cx="3600400" cy="864096"/>
          </a:xfrm>
          <a:prstGeom prst="homePlate">
            <a:avLst/>
          </a:prstGeom>
          <a:solidFill>
            <a:srgbClr val="3F37E7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3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線上回饋表單：</a:t>
            </a:r>
            <a:endParaRPr lang="zh-TW" altLang="en-US" sz="36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5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23850" y="234950"/>
            <a:ext cx="8396288" cy="65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2000"/>
              </a:lnSpc>
              <a:buFontTx/>
              <a:buChar char="•"/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請教輔導學障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或過動症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學生最有心得的老師，您都看到了哪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1200"/>
              </a:lnSpc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1200"/>
              </a:lnSpc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些屬於這些學生學習適應的問題？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53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25538"/>
            <a:ext cx="42926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1979613" y="1376363"/>
            <a:ext cx="647700" cy="612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331913" y="1712119"/>
            <a:ext cx="647700" cy="554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4531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9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2" descr="http://www.potential.hk/cognitive/autism/aut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36" y="3235479"/>
            <a:ext cx="4915002" cy="30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>
          <a:xfrm>
            <a:off x="2771800" y="2382643"/>
            <a:ext cx="647700" cy="554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常見於校園中的特殊生：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大分類趨勢下的各類特殊需求學生</a:t>
            </a:r>
          </a:p>
        </p:txBody>
      </p:sp>
      <p:sp>
        <p:nvSpPr>
          <p:cNvPr id="24579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669244-2231-492C-AFEB-ED62441DD29B}" type="slidenum">
              <a:rPr lang="en-US" altLang="zh-TW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592711" y="2947883"/>
            <a:ext cx="2293937" cy="2293937"/>
          </a:xfrm>
          <a:custGeom>
            <a:avLst/>
            <a:gdLst>
              <a:gd name="connsiteX0" fmla="*/ 0 w 2293937"/>
              <a:gd name="connsiteY0" fmla="*/ 1146969 h 2293937"/>
              <a:gd name="connsiteX1" fmla="*/ 335941 w 2293937"/>
              <a:gd name="connsiteY1" fmla="*/ 335940 h 2293937"/>
              <a:gd name="connsiteX2" fmla="*/ 1146971 w 2293937"/>
              <a:gd name="connsiteY2" fmla="*/ 2 h 2293937"/>
              <a:gd name="connsiteX3" fmla="*/ 1958000 w 2293937"/>
              <a:gd name="connsiteY3" fmla="*/ 335943 h 2293937"/>
              <a:gd name="connsiteX4" fmla="*/ 2293938 w 2293937"/>
              <a:gd name="connsiteY4" fmla="*/ 1146973 h 2293937"/>
              <a:gd name="connsiteX5" fmla="*/ 1957998 w 2293937"/>
              <a:gd name="connsiteY5" fmla="*/ 1958003 h 2293937"/>
              <a:gd name="connsiteX6" fmla="*/ 1146968 w 2293937"/>
              <a:gd name="connsiteY6" fmla="*/ 2293942 h 2293937"/>
              <a:gd name="connsiteX7" fmla="*/ 335938 w 2293937"/>
              <a:gd name="connsiteY7" fmla="*/ 1958002 h 2293937"/>
              <a:gd name="connsiteX8" fmla="*/ -1 w 2293937"/>
              <a:gd name="connsiteY8" fmla="*/ 1146972 h 2293937"/>
              <a:gd name="connsiteX9" fmla="*/ 0 w 2293937"/>
              <a:gd name="connsiteY9" fmla="*/ 1146969 h 229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3937" h="2293937">
                <a:moveTo>
                  <a:pt x="0" y="1146969"/>
                </a:moveTo>
                <a:cubicBezTo>
                  <a:pt x="0" y="842774"/>
                  <a:pt x="120842" y="551038"/>
                  <a:pt x="335941" y="335940"/>
                </a:cubicBezTo>
                <a:cubicBezTo>
                  <a:pt x="551040" y="120842"/>
                  <a:pt x="842776" y="1"/>
                  <a:pt x="1146971" y="2"/>
                </a:cubicBezTo>
                <a:cubicBezTo>
                  <a:pt x="1451166" y="2"/>
                  <a:pt x="1742902" y="120844"/>
                  <a:pt x="1958000" y="335943"/>
                </a:cubicBezTo>
                <a:cubicBezTo>
                  <a:pt x="2173098" y="551042"/>
                  <a:pt x="2293939" y="842778"/>
                  <a:pt x="2293938" y="1146973"/>
                </a:cubicBezTo>
                <a:cubicBezTo>
                  <a:pt x="2293938" y="1451168"/>
                  <a:pt x="2173097" y="1742904"/>
                  <a:pt x="1957998" y="1958003"/>
                </a:cubicBezTo>
                <a:cubicBezTo>
                  <a:pt x="1742899" y="2173101"/>
                  <a:pt x="1451163" y="2293942"/>
                  <a:pt x="1146968" y="2293942"/>
                </a:cubicBezTo>
                <a:cubicBezTo>
                  <a:pt x="842773" y="2293942"/>
                  <a:pt x="551037" y="2173101"/>
                  <a:pt x="335938" y="1958002"/>
                </a:cubicBezTo>
                <a:cubicBezTo>
                  <a:pt x="120840" y="1742903"/>
                  <a:pt x="-1" y="1451167"/>
                  <a:pt x="-1" y="1146972"/>
                </a:cubicBezTo>
                <a:cubicBezTo>
                  <a:pt x="-1" y="1146971"/>
                  <a:pt x="0" y="1146970"/>
                  <a:pt x="0" y="1146969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66420" tIns="366419" rIns="366420" bIns="366419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2000" b="1" dirty="0">
                <a:latin typeface="+mj-ea"/>
                <a:ea typeface="+mj-ea"/>
              </a:rPr>
              <a:t>特殊需求學生</a:t>
            </a:r>
            <a:endParaRPr lang="en-US" altLang="zh-TW" sz="2000" b="1" dirty="0">
              <a:latin typeface="+mj-ea"/>
              <a:ea typeface="+mj-ea"/>
            </a:endParaRPr>
          </a:p>
          <a:p>
            <a:pPr algn="ctr" defTabSz="10668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1600" b="1" dirty="0">
                <a:latin typeface="+mj-ea"/>
                <a:ea typeface="+mj-ea"/>
              </a:rPr>
              <a:t>Students with 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</a:rPr>
              <a:t>S</a:t>
            </a:r>
            <a:r>
              <a:rPr lang="en-US" altLang="zh-TW" sz="1600" b="1" dirty="0">
                <a:latin typeface="Eras Bold ITC" pitchFamily="34" charset="0"/>
                <a:ea typeface="+mj-ea"/>
              </a:rPr>
              <a:t>pecial 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</a:rPr>
              <a:t>E</a:t>
            </a:r>
            <a:r>
              <a:rPr lang="en-US" altLang="zh-TW" sz="1600" b="1" dirty="0">
                <a:latin typeface="Eras Bold ITC" pitchFamily="34" charset="0"/>
                <a:ea typeface="+mj-ea"/>
              </a:rPr>
              <a:t>ducation </a:t>
            </a:r>
            <a:r>
              <a:rPr lang="en-US" altLang="zh-TW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  <a:ea typeface="+mj-ea"/>
              </a:rPr>
              <a:t>N</a:t>
            </a:r>
            <a:r>
              <a:rPr lang="en-US" altLang="zh-TW" sz="1600" b="1" dirty="0">
                <a:latin typeface="Eras Bold ITC" pitchFamily="34" charset="0"/>
                <a:ea typeface="+mj-ea"/>
              </a:rPr>
              <a:t>eeds</a:t>
            </a:r>
            <a:endParaRPr lang="zh-TW" altLang="en-US" sz="1600" b="1" dirty="0">
              <a:latin typeface="Eras Bold ITC" pitchFamily="34" charset="0"/>
              <a:ea typeface="+mj-ea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166195" y="2026643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85750" tIns="185749" rIns="185750" bIns="185749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輕度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障礙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5334817" y="2589422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9400" tIns="179399" rIns="179400" bIns="179399" spcCol="1270" anchor="ctr"/>
          <a:lstStyle/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重度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障礙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5623443" y="3853975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9400" tIns="179399" rIns="179400" bIns="179399" spcCol="1270" anchor="ctr"/>
          <a:lstStyle/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生理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障礙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4814731" y="4868067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9400" tIns="179399" rIns="179400" bIns="179399" spcCol="1270" anchor="ctr"/>
          <a:lstStyle/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感官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障礙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3517659" y="4868067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9400" tIns="179399" rIns="179400" bIns="179399" spcCol="1270" anchor="ctr"/>
          <a:lstStyle/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其他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障礙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2708947" y="3853975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9400" tIns="179399" rIns="179400" bIns="179399" spcCol="1270" anchor="ctr"/>
          <a:lstStyle/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資賦</a:t>
            </a:r>
            <a:endParaRPr lang="en-US" altLang="zh-TW" sz="1600" b="1" dirty="0">
              <a:latin typeface="+mj-ea"/>
              <a:ea typeface="+mj-ea"/>
            </a:endParaRPr>
          </a:p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600" b="1" dirty="0">
                <a:latin typeface="+mj-ea"/>
                <a:ea typeface="+mj-ea"/>
              </a:rPr>
              <a:t>優異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2997573" y="2589422"/>
            <a:ext cx="1146968" cy="1146968"/>
          </a:xfrm>
          <a:custGeom>
            <a:avLst/>
            <a:gdLst>
              <a:gd name="connsiteX0" fmla="*/ 0 w 1146968"/>
              <a:gd name="connsiteY0" fmla="*/ 573484 h 1146968"/>
              <a:gd name="connsiteX1" fmla="*/ 167970 w 1146968"/>
              <a:gd name="connsiteY1" fmla="*/ 167970 h 1146968"/>
              <a:gd name="connsiteX2" fmla="*/ 573485 w 1146968"/>
              <a:gd name="connsiteY2" fmla="*/ 1 h 1146968"/>
              <a:gd name="connsiteX3" fmla="*/ 978999 w 1146968"/>
              <a:gd name="connsiteY3" fmla="*/ 167971 h 1146968"/>
              <a:gd name="connsiteX4" fmla="*/ 1146968 w 1146968"/>
              <a:gd name="connsiteY4" fmla="*/ 573486 h 1146968"/>
              <a:gd name="connsiteX5" fmla="*/ 978998 w 1146968"/>
              <a:gd name="connsiteY5" fmla="*/ 979001 h 1146968"/>
              <a:gd name="connsiteX6" fmla="*/ 573483 w 1146968"/>
              <a:gd name="connsiteY6" fmla="*/ 1146970 h 1146968"/>
              <a:gd name="connsiteX7" fmla="*/ 167969 w 1146968"/>
              <a:gd name="connsiteY7" fmla="*/ 979000 h 1146968"/>
              <a:gd name="connsiteX8" fmla="*/ 0 w 1146968"/>
              <a:gd name="connsiteY8" fmla="*/ 573485 h 1146968"/>
              <a:gd name="connsiteX9" fmla="*/ 0 w 1146968"/>
              <a:gd name="connsiteY9" fmla="*/ 573484 h 114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68" h="1146968">
                <a:moveTo>
                  <a:pt x="0" y="573484"/>
                </a:moveTo>
                <a:cubicBezTo>
                  <a:pt x="0" y="421387"/>
                  <a:pt x="60421" y="275519"/>
                  <a:pt x="167970" y="167970"/>
                </a:cubicBezTo>
                <a:cubicBezTo>
                  <a:pt x="275519" y="60421"/>
                  <a:pt x="421387" y="1"/>
                  <a:pt x="573485" y="1"/>
                </a:cubicBezTo>
                <a:cubicBezTo>
                  <a:pt x="725582" y="1"/>
                  <a:pt x="871450" y="60422"/>
                  <a:pt x="978999" y="167971"/>
                </a:cubicBezTo>
                <a:cubicBezTo>
                  <a:pt x="1086548" y="275520"/>
                  <a:pt x="1146968" y="421388"/>
                  <a:pt x="1146968" y="573486"/>
                </a:cubicBezTo>
                <a:cubicBezTo>
                  <a:pt x="1146968" y="725583"/>
                  <a:pt x="1086547" y="871451"/>
                  <a:pt x="978998" y="979001"/>
                </a:cubicBezTo>
                <a:cubicBezTo>
                  <a:pt x="871449" y="1086550"/>
                  <a:pt x="725581" y="1146971"/>
                  <a:pt x="573483" y="1146970"/>
                </a:cubicBezTo>
                <a:cubicBezTo>
                  <a:pt x="421386" y="1146970"/>
                  <a:pt x="275518" y="1086549"/>
                  <a:pt x="167969" y="979000"/>
                </a:cubicBezTo>
                <a:cubicBezTo>
                  <a:pt x="60420" y="871451"/>
                  <a:pt x="0" y="725583"/>
                  <a:pt x="0" y="573485"/>
                </a:cubicBezTo>
                <a:lnTo>
                  <a:pt x="0" y="5734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179400" tIns="179399" rIns="179400" bIns="179399" spcCol="1270" anchor="ctr"/>
          <a:lstStyle/>
          <a:p>
            <a:pPr algn="ctr" defTabSz="4000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latin typeface="+mj-ea"/>
                <a:ea typeface="+mj-ea"/>
              </a:rPr>
              <a:t>雙重身份特教生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042988" y="1773238"/>
            <a:ext cx="2266950" cy="1069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b="1" dirty="0">
                <a:solidFill>
                  <a:srgbClr val="FF0000"/>
                </a:solidFill>
                <a:ea typeface="標楷體" pitchFamily="65" charset="-120"/>
              </a:rPr>
              <a:t>（一）身心障礙資優生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dirty="0">
                <a:ea typeface="標楷體" pitchFamily="65" charset="-120"/>
              </a:rPr>
              <a:t>（二）低成就資優生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dirty="0">
                <a:ea typeface="標楷體" pitchFamily="65" charset="-120"/>
              </a:rPr>
              <a:t>（三）文化弱勢資優生</a:t>
            </a:r>
          </a:p>
        </p:txBody>
      </p:sp>
      <p:pic>
        <p:nvPicPr>
          <p:cNvPr id="18463" name="Picture 31" descr="https://lh6.googleusercontent.com/-_ic1LDCf1dA/VCEES01RlOI/AAAAAAAAHXc/Ib8QV94CjXY/s640/blogger-image-207242936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10445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33" descr="https://encrypted-tbn0.gstatic.com/images?q=tbn:ANd9GcQZBwtUHjvCTVf-Qen9svEQ62btmQyzVncCZbgVMnLqOZeWF0m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2662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D92784-C8FF-4905-8A79-583F2CAF6CA1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169168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向右箭號圖說文字 7"/>
          <p:cNvSpPr/>
          <p:nvPr/>
        </p:nvSpPr>
        <p:spPr>
          <a:xfrm>
            <a:off x="250825" y="2997200"/>
            <a:ext cx="2665413" cy="1727200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認知或學習功能</a:t>
            </a:r>
            <a:r>
              <a:rPr lang="zh-TW" altLang="en-US" sz="1700" b="1" dirty="0">
                <a:solidFill>
                  <a:srgbClr val="C00000"/>
                </a:solidFill>
                <a:latin typeface="+mj-ea"/>
                <a:ea typeface="+mj-ea"/>
              </a:rPr>
              <a:t>輕微</a:t>
            </a: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缺損</a:t>
            </a:r>
            <a:endParaRPr lang="en-US" altLang="zh-TW" sz="1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）學習表現欠佳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）學校適應困難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3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）人際互動</a:t>
            </a: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社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     交技巧不足</a:t>
            </a:r>
          </a:p>
        </p:txBody>
      </p:sp>
      <p:sp>
        <p:nvSpPr>
          <p:cNvPr id="11" name="向左箭號圖說文字 10"/>
          <p:cNvSpPr/>
          <p:nvPr/>
        </p:nvSpPr>
        <p:spPr>
          <a:xfrm>
            <a:off x="6732588" y="2924175"/>
            <a:ext cx="2160587" cy="1800225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認知或學習功能</a:t>
            </a:r>
            <a:r>
              <a:rPr lang="zh-TW" altLang="en-US" sz="1700" b="1" dirty="0">
                <a:solidFill>
                  <a:srgbClr val="C00000"/>
                </a:solidFill>
                <a:latin typeface="+mj-ea"/>
                <a:ea typeface="+mj-ea"/>
              </a:rPr>
              <a:t>無</a:t>
            </a:r>
            <a:r>
              <a:rPr lang="zh-TW" altLang="en-US" sz="17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缺損</a:t>
            </a:r>
            <a:endParaRPr lang="en-US" altLang="zh-TW" sz="17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）學習管道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     受阻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2</a:t>
            </a: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）自我肯定</a:t>
            </a:r>
            <a:endParaRPr lang="en-US" altLang="zh-TW" sz="1600" b="1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       待加強</a:t>
            </a:r>
            <a:endParaRPr lang="zh-TW" altLang="en-US" sz="16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常見於校園中的特殊生：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依出現率分析之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7504" y="64533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註：</a:t>
            </a:r>
            <a:r>
              <a:rPr lang="en-US" altLang="zh-TW" b="1" dirty="0" smtClean="0">
                <a:latin typeface="+mj-ea"/>
                <a:ea typeface="+mj-ea"/>
              </a:rPr>
              <a:t>108</a:t>
            </a:r>
            <a:r>
              <a:rPr lang="zh-TW" altLang="en-US" b="1" dirty="0" smtClean="0">
                <a:latin typeface="+mj-ea"/>
                <a:ea typeface="+mj-ea"/>
              </a:rPr>
              <a:t>學年度十二年國教新課綱將改以「學習功能輕微</a:t>
            </a:r>
            <a:r>
              <a:rPr lang="en-US" altLang="zh-TW" b="1" dirty="0" smtClean="0">
                <a:latin typeface="+mj-ea"/>
                <a:ea typeface="+mj-ea"/>
              </a:rPr>
              <a:t>/</a:t>
            </a:r>
            <a:r>
              <a:rPr lang="zh-TW" altLang="en-US" b="1" dirty="0" smtClean="0">
                <a:latin typeface="+mj-ea"/>
                <a:ea typeface="+mj-ea"/>
              </a:rPr>
              <a:t>無缺損」稱之</a:t>
            </a:r>
            <a:endParaRPr lang="zh-TW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323528" y="1412776"/>
          <a:ext cx="396044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63B59C-E2B6-4B9F-A97D-BF64D5AE9EA9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464050" y="3573463"/>
            <a:ext cx="4679950" cy="2630487"/>
            <a:chOff x="703" y="799"/>
            <a:chExt cx="4400" cy="2883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703" y="799"/>
              <a:ext cx="2130" cy="1171"/>
              <a:chOff x="703" y="799"/>
              <a:chExt cx="2130" cy="1171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703" y="1070"/>
                <a:ext cx="2130" cy="9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algn="ctr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b="1" dirty="0">
                    <a:solidFill>
                      <a:srgbClr val="C00000"/>
                    </a:solidFill>
                    <a:ea typeface="標楷體" pitchFamily="65" charset="-120"/>
                  </a:rPr>
                  <a:t>替代</a:t>
                </a:r>
                <a:r>
                  <a:rPr lang="zh-TW" altLang="en-US" b="1" dirty="0">
                    <a:solidFill>
                      <a:srgbClr val="000000"/>
                    </a:solidFill>
                    <a:ea typeface="標楷體" pitchFamily="65" charset="-120"/>
                  </a:rPr>
                  <a:t>、簡化、濃縮</a:t>
                </a:r>
                <a:endParaRPr lang="ja-JP" altLang="en-US" b="1" dirty="0">
                  <a:solidFill>
                    <a:srgbClr val="00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804" y="799"/>
                <a:ext cx="1660" cy="353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200" dirty="0">
                    <a:solidFill>
                      <a:srgbClr val="FFFFFF"/>
                    </a:solidFill>
                    <a:ea typeface="標楷體" pitchFamily="65" charset="-120"/>
                  </a:rPr>
                  <a:t>認知或學習功能無缺損</a:t>
                </a:r>
                <a:endParaRPr lang="en-US" altLang="ja-JP" sz="1200" dirty="0">
                  <a:solidFill>
                    <a:srgbClr val="FFFFFF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2973" y="799"/>
              <a:ext cx="2130" cy="1171"/>
              <a:chOff x="2973" y="799"/>
              <a:chExt cx="2130" cy="1171"/>
            </a:xfrm>
          </p:grpSpPr>
          <p:sp>
            <p:nvSpPr>
              <p:cNvPr id="28686" name="Rectangle 8"/>
              <p:cNvSpPr>
                <a:spLocks noChangeArrowheads="1"/>
              </p:cNvSpPr>
              <p:nvPr/>
            </p:nvSpPr>
            <p:spPr bwMode="auto">
              <a:xfrm>
                <a:off x="2973" y="1070"/>
                <a:ext cx="2130" cy="900"/>
              </a:xfrm>
              <a:prstGeom prst="rect">
                <a:avLst/>
              </a:prstGeom>
              <a:solidFill>
                <a:srgbClr val="FFFF99"/>
              </a:solidFill>
              <a:ln w="571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solidFill>
                      <a:srgbClr val="C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簡化</a:t>
                </a:r>
                <a:r>
                  <a:rPr lang="zh-TW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、</a:t>
                </a:r>
                <a:r>
                  <a:rPr lang="zh-TW" altLang="en-US" sz="1800" b="1">
                    <a:solidFill>
                      <a:srgbClr val="C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減量</a:t>
                </a:r>
                <a:r>
                  <a:rPr lang="zh-TW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、重整、</a:t>
                </a:r>
                <a:endParaRPr lang="en-US" altLang="zh-TW" sz="1800" b="1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b="1">
                    <a:solidFill>
                      <a:srgbClr val="000000"/>
                    </a:solidFill>
                    <a:latin typeface="Arial" panose="020B0604020202020204" pitchFamily="34" charset="0"/>
                    <a:ea typeface="標楷體" panose="03000509000000000000" pitchFamily="65" charset="-120"/>
                  </a:rPr>
                  <a:t>替代</a:t>
                </a:r>
                <a:endParaRPr lang="ja-JP" altLang="en-US" sz="1800" b="1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3106" y="799"/>
                <a:ext cx="1660" cy="35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200" dirty="0">
                    <a:solidFill>
                      <a:srgbClr val="FFFFFF"/>
                    </a:solidFill>
                    <a:ea typeface="標楷體" pitchFamily="65" charset="-120"/>
                  </a:rPr>
                  <a:t>認知或學習功能輕微缺損</a:t>
                </a:r>
                <a:endParaRPr lang="en-US" altLang="ja-JP" sz="1200" dirty="0">
                  <a:solidFill>
                    <a:srgbClr val="FFFFFF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28680" name="Group 10"/>
            <p:cNvGrpSpPr>
              <a:grpSpLocks/>
            </p:cNvGrpSpPr>
            <p:nvPr/>
          </p:nvGrpSpPr>
          <p:grpSpPr bwMode="auto">
            <a:xfrm>
              <a:off x="703" y="2535"/>
              <a:ext cx="2130" cy="1147"/>
              <a:chOff x="703" y="2535"/>
              <a:chExt cx="2130" cy="1147"/>
            </a:xfrm>
          </p:grpSpPr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703" y="2781"/>
                <a:ext cx="2130" cy="9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algn="ctr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2000" dirty="0">
                    <a:solidFill>
                      <a:srgbClr val="000000"/>
                    </a:solidFill>
                    <a:ea typeface="標楷體" pitchFamily="65" charset="-120"/>
                  </a:rPr>
                  <a:t>替代、重整、分解</a:t>
                </a: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804" y="2535"/>
                <a:ext cx="1660" cy="3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200" b="1" dirty="0">
                    <a:solidFill>
                      <a:schemeClr val="accent3">
                        <a:lumMod val="50000"/>
                      </a:schemeClr>
                    </a:solidFill>
                    <a:ea typeface="標楷體" pitchFamily="65" charset="-120"/>
                  </a:rPr>
                  <a:t>認知或學習功能嚴重缺損</a:t>
                </a:r>
                <a:endParaRPr lang="en-US" altLang="ja-JP" sz="1200" b="1" dirty="0">
                  <a:solidFill>
                    <a:schemeClr val="accent3">
                      <a:lumMod val="50000"/>
                    </a:schemeClr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28681" name="Group 13"/>
            <p:cNvGrpSpPr>
              <a:grpSpLocks/>
            </p:cNvGrpSpPr>
            <p:nvPr/>
          </p:nvGrpSpPr>
          <p:grpSpPr bwMode="auto">
            <a:xfrm>
              <a:off x="2973" y="2535"/>
              <a:ext cx="2130" cy="1114"/>
              <a:chOff x="2973" y="2535"/>
              <a:chExt cx="2130" cy="1114"/>
            </a:xfrm>
          </p:grpSpPr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2973" y="2749"/>
                <a:ext cx="2130" cy="90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9050" algn="ctr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2000" b="1" dirty="0">
                    <a:solidFill>
                      <a:srgbClr val="000000"/>
                    </a:solidFill>
                    <a:ea typeface="標楷體" pitchFamily="65" charset="-120"/>
                  </a:rPr>
                  <a:t>加深、加廣</a:t>
                </a:r>
                <a:endParaRPr lang="ja-JP" altLang="en-US" sz="2000" b="1" dirty="0">
                  <a:solidFill>
                    <a:srgbClr val="000000"/>
                  </a:solidFill>
                  <a:ea typeface="標楷體" pitchFamily="65" charset="-12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3106" y="2535"/>
                <a:ext cx="1660" cy="353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zh-TW" altLang="en-US" sz="1200" dirty="0">
                    <a:solidFill>
                      <a:srgbClr val="FFFFFF"/>
                    </a:solidFill>
                    <a:ea typeface="標楷體" pitchFamily="65" charset="-120"/>
                  </a:rPr>
                  <a:t>認知或學習功能優異</a:t>
                </a:r>
                <a:endParaRPr lang="en-US" altLang="ja-JP" sz="1200" dirty="0">
                  <a:solidFill>
                    <a:srgbClr val="FFFFFF"/>
                  </a:solidFill>
                  <a:ea typeface="標楷體" pitchFamily="65" charset="-120"/>
                </a:endParaRPr>
              </a:p>
            </p:txBody>
          </p:sp>
        </p:grpSp>
      </p:grpSp>
      <p:sp>
        <p:nvSpPr>
          <p:cNvPr id="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常見於校園中的特殊生：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依認知或學習功能分析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9" name="Rectangle 3"/>
          <p:cNvSpPr>
            <a:spLocks noChangeArrowheads="1"/>
          </p:cNvSpPr>
          <p:nvPr/>
        </p:nvSpPr>
        <p:spPr bwMode="auto">
          <a:xfrm>
            <a:off x="2627313" y="1773238"/>
            <a:ext cx="172878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 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知覺缺陷</a:t>
            </a:r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6875463" y="2997200"/>
            <a:ext cx="2160587" cy="129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</a:p>
          <a:p>
            <a:pPr algn="ctr" eaLnBrk="1" hangingPunct="1">
              <a:defRPr/>
            </a:pP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</a:t>
            </a:r>
            <a:r>
              <a:rPr lang="en-US" altLang="zh-TW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en-US" altLang="zh-TW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</a:p>
          <a:p>
            <a:pPr algn="ctr" eaLnBrk="1" hangingPunct="1">
              <a:defRPr/>
            </a:pP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管理能力不佳</a:t>
            </a:r>
          </a:p>
        </p:txBody>
      </p:sp>
      <p:sp>
        <p:nvSpPr>
          <p:cNvPr id="807941" name="Rectangle 5"/>
          <p:cNvSpPr>
            <a:spLocks noChangeArrowheads="1"/>
          </p:cNvSpPr>
          <p:nvPr/>
        </p:nvSpPr>
        <p:spPr bwMode="auto">
          <a:xfrm>
            <a:off x="395288" y="5013325"/>
            <a:ext cx="172878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</a:p>
          <a:p>
            <a:pPr algn="ctr" eaLnBrk="1" hangingPunct="1">
              <a:defRPr/>
            </a:pP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注意力缺陷</a:t>
            </a:r>
          </a:p>
        </p:txBody>
      </p:sp>
      <p:sp>
        <p:nvSpPr>
          <p:cNvPr id="807942" name="Rectangle 6"/>
          <p:cNvSpPr>
            <a:spLocks noChangeArrowheads="1"/>
          </p:cNvSpPr>
          <p:nvPr/>
        </p:nvSpPr>
        <p:spPr bwMode="auto">
          <a:xfrm>
            <a:off x="7092950" y="1773238"/>
            <a:ext cx="1584325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衝動</a:t>
            </a:r>
          </a:p>
        </p:txBody>
      </p:sp>
      <p:sp>
        <p:nvSpPr>
          <p:cNvPr id="807943" name="Rectangle 7"/>
          <p:cNvSpPr>
            <a:spLocks noChangeArrowheads="1"/>
          </p:cNvSpPr>
          <p:nvPr/>
        </p:nvSpPr>
        <p:spPr bwMode="auto">
          <a:xfrm>
            <a:off x="7092950" y="4868863"/>
            <a:ext cx="1871663" cy="1223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不會使用適當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的學習策略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276600" y="2708275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V="1">
            <a:off x="1763713" y="4221163"/>
            <a:ext cx="11509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5651500" y="2636838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H="1" flipV="1">
            <a:off x="6443663" y="4149725"/>
            <a:ext cx="12239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V="1">
            <a:off x="2268538" y="378936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7949" name="Rectangle 13"/>
          <p:cNvSpPr>
            <a:spLocks noChangeArrowheads="1"/>
          </p:cNvSpPr>
          <p:nvPr/>
        </p:nvSpPr>
        <p:spPr bwMode="auto">
          <a:xfrm>
            <a:off x="250825" y="3213100"/>
            <a:ext cx="1944688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 algn="ctr" eaLnBrk="1" hangingPunct="1">
              <a:defRPr/>
            </a:pP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一般協調能力</a:t>
            </a:r>
          </a:p>
          <a:p>
            <a:pPr algn="ctr" eaLnBrk="1" hangingPunct="1">
              <a:defRPr/>
            </a:pP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缺陷</a:t>
            </a: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H="1" flipV="1">
            <a:off x="6372225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7952" name="Rectangle 16"/>
          <p:cNvSpPr>
            <a:spLocks noChangeArrowheads="1"/>
          </p:cNvSpPr>
          <p:nvPr/>
        </p:nvSpPr>
        <p:spPr bwMode="auto">
          <a:xfrm>
            <a:off x="5076825" y="1773238"/>
            <a:ext cx="1655763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情緒不穩</a:t>
            </a:r>
          </a:p>
        </p:txBody>
      </p:sp>
      <p:sp>
        <p:nvSpPr>
          <p:cNvPr id="807953" name="Rectangle 17"/>
          <p:cNvSpPr>
            <a:spLocks noChangeArrowheads="1"/>
          </p:cNvSpPr>
          <p:nvPr/>
        </p:nvSpPr>
        <p:spPr bwMode="auto">
          <a:xfrm>
            <a:off x="323850" y="1773238"/>
            <a:ext cx="1512888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 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過動</a:t>
            </a:r>
          </a:p>
        </p:txBody>
      </p:sp>
      <p:sp>
        <p:nvSpPr>
          <p:cNvPr id="807954" name="Rectangle 18"/>
          <p:cNvSpPr>
            <a:spLocks noChangeArrowheads="1"/>
          </p:cNvSpPr>
          <p:nvPr/>
        </p:nvSpPr>
        <p:spPr bwMode="auto">
          <a:xfrm>
            <a:off x="4716463" y="4941888"/>
            <a:ext cx="1944687" cy="935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特殊學業問題</a:t>
            </a:r>
          </a:p>
        </p:txBody>
      </p:sp>
      <p:sp>
        <p:nvSpPr>
          <p:cNvPr id="807955" name="Rectangle 19"/>
          <p:cNvSpPr>
            <a:spLocks noChangeArrowheads="1"/>
          </p:cNvSpPr>
          <p:nvPr/>
        </p:nvSpPr>
        <p:spPr bwMode="auto">
          <a:xfrm>
            <a:off x="2700338" y="5013325"/>
            <a:ext cx="1728787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</a:p>
          <a:p>
            <a:pPr algn="ctr" eaLnBrk="1" hangingPunct="1">
              <a:defRPr/>
            </a:pPr>
            <a:r>
              <a:rPr lang="zh-TW" altLang="en-US" sz="2400" b="1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記憶缺陷</a:t>
            </a:r>
          </a:p>
        </p:txBody>
      </p:sp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1476375" y="2781300"/>
            <a:ext cx="14398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5" name="Line 21"/>
          <p:cNvSpPr>
            <a:spLocks noChangeShapeType="1"/>
          </p:cNvSpPr>
          <p:nvPr/>
        </p:nvSpPr>
        <p:spPr bwMode="auto">
          <a:xfrm flipH="1">
            <a:off x="6156325" y="2708275"/>
            <a:ext cx="14398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6" name="Line 22"/>
          <p:cNvSpPr>
            <a:spLocks noChangeShapeType="1"/>
          </p:cNvSpPr>
          <p:nvPr/>
        </p:nvSpPr>
        <p:spPr bwMode="auto">
          <a:xfrm flipV="1">
            <a:off x="3635375" y="4437063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 flipH="1" flipV="1">
            <a:off x="5364163" y="4437063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校園中智障生認知或學習特質與需求分析：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7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特質分析（一）：學習特徵</a:t>
            </a:r>
          </a:p>
        </p:txBody>
      </p:sp>
      <p:pic>
        <p:nvPicPr>
          <p:cNvPr id="29719" name="Picture 25" descr="http://t2.gstatic.com/images?q=tbn:ANd9GcSfkK3jtjgZexR95wJk51jpEvj6jyzIZafTUsExkNNo0RnuG1AwG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81300"/>
            <a:ext cx="158908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61981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13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nimBg="1" autoUpdateAnimBg="0"/>
      <p:bldP spid="807942" grpId="0" animBg="1" autoUpdateAnimBg="0"/>
      <p:bldP spid="807943" grpId="0" animBg="1" autoUpdateAnimBg="0"/>
      <p:bldP spid="807952" grpId="0" animBg="1" autoUpdateAnimBg="0"/>
      <p:bldP spid="8079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2987675" y="1844675"/>
            <a:ext cx="2447925" cy="1512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無法建立或維持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與同儕及師長間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滿意的</a:t>
            </a:r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人際關係</a:t>
            </a:r>
            <a:endParaRPr lang="en-US" altLang="zh-TW" sz="2400" b="1">
              <a:solidFill>
                <a:srgbClr val="C0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524750" y="558958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1749" name="Rectangle 5"/>
          <p:cNvSpPr>
            <a:spLocks noRot="1" noChangeArrowheads="1"/>
          </p:cNvSpPr>
          <p:nvPr/>
        </p:nvSpPr>
        <p:spPr bwMode="auto">
          <a:xfrm>
            <a:off x="323850" y="2852738"/>
            <a:ext cx="85296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endParaRPr lang="zh-TW" altLang="en-US" sz="360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sp>
        <p:nvSpPr>
          <p:cNvPr id="31750" name="Rectangle 6"/>
          <p:cNvSpPr>
            <a:spLocks noRot="1" noChangeArrowheads="1"/>
          </p:cNvSpPr>
          <p:nvPr/>
        </p:nvSpPr>
        <p:spPr bwMode="auto">
          <a:xfrm>
            <a:off x="250825" y="3860800"/>
            <a:ext cx="85296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endParaRPr lang="zh-TW" altLang="en-US" sz="360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sp>
        <p:nvSpPr>
          <p:cNvPr id="922631" name="Rectangle 7"/>
          <p:cNvSpPr>
            <a:spLocks noChangeArrowheads="1"/>
          </p:cNvSpPr>
          <p:nvPr/>
        </p:nvSpPr>
        <p:spPr bwMode="auto">
          <a:xfrm>
            <a:off x="755650" y="2636838"/>
            <a:ext cx="2232025" cy="1222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習得無助</a:t>
            </a:r>
            <a:r>
              <a:rPr lang="zh-TW" altLang="en-US" sz="24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即使</a:t>
            </a:r>
            <a:endParaRPr lang="en-US" altLang="zh-TW" sz="2400" b="1">
              <a:solidFill>
                <a:schemeClr val="tx2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課業表現尚佳</a:t>
            </a:r>
            <a:endParaRPr lang="en-US" altLang="zh-TW" sz="2400" b="1">
              <a:solidFill>
                <a:schemeClr val="tx2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22632" name="Rectangle 8"/>
          <p:cNvSpPr>
            <a:spLocks noChangeArrowheads="1"/>
          </p:cNvSpPr>
          <p:nvPr/>
        </p:nvSpPr>
        <p:spPr bwMode="auto">
          <a:xfrm>
            <a:off x="5435600" y="3933825"/>
            <a:ext cx="2736850" cy="1512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0066FF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對人際或學校問題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產生</a:t>
            </a:r>
            <a:r>
              <a:rPr lang="zh-TW" altLang="en-US" sz="2400" b="1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生理症狀</a:t>
            </a: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或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害怕</a:t>
            </a: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的傾向</a:t>
            </a:r>
          </a:p>
          <a:p>
            <a:pPr algn="ctr" eaLnBrk="1" hangingPunct="1">
              <a:defRPr/>
            </a:pPr>
            <a:endParaRPr lang="en-US" altLang="zh-TW" sz="2400" dirty="0">
              <a:solidFill>
                <a:srgbClr val="6600CC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922633" name="Rectangle 9"/>
          <p:cNvSpPr>
            <a:spLocks noChangeArrowheads="1"/>
          </p:cNvSpPr>
          <p:nvPr/>
        </p:nvSpPr>
        <p:spPr bwMode="auto">
          <a:xfrm>
            <a:off x="755650" y="3933825"/>
            <a:ext cx="2232025" cy="151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廣泛性的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情緒</a:t>
            </a:r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憂鬱</a:t>
            </a:r>
            <a:r>
              <a:rPr lang="zh-TW" altLang="en-US" sz="2400" b="1">
                <a:solidFill>
                  <a:schemeClr val="tx2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或</a:t>
            </a:r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沮喪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2400">
              <a:solidFill>
                <a:srgbClr val="6600CC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22634" name="Rectangle 10"/>
          <p:cNvSpPr>
            <a:spLocks noChangeArrowheads="1"/>
          </p:cNvSpPr>
          <p:nvPr/>
        </p:nvSpPr>
        <p:spPr bwMode="auto">
          <a:xfrm>
            <a:off x="5435600" y="2636838"/>
            <a:ext cx="2663825" cy="1223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在正常環境下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有</a:t>
            </a:r>
            <a:r>
              <a:rPr lang="zh-TW" altLang="en-US" sz="2400" b="1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不當的行為表現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或</a:t>
            </a:r>
            <a:r>
              <a:rPr lang="zh-TW" altLang="en-US" sz="2400" b="1" dirty="0">
                <a:solidFill>
                  <a:srgbClr val="C00000"/>
                </a:solidFill>
                <a:latin typeface="Arial" charset="0"/>
                <a:ea typeface="標楷體" pitchFamily="65" charset="-120"/>
              </a:rPr>
              <a:t>情緒反應</a:t>
            </a:r>
          </a:p>
        </p:txBody>
      </p:sp>
      <p:pic>
        <p:nvPicPr>
          <p:cNvPr id="31755" name="Picture 14" descr="http://specialedpost.com/wp-content/uploads/2012/12/Emotional_disturbance-280x165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24479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校園中</a:t>
            </a:r>
            <a:r>
              <a:rPr lang="zh-TW" altLang="en-US" sz="3100" b="1" dirty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智障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生認知或學習特質與需求分析：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7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特質分析（二）：社會情緒反應</a:t>
            </a: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8968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14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6" grpId="0" animBg="1" autoUpdateAnimBg="0"/>
      <p:bldP spid="922631" grpId="0" animBg="1" autoUpdateAnimBg="0"/>
      <p:bldP spid="922632" grpId="0" animBg="1" autoUpdateAnimBg="0"/>
      <p:bldP spid="922633" grpId="0" animBg="1" autoUpdateAnimBg="0"/>
      <p:bldP spid="92263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79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2A5E3-E9F6-4691-A9EC-795B14751A2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" name="手繪多邊形 15"/>
          <p:cNvSpPr/>
          <p:nvPr/>
        </p:nvSpPr>
        <p:spPr>
          <a:xfrm rot="21600000">
            <a:off x="1259631" y="1484785"/>
            <a:ext cx="3528392" cy="2456160"/>
          </a:xfrm>
          <a:custGeom>
            <a:avLst/>
            <a:gdLst>
              <a:gd name="connsiteX0" fmla="*/ 0 w 2456160"/>
              <a:gd name="connsiteY0" fmla="*/ 0 h 3528392"/>
              <a:gd name="connsiteX1" fmla="*/ 2046792 w 2456160"/>
              <a:gd name="connsiteY1" fmla="*/ 0 h 3528392"/>
              <a:gd name="connsiteX2" fmla="*/ 2336259 w 2456160"/>
              <a:gd name="connsiteY2" fmla="*/ 119902 h 3528392"/>
              <a:gd name="connsiteX3" fmla="*/ 2456160 w 2456160"/>
              <a:gd name="connsiteY3" fmla="*/ 409369 h 3528392"/>
              <a:gd name="connsiteX4" fmla="*/ 2456160 w 2456160"/>
              <a:gd name="connsiteY4" fmla="*/ 3528392 h 3528392"/>
              <a:gd name="connsiteX5" fmla="*/ 0 w 2456160"/>
              <a:gd name="connsiteY5" fmla="*/ 3528392 h 3528392"/>
              <a:gd name="connsiteX6" fmla="*/ 0 w 2456160"/>
              <a:gd name="connsiteY6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160" h="3528392">
                <a:moveTo>
                  <a:pt x="0" y="3528392"/>
                </a:moveTo>
                <a:lnTo>
                  <a:pt x="0" y="588077"/>
                </a:lnTo>
                <a:cubicBezTo>
                  <a:pt x="0" y="432109"/>
                  <a:pt x="30023" y="282529"/>
                  <a:pt x="83465" y="172244"/>
                </a:cubicBezTo>
                <a:cubicBezTo>
                  <a:pt x="136907" y="61958"/>
                  <a:pt x="209389" y="0"/>
                  <a:pt x="284967" y="0"/>
                </a:cubicBezTo>
                <a:lnTo>
                  <a:pt x="2456160" y="0"/>
                </a:lnTo>
                <a:lnTo>
                  <a:pt x="2456160" y="3528392"/>
                </a:lnTo>
                <a:lnTo>
                  <a:pt x="0" y="3528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8016" tIns="128016" rIns="128016" bIns="742056" spcCol="1270" anchor="ctr"/>
          <a:lstStyle/>
          <a:p>
            <a:pPr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）性生理方面：對自己的生理特徵感到好奇且有需求，卻又較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缺乏自我控制力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，致使其產生一些性偏差行為。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4788024" y="1484784"/>
            <a:ext cx="3528392" cy="2456160"/>
          </a:xfrm>
          <a:custGeom>
            <a:avLst/>
            <a:gdLst>
              <a:gd name="connsiteX0" fmla="*/ 0 w 3528392"/>
              <a:gd name="connsiteY0" fmla="*/ 0 h 2456160"/>
              <a:gd name="connsiteX1" fmla="*/ 3119024 w 3528392"/>
              <a:gd name="connsiteY1" fmla="*/ 0 h 2456160"/>
              <a:gd name="connsiteX2" fmla="*/ 3408491 w 3528392"/>
              <a:gd name="connsiteY2" fmla="*/ 119902 h 2456160"/>
              <a:gd name="connsiteX3" fmla="*/ 3528392 w 3528392"/>
              <a:gd name="connsiteY3" fmla="*/ 409369 h 2456160"/>
              <a:gd name="connsiteX4" fmla="*/ 3528392 w 3528392"/>
              <a:gd name="connsiteY4" fmla="*/ 2456160 h 2456160"/>
              <a:gd name="connsiteX5" fmla="*/ 0 w 3528392"/>
              <a:gd name="connsiteY5" fmla="*/ 2456160 h 2456160"/>
              <a:gd name="connsiteX6" fmla="*/ 0 w 3528392"/>
              <a:gd name="connsiteY6" fmla="*/ 0 h 245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2456160">
                <a:moveTo>
                  <a:pt x="0" y="0"/>
                </a:moveTo>
                <a:lnTo>
                  <a:pt x="3119024" y="0"/>
                </a:lnTo>
                <a:cubicBezTo>
                  <a:pt x="3227595" y="0"/>
                  <a:pt x="3331720" y="43130"/>
                  <a:pt x="3408491" y="119902"/>
                </a:cubicBezTo>
                <a:cubicBezTo>
                  <a:pt x="3485262" y="196674"/>
                  <a:pt x="3528392" y="300798"/>
                  <a:pt x="3528392" y="409369"/>
                </a:cubicBezTo>
                <a:lnTo>
                  <a:pt x="3528392" y="2456160"/>
                </a:lnTo>
                <a:lnTo>
                  <a:pt x="0" y="245616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275001"/>
              <a:satOff val="1934"/>
              <a:lumOff val="3791"/>
              <a:alphaOff val="0"/>
            </a:schemeClr>
          </a:fillRef>
          <a:effectRef idx="2">
            <a:schemeClr val="accent3">
              <a:hueOff val="-2275001"/>
              <a:satOff val="1934"/>
              <a:lumOff val="3791"/>
              <a:alphaOff val="0"/>
            </a:schemeClr>
          </a:effectRef>
          <a:fontRef idx="minor">
            <a:schemeClr val="lt1"/>
          </a:fontRef>
        </p:style>
        <p:txBody>
          <a:bodyPr lIns="128016" tIns="128016" rIns="128016" bIns="742056" spcCol="1270" anchor="ctr"/>
          <a:lstStyle/>
          <a:p>
            <a:pPr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）認知方面：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ea typeface="標楷體" pitchFamily="65" charset="-120"/>
              </a:rPr>
              <a:t>由於自我概念較為薄弱，又欠缺與異性互動的良好技能，以致</a:t>
            </a: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無法正確掌握人我之間良性的身體界限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 rot="21600000">
            <a:off x="1259632" y="3940944"/>
            <a:ext cx="3528392" cy="2456160"/>
          </a:xfrm>
          <a:custGeom>
            <a:avLst/>
            <a:gdLst>
              <a:gd name="connsiteX0" fmla="*/ 0 w 3528392"/>
              <a:gd name="connsiteY0" fmla="*/ 0 h 2456160"/>
              <a:gd name="connsiteX1" fmla="*/ 3119024 w 3528392"/>
              <a:gd name="connsiteY1" fmla="*/ 0 h 2456160"/>
              <a:gd name="connsiteX2" fmla="*/ 3408491 w 3528392"/>
              <a:gd name="connsiteY2" fmla="*/ 119902 h 2456160"/>
              <a:gd name="connsiteX3" fmla="*/ 3528392 w 3528392"/>
              <a:gd name="connsiteY3" fmla="*/ 409369 h 2456160"/>
              <a:gd name="connsiteX4" fmla="*/ 3528392 w 3528392"/>
              <a:gd name="connsiteY4" fmla="*/ 2456160 h 2456160"/>
              <a:gd name="connsiteX5" fmla="*/ 0 w 3528392"/>
              <a:gd name="connsiteY5" fmla="*/ 2456160 h 2456160"/>
              <a:gd name="connsiteX6" fmla="*/ 0 w 3528392"/>
              <a:gd name="connsiteY6" fmla="*/ 0 h 245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92" h="2456160">
                <a:moveTo>
                  <a:pt x="3528392" y="2456160"/>
                </a:moveTo>
                <a:lnTo>
                  <a:pt x="409368" y="2456160"/>
                </a:lnTo>
                <a:cubicBezTo>
                  <a:pt x="300797" y="2456160"/>
                  <a:pt x="196672" y="2413030"/>
                  <a:pt x="119901" y="2336258"/>
                </a:cubicBezTo>
                <a:cubicBezTo>
                  <a:pt x="43130" y="2259486"/>
                  <a:pt x="0" y="2155362"/>
                  <a:pt x="0" y="2046791"/>
                </a:cubicBezTo>
                <a:lnTo>
                  <a:pt x="0" y="0"/>
                </a:lnTo>
                <a:lnTo>
                  <a:pt x="3528392" y="0"/>
                </a:lnTo>
                <a:lnTo>
                  <a:pt x="3528392" y="245616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4550003"/>
              <a:satOff val="3867"/>
              <a:lumOff val="7582"/>
              <a:alphaOff val="0"/>
            </a:schemeClr>
          </a:fillRef>
          <a:effectRef idx="2">
            <a:schemeClr val="accent3">
              <a:hueOff val="-4550003"/>
              <a:satOff val="3867"/>
              <a:lumOff val="7582"/>
              <a:alphaOff val="0"/>
            </a:schemeClr>
          </a:effectRef>
          <a:fontRef idx="minor">
            <a:schemeClr val="lt1"/>
          </a:fontRef>
        </p:style>
        <p:txBody>
          <a:bodyPr lIns="128016" tIns="742056" rIns="128016" bIns="128016" spcCol="1270" anchor="ctr"/>
          <a:lstStyle/>
          <a:p>
            <a:pPr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）性心理方面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：心理發展趕不上生理變化，較難因應身體與心理間的落差，而產生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莫名或驚慌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的反應。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4788024" y="3940944"/>
            <a:ext cx="3528392" cy="2456160"/>
          </a:xfrm>
          <a:custGeom>
            <a:avLst/>
            <a:gdLst>
              <a:gd name="connsiteX0" fmla="*/ 0 w 2456160"/>
              <a:gd name="connsiteY0" fmla="*/ 0 h 3528392"/>
              <a:gd name="connsiteX1" fmla="*/ 2046792 w 2456160"/>
              <a:gd name="connsiteY1" fmla="*/ 0 h 3528392"/>
              <a:gd name="connsiteX2" fmla="*/ 2336259 w 2456160"/>
              <a:gd name="connsiteY2" fmla="*/ 119902 h 3528392"/>
              <a:gd name="connsiteX3" fmla="*/ 2456160 w 2456160"/>
              <a:gd name="connsiteY3" fmla="*/ 409369 h 3528392"/>
              <a:gd name="connsiteX4" fmla="*/ 2456160 w 2456160"/>
              <a:gd name="connsiteY4" fmla="*/ 3528392 h 3528392"/>
              <a:gd name="connsiteX5" fmla="*/ 0 w 2456160"/>
              <a:gd name="connsiteY5" fmla="*/ 3528392 h 3528392"/>
              <a:gd name="connsiteX6" fmla="*/ 0 w 2456160"/>
              <a:gd name="connsiteY6" fmla="*/ 0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160" h="3528392">
                <a:moveTo>
                  <a:pt x="2456160" y="0"/>
                </a:moveTo>
                <a:lnTo>
                  <a:pt x="2456160" y="2940315"/>
                </a:lnTo>
                <a:cubicBezTo>
                  <a:pt x="2456160" y="3096283"/>
                  <a:pt x="2426137" y="3245863"/>
                  <a:pt x="2372695" y="3356148"/>
                </a:cubicBezTo>
                <a:cubicBezTo>
                  <a:pt x="2319253" y="3466434"/>
                  <a:pt x="2246771" y="3528392"/>
                  <a:pt x="2171193" y="3528392"/>
                </a:cubicBezTo>
                <a:lnTo>
                  <a:pt x="0" y="3528392"/>
                </a:lnTo>
                <a:lnTo>
                  <a:pt x="0" y="0"/>
                </a:lnTo>
                <a:lnTo>
                  <a:pt x="2456160" y="0"/>
                </a:lnTo>
                <a:close/>
              </a:path>
            </a:pathLst>
          </a:custGeom>
          <a:solidFill>
            <a:srgbClr val="FFFF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6825004"/>
              <a:satOff val="5801"/>
              <a:lumOff val="11373"/>
              <a:alphaOff val="0"/>
            </a:schemeClr>
          </a:fillRef>
          <a:effectRef idx="2">
            <a:schemeClr val="accent3">
              <a:hueOff val="-6825004"/>
              <a:satOff val="5801"/>
              <a:lumOff val="11373"/>
              <a:alphaOff val="0"/>
            </a:schemeClr>
          </a:effectRef>
          <a:fontRef idx="minor">
            <a:schemeClr val="lt1"/>
          </a:fontRef>
        </p:style>
        <p:txBody>
          <a:bodyPr lIns="128016" tIns="742056" rIns="128016" bIns="128016" spcCol="1270" anchor="ctr"/>
          <a:lstStyle/>
          <a:p>
            <a:pPr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）社會適應方面：社會上扭曲且似是而非的性別觀念，對社會辨別力與適應力較弱者產生負面的影響，例如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易受到同儕的霸凌而迴避良性人際互動</a:t>
            </a: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3729506" y="3326904"/>
            <a:ext cx="2117035" cy="1228080"/>
          </a:xfrm>
          <a:custGeom>
            <a:avLst/>
            <a:gdLst>
              <a:gd name="connsiteX0" fmla="*/ 0 w 2117035"/>
              <a:gd name="connsiteY0" fmla="*/ 204684 h 1228080"/>
              <a:gd name="connsiteX1" fmla="*/ 59951 w 2117035"/>
              <a:gd name="connsiteY1" fmla="*/ 59951 h 1228080"/>
              <a:gd name="connsiteX2" fmla="*/ 204685 w 2117035"/>
              <a:gd name="connsiteY2" fmla="*/ 1 h 1228080"/>
              <a:gd name="connsiteX3" fmla="*/ 1912351 w 2117035"/>
              <a:gd name="connsiteY3" fmla="*/ 0 h 1228080"/>
              <a:gd name="connsiteX4" fmla="*/ 2057084 w 2117035"/>
              <a:gd name="connsiteY4" fmla="*/ 59951 h 1228080"/>
              <a:gd name="connsiteX5" fmla="*/ 2117034 w 2117035"/>
              <a:gd name="connsiteY5" fmla="*/ 204685 h 1228080"/>
              <a:gd name="connsiteX6" fmla="*/ 2117035 w 2117035"/>
              <a:gd name="connsiteY6" fmla="*/ 1023396 h 1228080"/>
              <a:gd name="connsiteX7" fmla="*/ 2057084 w 2117035"/>
              <a:gd name="connsiteY7" fmla="*/ 1168129 h 1228080"/>
              <a:gd name="connsiteX8" fmla="*/ 1912350 w 2117035"/>
              <a:gd name="connsiteY8" fmla="*/ 1228080 h 1228080"/>
              <a:gd name="connsiteX9" fmla="*/ 204684 w 2117035"/>
              <a:gd name="connsiteY9" fmla="*/ 1228080 h 1228080"/>
              <a:gd name="connsiteX10" fmla="*/ 59951 w 2117035"/>
              <a:gd name="connsiteY10" fmla="*/ 1168129 h 1228080"/>
              <a:gd name="connsiteX11" fmla="*/ 1 w 2117035"/>
              <a:gd name="connsiteY11" fmla="*/ 1023395 h 1228080"/>
              <a:gd name="connsiteX12" fmla="*/ 0 w 2117035"/>
              <a:gd name="connsiteY12" fmla="*/ 204684 h 122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7035" h="1228080">
                <a:moveTo>
                  <a:pt x="0" y="204684"/>
                </a:moveTo>
                <a:cubicBezTo>
                  <a:pt x="0" y="150398"/>
                  <a:pt x="21565" y="98336"/>
                  <a:pt x="59951" y="59951"/>
                </a:cubicBezTo>
                <a:cubicBezTo>
                  <a:pt x="98337" y="21565"/>
                  <a:pt x="150399" y="1"/>
                  <a:pt x="204685" y="1"/>
                </a:cubicBezTo>
                <a:lnTo>
                  <a:pt x="1912351" y="0"/>
                </a:lnTo>
                <a:cubicBezTo>
                  <a:pt x="1966637" y="0"/>
                  <a:pt x="2018699" y="21565"/>
                  <a:pt x="2057084" y="59951"/>
                </a:cubicBezTo>
                <a:cubicBezTo>
                  <a:pt x="2095470" y="98337"/>
                  <a:pt x="2117034" y="150399"/>
                  <a:pt x="2117034" y="204685"/>
                </a:cubicBezTo>
                <a:cubicBezTo>
                  <a:pt x="2117034" y="477589"/>
                  <a:pt x="2117035" y="750492"/>
                  <a:pt x="2117035" y="1023396"/>
                </a:cubicBezTo>
                <a:cubicBezTo>
                  <a:pt x="2117035" y="1077682"/>
                  <a:pt x="2095470" y="1129744"/>
                  <a:pt x="2057084" y="1168129"/>
                </a:cubicBezTo>
                <a:cubicBezTo>
                  <a:pt x="2018698" y="1206515"/>
                  <a:pt x="1966636" y="1228080"/>
                  <a:pt x="1912350" y="1228080"/>
                </a:cubicBezTo>
                <a:lnTo>
                  <a:pt x="204684" y="1228080"/>
                </a:lnTo>
                <a:cubicBezTo>
                  <a:pt x="150398" y="1228080"/>
                  <a:pt x="98336" y="1206515"/>
                  <a:pt x="59951" y="1168129"/>
                </a:cubicBezTo>
                <a:cubicBezTo>
                  <a:pt x="21565" y="1129743"/>
                  <a:pt x="1" y="1077681"/>
                  <a:pt x="1" y="1023395"/>
                </a:cubicBezTo>
                <a:cubicBezTo>
                  <a:pt x="1" y="750491"/>
                  <a:pt x="0" y="477588"/>
                  <a:pt x="0" y="20468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8530" tIns="128530" rIns="128530" bIns="128530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dirty="0"/>
          </a:p>
        </p:txBody>
      </p:sp>
      <p:pic>
        <p:nvPicPr>
          <p:cNvPr id="33811" name="Picture 2" descr="http://pics14.blog.yam.com/20/userfile/g/goodmv/blog/14ad3113365e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213100"/>
            <a:ext cx="2279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校園中</a:t>
            </a:r>
            <a:r>
              <a:rPr lang="zh-TW" altLang="en-US" sz="3100" b="1" dirty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智障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生認知或學習特質與需求分析：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7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特質分析（三）：性別互動之間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5" name="Rectangle 15"/>
          <p:cNvSpPr>
            <a:spLocks noChangeArrowheads="1"/>
          </p:cNvSpPr>
          <p:nvPr/>
        </p:nvSpPr>
        <p:spPr bwMode="auto">
          <a:xfrm>
            <a:off x="3059113" y="1844675"/>
            <a:ext cx="2663825" cy="1512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溝通方面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有明顯障礙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84213" y="40052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524750" y="5589588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Rot="1" noChangeArrowheads="1"/>
          </p:cNvSpPr>
          <p:nvPr/>
        </p:nvSpPr>
        <p:spPr bwMode="auto">
          <a:xfrm>
            <a:off x="323850" y="2852738"/>
            <a:ext cx="85296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endParaRPr lang="zh-TW" altLang="en-US" sz="360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sp>
        <p:nvSpPr>
          <p:cNvPr id="35846" name="Rectangle 5"/>
          <p:cNvSpPr>
            <a:spLocks noRot="1" noChangeArrowheads="1"/>
          </p:cNvSpPr>
          <p:nvPr/>
        </p:nvSpPr>
        <p:spPr bwMode="auto">
          <a:xfrm>
            <a:off x="250825" y="3860800"/>
            <a:ext cx="85296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anose="05000000000000000000" pitchFamily="2" charset="2"/>
              <a:buChar char="Ø"/>
            </a:pPr>
            <a:endParaRPr lang="zh-TW" altLang="en-US" sz="3600">
              <a:solidFill>
                <a:schemeClr val="tx2"/>
              </a:solidFill>
              <a:ea typeface="標楷體" panose="03000509000000000000" pitchFamily="65" charset="-120"/>
            </a:endParaRPr>
          </a:p>
        </p:txBody>
      </p:sp>
      <p:sp>
        <p:nvSpPr>
          <p:cNvPr id="757766" name="Rectangle 6"/>
          <p:cNvSpPr>
            <a:spLocks noChangeArrowheads="1"/>
          </p:cNvSpPr>
          <p:nvPr/>
        </p:nvSpPr>
        <p:spPr bwMode="auto">
          <a:xfrm>
            <a:off x="250825" y="2565400"/>
            <a:ext cx="2663825" cy="1222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社會互動方面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有明顯障礙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57767" name="Rectangle 7"/>
          <p:cNvSpPr>
            <a:spLocks noChangeArrowheads="1"/>
          </p:cNvSpPr>
          <p:nvPr/>
        </p:nvSpPr>
        <p:spPr bwMode="auto">
          <a:xfrm>
            <a:off x="5219700" y="4581525"/>
            <a:ext cx="2808288" cy="1512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標楷體" pitchFamily="65" charset="-120"/>
              </a:rPr>
              <a:t>心盲特質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（</a:t>
            </a:r>
            <a:r>
              <a:rPr lang="en-US" altLang="zh-TW" sz="2400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mindblindness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）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十分明顯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57768" name="Rectangle 8"/>
          <p:cNvSpPr>
            <a:spLocks noChangeArrowheads="1"/>
          </p:cNvSpPr>
          <p:nvPr/>
        </p:nvSpPr>
        <p:spPr bwMode="auto">
          <a:xfrm>
            <a:off x="755650" y="4508500"/>
            <a:ext cx="2663825" cy="151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TW" altLang="en-US" b="1" dirty="0">
              <a:solidFill>
                <a:srgbClr val="0066FF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興趣和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所從事的活動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有限</a:t>
            </a:r>
          </a:p>
          <a:p>
            <a:pPr algn="ctr" eaLnBrk="1" hangingPunct="1">
              <a:defRPr/>
            </a:pPr>
            <a:endParaRPr lang="en-US" altLang="zh-TW" sz="2400" dirty="0">
              <a:solidFill>
                <a:srgbClr val="6600CC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757769" name="Rectangle 9"/>
          <p:cNvSpPr>
            <a:spLocks noChangeArrowheads="1"/>
          </p:cNvSpPr>
          <p:nvPr/>
        </p:nvSpPr>
        <p:spPr bwMode="auto">
          <a:xfrm>
            <a:off x="5940425" y="2565400"/>
            <a:ext cx="2665413" cy="1223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具有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重複和固定的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行為模式</a:t>
            </a:r>
          </a:p>
        </p:txBody>
      </p:sp>
      <p:pic>
        <p:nvPicPr>
          <p:cNvPr id="35851" name="Picture 15" descr="http://kfa.kcg.gov.tw/movie_pic/4f4f56c7bde8f/6YGZ6YGg5pif55CD55qE5a2p5a2QMS5qcGc=-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38401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校園中</a:t>
            </a:r>
            <a:r>
              <a:rPr lang="zh-TW" altLang="en-US" sz="3100" b="1" dirty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智障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生認知或學習特質與需求分析：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7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特質分析（四）：人際溝通</a:t>
            </a:r>
          </a:p>
        </p:txBody>
      </p:sp>
      <p:sp>
        <p:nvSpPr>
          <p:cNvPr id="1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81955" y="64500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5" grpId="0" animBg="1" autoUpdateAnimBg="0"/>
      <p:bldP spid="757766" grpId="0" animBg="1" autoUpdateAnimBg="0"/>
      <p:bldP spid="757767" grpId="0" animBg="1" autoUpdateAnimBg="0"/>
      <p:bldP spid="757768" grpId="0" animBg="1" autoUpdateAnimBg="0"/>
      <p:bldP spid="75776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07460" y="1418128"/>
            <a:ext cx="242032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285750" indent="-285750" eaLnBrk="1" hangingPunct="1">
              <a:spcBef>
                <a:spcPct val="10000"/>
              </a:spcBef>
              <a:buClrTx/>
              <a:buSzTx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有關心盲特質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  <p:sp>
        <p:nvSpPr>
          <p:cNvPr id="4404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2B14D0-8746-4F83-B3EF-CD360AA639E9}" type="slidenum">
              <a:rPr lang="zh-TW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zh-TW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1492076" y="1856278"/>
            <a:ext cx="3242668" cy="2230029"/>
          </a:xfrm>
          <a:custGeom>
            <a:avLst/>
            <a:gdLst>
              <a:gd name="connsiteX0" fmla="*/ 0 w 2230028"/>
              <a:gd name="connsiteY0" fmla="*/ 0 h 3242667"/>
              <a:gd name="connsiteX1" fmla="*/ 1858349 w 2230028"/>
              <a:gd name="connsiteY1" fmla="*/ 0 h 3242667"/>
              <a:gd name="connsiteX2" fmla="*/ 2230028 w 2230028"/>
              <a:gd name="connsiteY2" fmla="*/ 371679 h 3242667"/>
              <a:gd name="connsiteX3" fmla="*/ 2230028 w 2230028"/>
              <a:gd name="connsiteY3" fmla="*/ 3242667 h 3242667"/>
              <a:gd name="connsiteX4" fmla="*/ 0 w 2230028"/>
              <a:gd name="connsiteY4" fmla="*/ 3242667 h 3242667"/>
              <a:gd name="connsiteX5" fmla="*/ 0 w 2230028"/>
              <a:gd name="connsiteY5" fmla="*/ 0 h 324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028" h="3242667">
                <a:moveTo>
                  <a:pt x="0" y="3242666"/>
                </a:moveTo>
                <a:lnTo>
                  <a:pt x="0" y="540456"/>
                </a:lnTo>
                <a:cubicBezTo>
                  <a:pt x="0" y="241970"/>
                  <a:pt x="114440" y="1"/>
                  <a:pt x="255609" y="1"/>
                </a:cubicBezTo>
                <a:lnTo>
                  <a:pt x="2230028" y="1"/>
                </a:lnTo>
                <a:lnTo>
                  <a:pt x="2230028" y="3242666"/>
                </a:lnTo>
                <a:lnTo>
                  <a:pt x="0" y="324266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2024" rIns="192025" bIns="749531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700" b="1" kern="1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不易感受他人情緒</a:t>
            </a:r>
            <a:endParaRPr lang="zh-TW" altLang="en-US" sz="2700" b="1" kern="1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4734744" y="1856278"/>
            <a:ext cx="3242667" cy="2230028"/>
          </a:xfrm>
          <a:custGeom>
            <a:avLst/>
            <a:gdLst>
              <a:gd name="connsiteX0" fmla="*/ 0 w 3242667"/>
              <a:gd name="connsiteY0" fmla="*/ 0 h 2230028"/>
              <a:gd name="connsiteX1" fmla="*/ 2870988 w 3242667"/>
              <a:gd name="connsiteY1" fmla="*/ 0 h 2230028"/>
              <a:gd name="connsiteX2" fmla="*/ 3242667 w 3242667"/>
              <a:gd name="connsiteY2" fmla="*/ 371679 h 2230028"/>
              <a:gd name="connsiteX3" fmla="*/ 3242667 w 3242667"/>
              <a:gd name="connsiteY3" fmla="*/ 2230028 h 2230028"/>
              <a:gd name="connsiteX4" fmla="*/ 0 w 3242667"/>
              <a:gd name="connsiteY4" fmla="*/ 2230028 h 2230028"/>
              <a:gd name="connsiteX5" fmla="*/ 0 w 3242667"/>
              <a:gd name="connsiteY5" fmla="*/ 0 h 223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667" h="2230028">
                <a:moveTo>
                  <a:pt x="0" y="0"/>
                </a:moveTo>
                <a:lnTo>
                  <a:pt x="2870988" y="0"/>
                </a:lnTo>
                <a:cubicBezTo>
                  <a:pt x="3076261" y="0"/>
                  <a:pt x="3242667" y="166406"/>
                  <a:pt x="3242667" y="371679"/>
                </a:cubicBezTo>
                <a:lnTo>
                  <a:pt x="3242667" y="2230028"/>
                </a:lnTo>
                <a:lnTo>
                  <a:pt x="0" y="22300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73522"/>
              <a:satOff val="13698"/>
              <a:lumOff val="-2222"/>
              <a:alphaOff val="0"/>
            </a:schemeClr>
          </a:fillRef>
          <a:effectRef idx="2">
            <a:schemeClr val="accent5">
              <a:hueOff val="-1673522"/>
              <a:satOff val="13698"/>
              <a:lumOff val="-22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192024" rIns="192024" bIns="749531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700" b="1" kern="1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與人互動時無法有效解讀或回應對方</a:t>
            </a:r>
            <a:endParaRPr lang="zh-TW" altLang="en-US" sz="2700" b="1" kern="1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492077" y="4086306"/>
            <a:ext cx="3242667" cy="2230028"/>
          </a:xfrm>
          <a:custGeom>
            <a:avLst/>
            <a:gdLst>
              <a:gd name="connsiteX0" fmla="*/ 0 w 3242667"/>
              <a:gd name="connsiteY0" fmla="*/ 0 h 2230028"/>
              <a:gd name="connsiteX1" fmla="*/ 2870988 w 3242667"/>
              <a:gd name="connsiteY1" fmla="*/ 0 h 2230028"/>
              <a:gd name="connsiteX2" fmla="*/ 3242667 w 3242667"/>
              <a:gd name="connsiteY2" fmla="*/ 371679 h 2230028"/>
              <a:gd name="connsiteX3" fmla="*/ 3242667 w 3242667"/>
              <a:gd name="connsiteY3" fmla="*/ 2230028 h 2230028"/>
              <a:gd name="connsiteX4" fmla="*/ 0 w 3242667"/>
              <a:gd name="connsiteY4" fmla="*/ 2230028 h 2230028"/>
              <a:gd name="connsiteX5" fmla="*/ 0 w 3242667"/>
              <a:gd name="connsiteY5" fmla="*/ 0 h 223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667" h="2230028">
                <a:moveTo>
                  <a:pt x="3242667" y="2230028"/>
                </a:moveTo>
                <a:lnTo>
                  <a:pt x="371679" y="2230028"/>
                </a:lnTo>
                <a:cubicBezTo>
                  <a:pt x="166406" y="2230028"/>
                  <a:pt x="0" y="2063622"/>
                  <a:pt x="0" y="1858349"/>
                </a:cubicBezTo>
                <a:lnTo>
                  <a:pt x="0" y="0"/>
                </a:lnTo>
                <a:lnTo>
                  <a:pt x="3242667" y="0"/>
                </a:lnTo>
                <a:lnTo>
                  <a:pt x="3242667" y="2230028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47044"/>
              <a:satOff val="27395"/>
              <a:lumOff val="-4444"/>
              <a:alphaOff val="0"/>
            </a:schemeClr>
          </a:fillRef>
          <a:effectRef idx="2">
            <a:schemeClr val="accent5">
              <a:hueOff val="-3347044"/>
              <a:satOff val="27395"/>
              <a:lumOff val="-44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4" tIns="749531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700" b="1" kern="1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交談時無法有效參與正在進行的話題</a:t>
            </a:r>
            <a:endParaRPr lang="zh-TW" altLang="en-US" sz="2700" b="1" kern="1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734743" y="4086305"/>
            <a:ext cx="3242668" cy="2230029"/>
          </a:xfrm>
          <a:custGeom>
            <a:avLst/>
            <a:gdLst>
              <a:gd name="connsiteX0" fmla="*/ 0 w 2230028"/>
              <a:gd name="connsiteY0" fmla="*/ 0 h 3242667"/>
              <a:gd name="connsiteX1" fmla="*/ 1858349 w 2230028"/>
              <a:gd name="connsiteY1" fmla="*/ 0 h 3242667"/>
              <a:gd name="connsiteX2" fmla="*/ 2230028 w 2230028"/>
              <a:gd name="connsiteY2" fmla="*/ 371679 h 3242667"/>
              <a:gd name="connsiteX3" fmla="*/ 2230028 w 2230028"/>
              <a:gd name="connsiteY3" fmla="*/ 3242667 h 3242667"/>
              <a:gd name="connsiteX4" fmla="*/ 0 w 2230028"/>
              <a:gd name="connsiteY4" fmla="*/ 3242667 h 3242667"/>
              <a:gd name="connsiteX5" fmla="*/ 0 w 2230028"/>
              <a:gd name="connsiteY5" fmla="*/ 0 h 324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0028" h="3242667">
                <a:moveTo>
                  <a:pt x="2230028" y="1"/>
                </a:moveTo>
                <a:lnTo>
                  <a:pt x="2230028" y="2702211"/>
                </a:lnTo>
                <a:cubicBezTo>
                  <a:pt x="2230028" y="3000697"/>
                  <a:pt x="2115588" y="3242666"/>
                  <a:pt x="1974419" y="3242666"/>
                </a:cubicBezTo>
                <a:lnTo>
                  <a:pt x="0" y="3242666"/>
                </a:lnTo>
                <a:lnTo>
                  <a:pt x="0" y="1"/>
                </a:lnTo>
                <a:lnTo>
                  <a:pt x="2230028" y="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020566"/>
              <a:satOff val="41093"/>
              <a:lumOff val="-6666"/>
              <a:alphaOff val="0"/>
            </a:schemeClr>
          </a:fillRef>
          <a:effectRef idx="2">
            <a:schemeClr val="accent5">
              <a:hueOff val="-5020566"/>
              <a:satOff val="41093"/>
              <a:lumOff val="-66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025" tIns="749532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700" b="1" kern="1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無法察覺溝通對象預期的含意</a:t>
            </a:r>
            <a:endParaRPr lang="zh-TW" altLang="en-US" sz="2700" b="1" kern="1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3761943" y="3528799"/>
            <a:ext cx="1945600" cy="1115014"/>
          </a:xfrm>
          <a:custGeom>
            <a:avLst/>
            <a:gdLst>
              <a:gd name="connsiteX0" fmla="*/ 0 w 1945600"/>
              <a:gd name="connsiteY0" fmla="*/ 185839 h 1115014"/>
              <a:gd name="connsiteX1" fmla="*/ 185839 w 1945600"/>
              <a:gd name="connsiteY1" fmla="*/ 0 h 1115014"/>
              <a:gd name="connsiteX2" fmla="*/ 1759761 w 1945600"/>
              <a:gd name="connsiteY2" fmla="*/ 0 h 1115014"/>
              <a:gd name="connsiteX3" fmla="*/ 1945600 w 1945600"/>
              <a:gd name="connsiteY3" fmla="*/ 185839 h 1115014"/>
              <a:gd name="connsiteX4" fmla="*/ 1945600 w 1945600"/>
              <a:gd name="connsiteY4" fmla="*/ 929175 h 1115014"/>
              <a:gd name="connsiteX5" fmla="*/ 1759761 w 1945600"/>
              <a:gd name="connsiteY5" fmla="*/ 1115014 h 1115014"/>
              <a:gd name="connsiteX6" fmla="*/ 185839 w 1945600"/>
              <a:gd name="connsiteY6" fmla="*/ 1115014 h 1115014"/>
              <a:gd name="connsiteX7" fmla="*/ 0 w 1945600"/>
              <a:gd name="connsiteY7" fmla="*/ 929175 h 1115014"/>
              <a:gd name="connsiteX8" fmla="*/ 0 w 1945600"/>
              <a:gd name="connsiteY8" fmla="*/ 185839 h 11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600" h="1115014">
                <a:moveTo>
                  <a:pt x="0" y="185839"/>
                </a:moveTo>
                <a:cubicBezTo>
                  <a:pt x="0" y="83203"/>
                  <a:pt x="83203" y="0"/>
                  <a:pt x="185839" y="0"/>
                </a:cubicBezTo>
                <a:lnTo>
                  <a:pt x="1759761" y="0"/>
                </a:lnTo>
                <a:cubicBezTo>
                  <a:pt x="1862397" y="0"/>
                  <a:pt x="1945600" y="83203"/>
                  <a:pt x="1945600" y="185839"/>
                </a:cubicBezTo>
                <a:lnTo>
                  <a:pt x="1945600" y="929175"/>
                </a:lnTo>
                <a:cubicBezTo>
                  <a:pt x="1945600" y="1031811"/>
                  <a:pt x="1862397" y="1115014"/>
                  <a:pt x="1759761" y="1115014"/>
                </a:cubicBezTo>
                <a:lnTo>
                  <a:pt x="185839" y="1115014"/>
                </a:lnTo>
                <a:cubicBezTo>
                  <a:pt x="83203" y="1115014"/>
                  <a:pt x="0" y="1031811"/>
                  <a:pt x="0" y="929175"/>
                </a:cubicBezTo>
                <a:lnTo>
                  <a:pt x="0" y="18583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300" tIns="157300" rIns="157300" bIns="1573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700" kern="12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9119"/>
            <a:ext cx="2728237" cy="1532773"/>
          </a:xfrm>
          <a:prstGeom prst="rect">
            <a:avLst/>
          </a:prstGeom>
        </p:spPr>
      </p:pic>
      <p:sp>
        <p:nvSpPr>
          <p:cNvPr id="11" name="爆炸 2 10"/>
          <p:cNvSpPr/>
          <p:nvPr/>
        </p:nvSpPr>
        <p:spPr>
          <a:xfrm>
            <a:off x="6138573" y="2971292"/>
            <a:ext cx="2808312" cy="20882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增加潛在</a:t>
            </a:r>
            <a:endParaRPr lang="en-US" altLang="zh-TW" sz="1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受凌</a:t>
            </a:r>
            <a:r>
              <a:rPr lang="en-US" altLang="zh-TW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受害的風險！！</a:t>
            </a:r>
            <a:endParaRPr lang="zh-TW" altLang="en-US" sz="1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校園中</a:t>
            </a:r>
            <a:r>
              <a:rPr lang="zh-TW" altLang="en-US" sz="3100" b="1" dirty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智障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生認知或學習特質與需求分析：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7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特質分析（五）：心盲特質</a:t>
            </a:r>
          </a:p>
        </p:txBody>
      </p:sp>
    </p:spTree>
    <p:extLst>
      <p:ext uri="{BB962C8B-B14F-4D97-AF65-F5344CB8AC3E}">
        <p14:creationId xmlns:p14="http://schemas.microsoft.com/office/powerpoint/2010/main" val="3507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lanc.org.uk/wp-content/uploads/2011/07/A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1593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508625" y="2565400"/>
            <a:ext cx="3095625" cy="3692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latin typeface="+mj-ea"/>
                <a:ea typeface="+mj-ea"/>
              </a:rPr>
              <a:t>  依順時針方向：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特定學習困難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注意力缺陷及活動量過多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焦慮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妥瑞氏症候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rgbClr val="C00000"/>
                </a:solidFill>
                <a:latin typeface="+mj-ea"/>
                <a:ea typeface="+mj-ea"/>
              </a:rPr>
              <a:t>強迫行為</a:t>
            </a:r>
            <a:endParaRPr lang="en-US" altLang="zh-TW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知覺動作協調不良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零碎天賦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感覺統合障礙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聽覺理解困難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憂鬱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注意力異常</a:t>
            </a:r>
            <a:endParaRPr lang="en-US" altLang="zh-TW" b="1" dirty="0"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latin typeface="+mj-ea"/>
                <a:ea typeface="+mj-ea"/>
              </a:rPr>
              <a:t>怪異行為舉止 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88913"/>
            <a:ext cx="89281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校園中</a:t>
            </a:r>
            <a:r>
              <a:rPr lang="zh-TW" altLang="en-US" sz="3100" b="1" dirty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智障</a:t>
            </a:r>
            <a:r>
              <a:rPr lang="zh-TW" altLang="en-US" sz="31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標楷體" pitchFamily="65" charset="-120"/>
              </a:rPr>
              <a:t>生認知或學習特質與需求分析：</a:t>
            </a: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2700" b="1" dirty="0" smtClean="0">
                <a:solidFill>
                  <a:schemeClr val="bg2">
                    <a:lumMod val="10000"/>
                  </a:schemeClr>
                </a:solidFill>
                <a:ea typeface="標楷體" pitchFamily="65" charset="-120"/>
              </a:rPr>
              <a:t>特質分析（六）：其他特殊的心理特質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22961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18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79512" y="620688"/>
            <a:ext cx="8856662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此亦人子也，可善遇之～～</a:t>
            </a:r>
            <a:r>
              <a:rPr lang="en-US" altLang="zh-TW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         融合情境中認知或學習功能輕微缺損學生之</a:t>
            </a:r>
            <a:r>
              <a:rPr lang="en-US" altLang="zh-TW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31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                                 學校適應輔導</a:t>
            </a:r>
            <a:endParaRPr lang="zh-TW" altLang="en-US" sz="31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標楷體" pitchFamily="65" charset="-120"/>
            </a:endParaRPr>
          </a:p>
        </p:txBody>
      </p:sp>
      <p:sp>
        <p:nvSpPr>
          <p:cNvPr id="12291" name="Rectangle 102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0113" y="5345113"/>
            <a:ext cx="7993062" cy="1512887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  <a:p>
            <a:pPr indent="-180000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43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國立彰化師範大學特教系教授  林千惠</a:t>
            </a:r>
            <a:endParaRPr lang="en-US" altLang="zh-TW" sz="4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-180000" algn="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sz="4300" b="1" dirty="0" smtClean="0">
                <a:solidFill>
                  <a:schemeClr val="accent2">
                    <a:lumMod val="50000"/>
                  </a:schemeClr>
                </a:solidFill>
                <a:latin typeface="Eras Demi ITC" panose="020B0805030504020804" pitchFamily="34" charset="0"/>
              </a:rPr>
              <a:t>（</a:t>
            </a:r>
            <a:r>
              <a:rPr lang="en-US" altLang="zh-TW" sz="4300" b="1" dirty="0" smtClean="0">
                <a:solidFill>
                  <a:schemeClr val="accent2">
                    <a:lumMod val="50000"/>
                  </a:schemeClr>
                </a:solidFill>
                <a:latin typeface="Eras Demi ITC" panose="020B0805030504020804" pitchFamily="34" charset="0"/>
              </a:rPr>
              <a:t>2017/08/29</a:t>
            </a:r>
            <a:r>
              <a:rPr lang="zh-TW" altLang="en-US" sz="4300" b="1" dirty="0" smtClean="0">
                <a:solidFill>
                  <a:schemeClr val="accent2">
                    <a:lumMod val="50000"/>
                  </a:schemeClr>
                </a:solidFill>
                <a:latin typeface="Eras Demi ITC" panose="020B0805030504020804" pitchFamily="34" charset="0"/>
              </a:rPr>
              <a:t>）</a:t>
            </a:r>
          </a:p>
        </p:txBody>
      </p:sp>
      <p:pic>
        <p:nvPicPr>
          <p:cNvPr id="4100" name="Picture 6" descr="Sign Directions Support Help Tips Advice Guidance Ass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80645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5" name="Rectangle 5"/>
          <p:cNvSpPr>
            <a:spLocks noRot="1" noChangeArrowheads="1"/>
          </p:cNvSpPr>
          <p:nvPr/>
        </p:nvSpPr>
        <p:spPr bwMode="auto">
          <a:xfrm>
            <a:off x="250825" y="1557338"/>
            <a:ext cx="8642350" cy="2016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 《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特殊教育法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「特殊教育與相關服務措施之提供及設施之設置，應符合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適性化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個別化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社區化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無障礙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融合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之精神。」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8E6F02-D1C2-425F-9C20-53AACB34266A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Rot="1" noChangeArrowheads="1"/>
          </p:cNvSpPr>
          <p:nvPr/>
        </p:nvSpPr>
        <p:spPr bwMode="auto">
          <a:xfrm>
            <a:off x="323850" y="3789363"/>
            <a:ext cx="8642350" cy="2016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 《</a:t>
            </a:r>
            <a:r>
              <a: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特殊教育法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》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「特殊教育之課程、教材、教法及評量方式，應保持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彈性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，適合特殊教育學生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身心特性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需要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；其辦法由中央主管教育行政機關定之。」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16"/>
          <p:cNvSpPr>
            <a:spLocks noRot="1" noChangeArrowheads="1"/>
          </p:cNvSpPr>
          <p:nvPr/>
        </p:nvSpPr>
        <p:spPr bwMode="auto">
          <a:xfrm>
            <a:off x="250825" y="115888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/>
            </a:r>
            <a:b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（一）瞭解法令的規範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5" grpId="0" animBg="1" autoUpdateAnimBg="0"/>
      <p:bldP spid="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DD222A-6192-4CFE-A546-7F02E3336A90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6"/>
          <p:cNvSpPr>
            <a:spLocks noRot="1" noChangeArrowheads="1"/>
          </p:cNvSpPr>
          <p:nvPr/>
        </p:nvSpPr>
        <p:spPr bwMode="auto">
          <a:xfrm>
            <a:off x="250825" y="115888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/>
            </a:r>
            <a:b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（一）瞭解法令的規範</a:t>
            </a:r>
          </a:p>
        </p:txBody>
      </p:sp>
      <p:pic>
        <p:nvPicPr>
          <p:cNvPr id="44036" name="Picture 4" descr="http://thumbs.dreamstime.com/z/old-open-magic-book-vector-cartoon-illustration-4223998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9538"/>
            <a:ext cx="8713787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116013" y="1844675"/>
            <a:ext cx="37242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《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特殊教育課程教材教法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   及評量方式實施辦法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》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（民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99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）</a:t>
            </a:r>
            <a:endParaRPr lang="zh-TW" altLang="en-US" dirty="0">
              <a:latin typeface="Arial" charset="0"/>
            </a:endParaRPr>
          </a:p>
        </p:txBody>
      </p:sp>
      <p:sp>
        <p:nvSpPr>
          <p:cNvPr id="44038" name="矩形 11"/>
          <p:cNvSpPr>
            <a:spLocks noChangeArrowheads="1"/>
          </p:cNvSpPr>
          <p:nvPr/>
        </p:nvSpPr>
        <p:spPr bwMode="auto">
          <a:xfrm>
            <a:off x="1403350" y="2565400"/>
            <a:ext cx="992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條：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476375" y="3068638"/>
            <a:ext cx="28797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「高級中等以下學校實施特殊教育課程，應考量系統性、 銜接性與統整性，以團隊合作方式設計因應學生個別差異之適性課程，促進不同能力、 不同需求學生有效學習。」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5003800" y="2636838"/>
            <a:ext cx="28813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「身心障礙教育之適性課程，除學業學習外，包括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生活管理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自我效能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社會技巧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情緒管理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學習策略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職業教育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 輔助科技應用、 動作技能訓練、 溝通訓練、 定向行動及點字等特殊教育課程。」</a:t>
            </a:r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 bwMode="auto">
          <a:xfrm>
            <a:off x="7013563" y="642461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20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8913B5-6AF1-4CC4-A418-F0A57BC2406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55650" y="26035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三隻小豬→友善校園→融合促進：我們可以這樣做</a:t>
            </a:r>
            <a:endParaRPr kumimoji="0" lang="en-US" altLang="zh-TW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特教生學校適應三大</a:t>
            </a:r>
            <a:r>
              <a:rPr kumimoji="0" lang="zh-TW" altLang="en-US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需求  </a:t>
            </a:r>
            <a:r>
              <a:rPr kumimoji="0" lang="en-US" altLang="zh-TW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vs.  </a:t>
            </a:r>
            <a:r>
              <a:rPr kumimoji="0" lang="zh-TW" altLang="en-US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三隻小豬來相助</a:t>
            </a:r>
          </a:p>
        </p:txBody>
      </p:sp>
      <p:sp>
        <p:nvSpPr>
          <p:cNvPr id="46085" name="AutoShape 2" descr="data:image/jpeg;base64,/9j/4AAQSkZJRgABAQAAAQABAAD/2wCEAAkGBxQSEhUUExQVFRUXFx8WFxgYFBQVFxUYGBgWFxcXFBUYHCggGBwlHBQUITEhJSkrLi4uFx8zODMsNygtLisBCgoKDg0OFxAPFCwcFBwsLCwsLCwsLCssNywsLCwsLCssLCwwLCwsLDcsNywrNyssKyssKywrLCwrKysrKysrK//AABEIANsAsAMBIgACEQEDEQH/xAAcAAACAgMBAQAAAAAAAAAAAAAEBQYHAgMIAQD/xABEEAABAgMEBgcFBgQFBQEAAAABAAIDBBEFEiExBiJBUXGxBxNhcoGRoSMkMjPBJTVCUoLRNGLS8BRjg7LhU5Kio8IV/8QAFgEBAQEAAAAAAAAAAAAAAAAAAAEC/8QAGREBAQEBAQEAAAAAAAAAAAAAAAESEQIT/9oADAMBAAIRAxEAPwAyzvvMd1E9I2XiOaDs532kO79UT0iOwHEc1lo3nH+6s4Bc62mfbRe+7muiJw+6s4Bc62l86J33c1YlE2dmnSTWaMU7aER81ZhfAL2igyasivGrIIMKLMBerIBB6xqnvRr8cTuj6qDQwp/0bN+b4fVFSfSM+wdwVV6ODWd2uHNWhpMfd3cFWOi/xnvhFWozILyW+ae6smHBfSfzDwQZ2g3EcEGWo+eGI4IR6AZzVos4e3RT1qsltY5SiLWc77RHdRnSCcPEc0FIfeI7v1RfSDl4jmgcTh91ZwC52tL50TvnmuiJv+FZwC53tL50Tvu5qxKMszNPWhJLKzTxEfLW+LRAWhPXcBmlUSOTiSgeRp8NGeOWC0MtPHh2pVDhl9fM1WcOWrtAwTgdw5upNDwxCIE1Q0w8DyUfbLOAqeaYNhUGIB29qB1LzIP989ysXo5OEXw+qp2FNgGoOWeSs/ovnw8RKEbMFFTDSl3u7uCrfRU636wrB0sf7u5V9oi3XHfRVptK9kR7R3ALBi3SPxv4BBlOnHwQjkbPfEhXBBocsbFb7V3BbHlYWKdd/BKIjZ4+0R3fqUX0hDDxHNaLN+8h3Vv6QjgO8OaBvNj3VnALni0fnRO+7muippvurOAXOtofOid93MqxKNsvNEWjO0FBtQsg+lTuFUJDBiOqTmiNUQmq9hw8RX1UxlNGT1Y3ux34bBz803ZoyHMGper+EggmnAap7U6IhKSQcDdp4up5LyJZUSuXiFPZXQeOTUQ9X/MpeA4tpVSSS0aEIa1C708KoKUjWa9mbH030qFpiRHUz4FXFbEkAMvRVrpFZvV6zcMcv2QIHVGae6H28ZWO1x+A4O/dIS6v0WIKo6D0hmQ+VvNNQRUcCohocNdveWjRm1ess4sJxZq47tiL0LbrM4rLSyGrbZ/xPWtqys86z+KDfOfEh3FZTjtYrSXYIMHlYWLnEK8iOwWNjHB6URiyfvL9K39IWzvDmhbJ+8f0onpA2d4c0D6b/hmcFzlPn20Tvu5ldGT7vdmcAucZ75sTvu/3FWJRUL4KDb9FusllYjeIz/vsWuVbVp4LOXmbjwSMjj5oi6rHkxcApsUnsuzA3GpJqk1guHVtO9PIVqMYQC4eYr5KBlTChQ8zBFKrF9pMO1Jra0haxhLjluQLrXhVUI0is+rTq4hD2r0hOLiGMFK7Tj5IKJpe92Nyu/8A4KCFTEO64jwWlM7RcIsRzgKVNabjtS0haD/RWdLTEh7HNr4iuSsDQkYs4lVVZbyIrKb6eitjQVtSzxUWJ+Fss78fFYlbbL/F3lFaJt+sUOXIqbbrFDOag1RCsrG+B68ijArKy20hu4oIpY/3j+lE9IOzvDmh7I+8v0/uiOkIYjvDmgez/wDDM4LnCc+bE77v9xXR0+fdm8Aub5s+0f33cyrEplZkMOwKHtCHdcdufmi7HzXs5JuDy6hLd42bMdyIshs/FiQ4cKEMmA7i43R6KOW3Z0aCQ+NGh12N6yrh4bFKNH7PfFlIZY665zQ1zhmG0xu9qex9CpaM1nWQi4tFBrFtQDUGJTFxzUOk+hEWJFLbxNwZY4GqA6S7LiNjNhtODzgNlVYUKz2QGAQ23aEYDb2qM9J14GFEzumpwwogh1kaHRgHvDA57KFoePmfmuY7O1B2nZM31bXRILGuJoQ0UpzCs2wJtsZuG5NXWWxxqRXjVUUraej72Br2tI/MKKLzsKjjxV9aSS7GQnA7lRloOF87gUg26PSBe9z/AMMMVJ7TgArR0EZi3gVFNGIBbZ8ZxydG1e261oJ8+Sl2gmY7qKnK22S3VPeWDQt9ljU8VFapj4itLmIiLmVgQgEjNwK22ez2J4r6Y+ErbJn2B4pRBrIH2l+lE9IY+HvDmhrJ+8v0ovpEOXeHNA5n/wCFbwHJc4THxu7x5ldIT591bwHJc3Rvjd3jzKsSnFjjFSuyITXxBDeaNiamdMc2+oA8VFLGOKduFcP+KeKItjQ+V6qEIThjDcW+AJoadooVK4MuM6qH2NaPWwIUUnWLSx53uYc+JqpLZtoCnYoNNoAhwGytENptKNMqHOpS6andRa9LYb40IiE+4/8ACdn94KtdNZ6b6gQnG80ihIFD5IDOju04YiGGX1ri3wzCs186BRc6aPwXMiteatun+6q3JO1WmGMcabSisdLY96G5UrGaakbaq07ZmrzSFDNFNGHWhMOhh4htZrRHZuDSaag2uVhUqhQ7tkS/aCeNXHFN9BBl3f3RHSFAbCl2Q2CjWgNaNwFAFq0Gy/SoJo0omzBqeKE2Iyy/gCK1PGK8WTisCUGiaOqVnLj2C1zZ1StrD7AKUQazXfaX6Ub0i5DiOaBksLSHd+qM6RBqjiOaqHM//CN4DkucI3xu7x5ldHTg90b3RyXOMf43d48yrEOLHOKdEpLY+aclA/0UtS4XQnHVeQR2PFR6g+gUz/xdxlccPE0Cq5rqZZ5jiFYdkWoHsa/DEaw3FQZN0lY5tXag3ODmHwrmtL48KK5tYceIBjqQnkH0UgYQ9uGH0Q0eJM0utIA3hpx3VCCvrbhRakslDDbve8NpxG9Z6KWJGiPvxn3GDJoxrxJ2J9OwA+IWRXve5gvObTVbhXW8CvJ2eEOEbp2VHDMIpfpK5rYt1uQBUIsu3oslHMWCRWtHNPwvbtDkztC1L0LrTSpFAoo0XiR2VVFhW7pvBnYLc4cT8THb/wCV2RUl0Jdh+kKjwmlmWvMQflRXs7AajyOCcOuiw/A8EdZx1BwVNWLp5MtwjBsVuRNLrxwIwPkrGsPSuViMAEUNdT4X6hr44FRTorwlaWxQcRQjsNVlfQaps6pRJ+S0IKcfqoiPE9k1KIXAFLSb3TzR3SONQeHNDQx9ps7p5o7pJbqDiOaqGMy33RvAclzfMj2ju8eZXS8dnujeAXNc6PaxB/O7/cUiGtjNTmiX2TKOAqcOacMbRBpbDKNkJ3qTvBzC03lpiqCb2PpAwkCuJyBw8MVJm2m1oLnEXQCezDNVn/8AlmJBEUD4XXHEfhdQOaHbqgmnArZCnYwLWuN5tdoxwxGO0YIHk5DrEbFdW8+K1tGmlbzh1hcdoA1afyquxaD+pc0VdQXaGrsMgWn6J/NWhE61rCboL2NaT26xPkw+ai8pEcxsWJX4dUcSTl5BAsdGcQGk4DJESraNc47qBaZWXLz2bSirQNGhoVCxoRsCFULRCh1KbykBUE2Y0GhTkQBTJLbNg0cRuPocR9U6GIWVfS0WJDxhvczgSPRN5DTGNDwitEQb/hd5jA+SUELHqqhFTmW0hgxxRrqO/K7A+G9PZg6jfBU7GlcahSKxdIJhl1sUiJDqKXsHgdh2+KUO4P3ozunmmHSUNQcRzQEs37UZ3TzTHpLGoOLeaqG089sORD3GjQ0EnwyVIStmNDnP2ucXVIxFSTT1Vm9IM4RLysEHBwMR43ht0M8Kl3koK/CiDUWUC1FyJc7YgwaOxURupgsQ2pW1wR9iWLEmYnVwxUnEk4Bo3uOxBL+iWTbHhzsN4vNe5gI7A0io3EE1C8ndBo/W9WwtLGkERDhhsqBt7FL9DdEBIsdWK5znm840DRkBQDOmG1MLat2DKsq4jsAzJ7EFcaT6IhjYZc74aY0zcBTwqoXHsKktDlW0vmI6LHiUOAADYbG1zrQnmpLpXpS6YLWtBqXYMaDEcNxcG5cOxILU0hfLva6Iwh7SDdcLpc0YOBB3iqq8KZizuqFMh/fqo7NPvP7ApTpFaLpmJSGNXMAba7SovElix5a7MGh4ogiVg4pzLQcEvkmpzBGFEWPgLrwfzCniMRzKZwm4HilE9MtBawa0QuBaBsxzO4Zp0xuCivrq8urM4LREjU7UGVxBT8XEY0FRzRMzFugNGLnZDfvPBJrZi3Q1tcQcUFnSTa2q3sZ9Ux6TRqtHa3mhLIxtU9jPqUV0nfg7zeaqIx0gRfeGj8sFgHlX6qNuO1SXpBgXZpp/PBY70I+ijLcuCg1xMea1zDKgEbVsNSV8TTAIjOETTHYrh6OrF6mCHuFHvo49g/CPLmq+0GsT/ExwCNRtHP3HHVb409Fc12g3YKjZOkuFAXCu2g+qjM/opLRXiJGL4hGQc8hv/a2iaWjEjPaGw24AYuPJQ22Ik4TdgwzEphWoaB5lQSD3eXHs2sZ3QG14qrekqfgR4kBpo43iKg5B1BiR20wRVrWHPxPjuCv5o2A/SwHmo5J6GTBnGwot0t+ZVhqHUODG7iTQKiZaO6PsgwzEcNlT2ACtAqtm3F73PObiXeZqrZ0wtZsCWMIGsSIKV7Ka1N2weKqWPEUBMkjpoRLnsyK1xJ2DeEFIlOJXAIr2yZBsPEazjm45lNGDPihJYBp7NnYdyzdMXGXnHYivpqLTahJUF5L8gMBXftPggxGdEFQPiNG+O1NGMDWgD4WjzO0oB5uOyEC6tXHNxz4DcEl/w7ouu/UZn2ntTJsp1j78T4RkP3QNqzHWOug6oxO4cf2VRbOjxraj+4Pqiukk60MfztQWjn3nE7g+qK6SDrQ++1QaOlmUb1MpGyfUwq7KFt4A+IPmVXEOPR1HYH0PaFb/AEiSzYlnUdsuuHEbR5lU2/HVOP8AexBnEiXXA7K080TAgue4NaKuJoBvJyS+M2rSDs2q0ej/AEbc1rY8VvtXAEA/gacf+4hVEw0UsJsrBawYk4ud+Z37J66CD/eS+gxMPUbl9XNQBTtpNhscHCuFBxVX2xpm2HWrsj4eCs+ZlQ461P8AhVrpLIScKY12MiHE0IBu9p3IsROZ01v1uNc/gHEeYWeiGk5iTuvhdhmmewgnPLIIfSHTJrDcgw2NA3AAeig8G0nCP12RLiTTccCEEp0wmy5kGK97nOiuiUacmQ2uoAOJPoooX1KytCbL7gJwY2g8SSeaHYVpDeUfQBPJV9Ugk3JvJmnBZU0vVN0cT2NCT23MdZEZBbkTjwCaNfchl5zdjwbsH1Uas6NV8WLnQUHjuVD+VbV2rk3VHE5nwGHiipiIGjEgeIQkq5waGMoSPicfhB247T2Id8trXjWIRlsbXxwHhj2qD2ZmnRNWHgPxPPwtH1KRTkZvy4dS0HWdted5TSbl4kTBzg1u0DAee1JposBDWZDbvVF1aPO+039wcyiekg60PvtQmj/3m7uDmUV0jfFD77VAf0hTfV2deperdbwvUFVUhYHZFW10hzghWfUgEuo0A5VIz8MSqihhrhiPLD1QOdErNEWahh1XAEvIO27kPOnkr3hQhQEHDhTP64Kj9An0m3tqT1cMHPEFzhyAHmrjlZgkYY+PqiC4sZ2+m84eo2JTPWuIY1SS7KtM/Eoi1CIbSThhXHDw3KvLQ0ogAm9EvGpwp9NqBlPaR0qa3+y9QV+tFVOmVqRDExIBdiQK4cSTis7e0gq4XWXWVx2EiutTdUVSnTJrBOx2wxRjX0YNzQBRWBM41XlF9RZAKj1ZMC8ot0FiA+TCcSkO84N3590Z/t4pbKsTuyW0a5+/AcB+5r5LKhNKZujbo2oSwJK8y86t29XD8RGQ4LRPsMxMNht2mnAbSpfBlGsaG5NaKAcN/aqBmQy7AC60enBYxojWZVcdwRExNsGF4eaBmJ5rRhmopdaF9wJeQ1u4fUpLBgXrz8mt9TsATR8u+Mb8U3GbBkSPol0/Nh5DWYMbkN/aVUXLYR+03dwcyiukU68IfztQ+j4+039wcyt/SIfawR/mNQE9JMNpkoQdnfbTjQ19Kqsi3wU96UZnCWh/yuiH/wAWj/6UEYoPNC4/V2m9rsA8FvoCKK3pYljm3T4Y7Ny57i2g5sy2MBdIdWlcrpLSCVelnz5fDD2nZUUpXgrUR7pL0kivIgw6/wAxCqyTiFsR9TjT6q1I0oXh73CpPYQqsmqNdFO0Pa3wIiE8gkAtoxLyFmIpe4udmc/Kn0WUV1VqVHoC9AXwC2U5oPWNRUBiwZDTCUlqqUZsYaAN+JxujsrmfAJxOxRDYGjICg4BC2XDBc6J+Fuozj+I8ghLXj1rt+qivtFgXRYj9oaKfqJ/ZShz9XWoEqsWRiQYZwF95vGuTcKAcUQbLvGsV5cd1aNVGEWbhtNLwruDQSvmNrj1dBvdh6LXGmoUHBjbztzRU+aWz7piKDepDZurieKgXWxaF8loOqPVBS8EuOS3y0iXuo2t0ZuomsFrWktYLwYCSR+Yg0+pVFraMCtpRexg+qy6QD7xBH+YFttKXbLR3RINWPdmbzjXwcSEin47o0Rr4hLnNNQcqHwTh2AukOeESaLb2DA2GPChI8yUjD+acT8kyJEc94q4uqTV2JJ3VotTJGHUavq7904morm08I0Tvn1VsaBWkHy7WnYPHBM7L0CkIzS+JAvOJqT1scegen1j6HycAkQoRb/qxj/ueVeM6iP6STwhsoDq0Nf78VTdo4YbXG+eTRzPiujrR0XlXwzehVw/6kX6OVQaSWDLsim7DpifxvPNySGkDXoUjdZcL8nq7900sDR+XivAfDqO+8cnK8NIYxbXjV2Z+Kuuf6PrPZDLmwCDT/rR/wCtQk2DLl5Z1erXK8/nWqZNRHZaEDimsKFgAMz6DarFsHQ6TcwEwa/6sb+tL7VsWBDebjKYfmeeZUzTURCMwNFAAAMOxarLkDEeIjqBjThX8R3jgpGbKhOzbXH8zv3RBsuFldwGAF59PKqcq6gN7wRgcUBMN3kqc2TozLOGtDr+uIOTk0doxK0+V/7In9SYpfclVYGNaMKVQE3CvDXdRo7aV8VcDtE5Qj5X/nE/qSCe0Ok3OxhE/wCrG/rVxU+kVZNWhhcgjDeBlw/dTXovsYRIsFjw0h7jEeHZOaMaHfgAFKZfQaREOggUrn7WNXzvplL6JSlWjqjTAfMijDAfmS+Kb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249363"/>
            <a:ext cx="20955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6086" name="AutoShape 4" descr="data:image/jpeg;base64,/9j/4AAQSkZJRgABAQAAAQABAAD/2wCEAAkGBxQSEhUUExQVFRUXFx8WFxgYFBQVFxUYGBgWFxcXFBUYHCggGBwlHBQUITEhJSkrLi4uFx8zODMsNygtLisBCgoKDg0OFxAPFCwcFBwsLCwsLCwsLCssNywsLCwsLCssLCwwLCwsLDcsNywrNyssKyssKywrLCwrKysrKysrK//AABEIANsAsAMBIgACEQEDEQH/xAAcAAACAgMBAQAAAAAAAAAAAAAEBQYHAgMIAQD/xABEEAABAgMEBgcFBgQFBQEAAAABAAIDBBEFEiExBiJBUXGxBxNhcoGRoSMkMjPBJTVCUoLRNGLS8BRjg7LhU5Kio8IV/8QAFgEBAQEAAAAAAAAAAAAAAAAAAAEC/8QAGREBAQEBAQEAAAAAAAAAAAAAAAESEQIT/9oADAMBAAIRAxEAPwAyzvvMd1E9I2XiOaDs532kO79UT0iOwHEc1lo3nH+6s4Bc62mfbRe+7muiJw+6s4Bc62l86J33c1YlE2dmnSTWaMU7aER81ZhfAL2igyasivGrIIMKLMBerIBB6xqnvRr8cTuj6qDQwp/0bN+b4fVFSfSM+wdwVV6ODWd2uHNWhpMfd3cFWOi/xnvhFWozILyW+ae6smHBfSfzDwQZ2g3EcEGWo+eGI4IR6AZzVos4e3RT1qsltY5SiLWc77RHdRnSCcPEc0FIfeI7v1RfSDl4jmgcTh91ZwC52tL50TvnmuiJv+FZwC53tL50Tvu5qxKMszNPWhJLKzTxEfLW+LRAWhPXcBmlUSOTiSgeRp8NGeOWC0MtPHh2pVDhl9fM1WcOWrtAwTgdw5upNDwxCIE1Q0w8DyUfbLOAqeaYNhUGIB29qB1LzIP989ysXo5OEXw+qp2FNgGoOWeSs/ovnw8RKEbMFFTDSl3u7uCrfRU636wrB0sf7u5V9oi3XHfRVptK9kR7R3ALBi3SPxv4BBlOnHwQjkbPfEhXBBocsbFb7V3BbHlYWKdd/BKIjZ4+0R3fqUX0hDDxHNaLN+8h3Vv6QjgO8OaBvNj3VnALni0fnRO+7muippvurOAXOtofOid93MqxKNsvNEWjO0FBtQsg+lTuFUJDBiOqTmiNUQmq9hw8RX1UxlNGT1Y3ux34bBz803ZoyHMGper+EggmnAap7U6IhKSQcDdp4up5LyJZUSuXiFPZXQeOTUQ9X/MpeA4tpVSSS0aEIa1C708KoKUjWa9mbH030qFpiRHUz4FXFbEkAMvRVrpFZvV6zcMcv2QIHVGae6H28ZWO1x+A4O/dIS6v0WIKo6D0hmQ+VvNNQRUcCohocNdveWjRm1ess4sJxZq47tiL0LbrM4rLSyGrbZ/xPWtqys86z+KDfOfEh3FZTjtYrSXYIMHlYWLnEK8iOwWNjHB6URiyfvL9K39IWzvDmhbJ+8f0onpA2d4c0D6b/hmcFzlPn20Tvu5ldGT7vdmcAucZ75sTvu/3FWJRUL4KDb9FusllYjeIz/vsWuVbVp4LOXmbjwSMjj5oi6rHkxcApsUnsuzA3GpJqk1guHVtO9PIVqMYQC4eYr5KBlTChQ8zBFKrF9pMO1Jra0haxhLjluQLrXhVUI0is+rTq4hD2r0hOLiGMFK7Tj5IKJpe92Nyu/8A4KCFTEO64jwWlM7RcIsRzgKVNabjtS0haD/RWdLTEh7HNr4iuSsDQkYs4lVVZbyIrKb6eitjQVtSzxUWJ+Fss78fFYlbbL/F3lFaJt+sUOXIqbbrFDOag1RCsrG+B68ijArKy20hu4oIpY/3j+lE9IOzvDmh7I+8v0/uiOkIYjvDmgez/wDDM4LnCc+bE77v9xXR0+fdm8Aub5s+0f33cyrEplZkMOwKHtCHdcdufmi7HzXs5JuDy6hLd42bMdyIshs/FiQ4cKEMmA7i43R6KOW3Z0aCQ+NGh12N6yrh4bFKNH7PfFlIZY665zQ1zhmG0xu9qex9CpaM1nWQi4tFBrFtQDUGJTFxzUOk+hEWJFLbxNwZY4GqA6S7LiNjNhtODzgNlVYUKz2QGAQ23aEYDb2qM9J14GFEzumpwwogh1kaHRgHvDA57KFoePmfmuY7O1B2nZM31bXRILGuJoQ0UpzCs2wJtsZuG5NXWWxxqRXjVUUraej72Br2tI/MKKLzsKjjxV9aSS7GQnA7lRloOF87gUg26PSBe9z/AMMMVJ7TgArR0EZi3gVFNGIBbZ8ZxydG1e261oJ8+Sl2gmY7qKnK22S3VPeWDQt9ljU8VFapj4itLmIiLmVgQgEjNwK22ez2J4r6Y+ErbJn2B4pRBrIH2l+lE9IY+HvDmhrJ+8v0ovpEOXeHNA5n/wCFbwHJc4THxu7x5ldIT591bwHJc3Rvjd3jzKsSnFjjFSuyITXxBDeaNiamdMc2+oA8VFLGOKduFcP+KeKItjQ+V6qEIThjDcW+AJoadooVK4MuM6qH2NaPWwIUUnWLSx53uYc+JqpLZtoCnYoNNoAhwGytENptKNMqHOpS6andRa9LYb40IiE+4/8ACdn94KtdNZ6b6gQnG80ihIFD5IDOju04YiGGX1ri3wzCs186BRc6aPwXMiteatun+6q3JO1WmGMcabSisdLY96G5UrGaakbaq07ZmrzSFDNFNGHWhMOhh4htZrRHZuDSaag2uVhUqhQ7tkS/aCeNXHFN9BBl3f3RHSFAbCl2Q2CjWgNaNwFAFq0Gy/SoJo0omzBqeKE2Iyy/gCK1PGK8WTisCUGiaOqVnLj2C1zZ1StrD7AKUQazXfaX6Ub0i5DiOaBksLSHd+qM6RBqjiOaqHM//CN4DkucI3xu7x5ldHTg90b3RyXOMf43d48yrEOLHOKdEpLY+aclA/0UtS4XQnHVeQR2PFR6g+gUz/xdxlccPE0Cq5rqZZ5jiFYdkWoHsa/DEaw3FQZN0lY5tXag3ODmHwrmtL48KK5tYceIBjqQnkH0UgYQ9uGH0Q0eJM0utIA3hpx3VCCvrbhRakslDDbve8NpxG9Z6KWJGiPvxn3GDJoxrxJ2J9OwA+IWRXve5gvObTVbhXW8CvJ2eEOEbp2VHDMIpfpK5rYt1uQBUIsu3oslHMWCRWtHNPwvbtDkztC1L0LrTSpFAoo0XiR2VVFhW7pvBnYLc4cT8THb/wCV2RUl0Jdh+kKjwmlmWvMQflRXs7AajyOCcOuiw/A8EdZx1BwVNWLp5MtwjBsVuRNLrxwIwPkrGsPSuViMAEUNdT4X6hr44FRTorwlaWxQcRQjsNVlfQaps6pRJ+S0IKcfqoiPE9k1KIXAFLSb3TzR3SONQeHNDQx9ps7p5o7pJbqDiOaqGMy33RvAclzfMj2ju8eZXS8dnujeAXNc6PaxB/O7/cUiGtjNTmiX2TKOAqcOacMbRBpbDKNkJ3qTvBzC03lpiqCb2PpAwkCuJyBw8MVJm2m1oLnEXQCezDNVn/8AlmJBEUD4XXHEfhdQOaHbqgmnArZCnYwLWuN5tdoxwxGO0YIHk5DrEbFdW8+K1tGmlbzh1hcdoA1afyquxaD+pc0VdQXaGrsMgWn6J/NWhE61rCboL2NaT26xPkw+ai8pEcxsWJX4dUcSTl5BAsdGcQGk4DJESraNc47qBaZWXLz2bSirQNGhoVCxoRsCFULRCh1KbykBUE2Y0GhTkQBTJLbNg0cRuPocR9U6GIWVfS0WJDxhvczgSPRN5DTGNDwitEQb/hd5jA+SUELHqqhFTmW0hgxxRrqO/K7A+G9PZg6jfBU7GlcahSKxdIJhl1sUiJDqKXsHgdh2+KUO4P3ozunmmHSUNQcRzQEs37UZ3TzTHpLGoOLeaqG089sORD3GjQ0EnwyVIStmNDnP2ucXVIxFSTT1Vm9IM4RLysEHBwMR43ht0M8Kl3koK/CiDUWUC1FyJc7YgwaOxURupgsQ2pW1wR9iWLEmYnVwxUnEk4Bo3uOxBL+iWTbHhzsN4vNe5gI7A0io3EE1C8ndBo/W9WwtLGkERDhhsqBt7FL9DdEBIsdWK5znm840DRkBQDOmG1MLat2DKsq4jsAzJ7EFcaT6IhjYZc74aY0zcBTwqoXHsKktDlW0vmI6LHiUOAADYbG1zrQnmpLpXpS6YLWtBqXYMaDEcNxcG5cOxILU0hfLva6Iwh7SDdcLpc0YOBB3iqq8KZizuqFMh/fqo7NPvP7ApTpFaLpmJSGNXMAba7SovElix5a7MGh4ogiVg4pzLQcEvkmpzBGFEWPgLrwfzCniMRzKZwm4HilE9MtBawa0QuBaBsxzO4Zp0xuCivrq8urM4LREjU7UGVxBT8XEY0FRzRMzFugNGLnZDfvPBJrZi3Q1tcQcUFnSTa2q3sZ9Ux6TRqtHa3mhLIxtU9jPqUV0nfg7zeaqIx0gRfeGj8sFgHlX6qNuO1SXpBgXZpp/PBY70I+ijLcuCg1xMea1zDKgEbVsNSV8TTAIjOETTHYrh6OrF6mCHuFHvo49g/CPLmq+0GsT/ExwCNRtHP3HHVb409Fc12g3YKjZOkuFAXCu2g+qjM/opLRXiJGL4hGQc8hv/a2iaWjEjPaGw24AYuPJQ22Ik4TdgwzEphWoaB5lQSD3eXHs2sZ3QG14qrekqfgR4kBpo43iKg5B1BiR20wRVrWHPxPjuCv5o2A/SwHmo5J6GTBnGwot0t+ZVhqHUODG7iTQKiZaO6PsgwzEcNlT2ACtAqtm3F73PObiXeZqrZ0wtZsCWMIGsSIKV7Ka1N2weKqWPEUBMkjpoRLnsyK1xJ2DeEFIlOJXAIr2yZBsPEazjm45lNGDPihJYBp7NnYdyzdMXGXnHYivpqLTahJUF5L8gMBXftPggxGdEFQPiNG+O1NGMDWgD4WjzO0oB5uOyEC6tXHNxz4DcEl/w7ouu/UZn2ntTJsp1j78T4RkP3QNqzHWOug6oxO4cf2VRbOjxraj+4Pqiukk60MfztQWjn3nE7g+qK6SDrQ++1QaOlmUb1MpGyfUwq7KFt4A+IPmVXEOPR1HYH0PaFb/AEiSzYlnUdsuuHEbR5lU2/HVOP8AexBnEiXXA7K080TAgue4NaKuJoBvJyS+M2rSDs2q0ej/AEbc1rY8VvtXAEA/gacf+4hVEw0UsJsrBawYk4ud+Z37J66CD/eS+gxMPUbl9XNQBTtpNhscHCuFBxVX2xpm2HWrsj4eCs+ZlQ461P8AhVrpLIScKY12MiHE0IBu9p3IsROZ01v1uNc/gHEeYWeiGk5iTuvhdhmmewgnPLIIfSHTJrDcgw2NA3AAeig8G0nCP12RLiTTccCEEp0wmy5kGK97nOiuiUacmQ2uoAOJPoooX1KytCbL7gJwY2g8SSeaHYVpDeUfQBPJV9Ugk3JvJmnBZU0vVN0cT2NCT23MdZEZBbkTjwCaNfchl5zdjwbsH1Uas6NV8WLnQUHjuVD+VbV2rk3VHE5nwGHiipiIGjEgeIQkq5waGMoSPicfhB247T2Id8trXjWIRlsbXxwHhj2qD2ZmnRNWHgPxPPwtH1KRTkZvy4dS0HWdted5TSbl4kTBzg1u0DAee1JposBDWZDbvVF1aPO+039wcyiekg60PvtQmj/3m7uDmUV0jfFD77VAf0hTfV2deperdbwvUFVUhYHZFW10hzghWfUgEuo0A5VIz8MSqihhrhiPLD1QOdErNEWahh1XAEvIO27kPOnkr3hQhQEHDhTP64Kj9An0m3tqT1cMHPEFzhyAHmrjlZgkYY+PqiC4sZ2+m84eo2JTPWuIY1SS7KtM/Eoi1CIbSThhXHDw3KvLQ0ogAm9EvGpwp9NqBlPaR0qa3+y9QV+tFVOmVqRDExIBdiQK4cSTis7e0gq4XWXWVx2EiutTdUVSnTJrBOx2wxRjX0YNzQBRWBM41XlF9RZAKj1ZMC8ot0FiA+TCcSkO84N3590Z/t4pbKsTuyW0a5+/AcB+5r5LKhNKZujbo2oSwJK8y86t29XD8RGQ4LRPsMxMNht2mnAbSpfBlGsaG5NaKAcN/aqBmQy7AC60enBYxojWZVcdwRExNsGF4eaBmJ5rRhmopdaF9wJeQ1u4fUpLBgXrz8mt9TsATR8u+Mb8U3GbBkSPol0/Nh5DWYMbkN/aVUXLYR+03dwcyiukU68IfztQ+j4+039wcyt/SIfawR/mNQE9JMNpkoQdnfbTjQ19Kqsi3wU96UZnCWh/yuiH/wAWj/6UEYoPNC4/V2m9rsA8FvoCKK3pYljm3T4Y7Ny57i2g5sy2MBdIdWlcrpLSCVelnz5fDD2nZUUpXgrUR7pL0kivIgw6/wAxCqyTiFsR9TjT6q1I0oXh73CpPYQqsmqNdFO0Pa3wIiE8gkAtoxLyFmIpe4udmc/Kn0WUV1VqVHoC9AXwC2U5oPWNRUBiwZDTCUlqqUZsYaAN+JxujsrmfAJxOxRDYGjICg4BC2XDBc6J+Fuozj+I8ghLXj1rt+qivtFgXRYj9oaKfqJ/ZShz9XWoEqsWRiQYZwF95vGuTcKAcUQbLvGsV5cd1aNVGEWbhtNLwruDQSvmNrj1dBvdh6LXGmoUHBjbztzRU+aWz7piKDepDZurieKgXWxaF8loOqPVBS8EuOS3y0iXuo2t0ZuomsFrWktYLwYCSR+Yg0+pVFraMCtpRexg+qy6QD7xBH+YFttKXbLR3RINWPdmbzjXwcSEin47o0Rr4hLnNNQcqHwTh2AukOeESaLb2DA2GPChI8yUjD+acT8kyJEc94q4uqTV2JJ3VotTJGHUavq7904morm08I0Tvn1VsaBWkHy7WnYPHBM7L0CkIzS+JAvOJqT1scegen1j6HycAkQoRb/qxj/ueVeM6iP6STwhsoDq0Nf78VTdo4YbXG+eTRzPiujrR0XlXwzehVw/6kX6OVQaSWDLsim7DpifxvPNySGkDXoUjdZcL8nq7900sDR+XivAfDqO+8cnK8NIYxbXjV2Z+Kuuf6PrPZDLmwCDT/rR/wCtQk2DLl5Z1erXK8/nWqZNRHZaEDimsKFgAMz6DarFsHQ6TcwEwa/6sb+tL7VsWBDebjKYfmeeZUzTURCMwNFAAAMOxarLkDEeIjqBjThX8R3jgpGbKhOzbXH8zv3RBsuFldwGAF59PKqcq6gN7wRgcUBMN3kqc2TozLOGtDr+uIOTk0doxK0+V/7In9SYpfclVYGNaMKVQE3CvDXdRo7aV8VcDtE5Qj5X/nE/qSCe0Ok3OxhE/wCrG/rVxU+kVZNWhhcgjDeBlw/dTXovsYRIsFjw0h7jEeHZOaMaHfgAFKZfQaREOggUrn7WNXzvplL6JSlWjqjTAfMijDAfmS+Kbj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249363"/>
            <a:ext cx="20955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6087" name="Picture 2" descr="http://thumbs.dreamstime.com/z/three-little-pigs-holding-signs-clip-path-76168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63769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資料庫圖表 11"/>
          <p:cNvGraphicFramePr/>
          <p:nvPr/>
        </p:nvGraphicFramePr>
        <p:xfrm>
          <a:off x="179512" y="1340768"/>
          <a:ext cx="316835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流程圖: 預設處理作業 15"/>
          <p:cNvSpPr/>
          <p:nvPr/>
        </p:nvSpPr>
        <p:spPr>
          <a:xfrm>
            <a:off x="3348038" y="4292600"/>
            <a:ext cx="1223962" cy="865188"/>
          </a:xfrm>
          <a:prstGeom prst="flowChartPredefinedProcess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3300"/>
                </a:solidFill>
                <a:latin typeface="+mj-ea"/>
                <a:ea typeface="+mj-ea"/>
              </a:rPr>
              <a:t>我助學</a:t>
            </a:r>
            <a:endParaRPr lang="en-US" altLang="zh-TW" b="1" dirty="0">
              <a:solidFill>
                <a:srgbClr val="0033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+mj-ea"/>
                <a:ea typeface="+mj-ea"/>
              </a:rPr>
              <a:t>（習）</a:t>
            </a:r>
          </a:p>
        </p:txBody>
      </p:sp>
      <p:sp>
        <p:nvSpPr>
          <p:cNvPr id="20" name="流程圖: 預設處理作業 19"/>
          <p:cNvSpPr/>
          <p:nvPr/>
        </p:nvSpPr>
        <p:spPr>
          <a:xfrm>
            <a:off x="5076825" y="4365625"/>
            <a:ext cx="1223963" cy="863600"/>
          </a:xfrm>
          <a:prstGeom prst="flowChartPredefinedProcess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3300"/>
                </a:solidFill>
                <a:latin typeface="+mj-ea"/>
                <a:ea typeface="+mj-ea"/>
              </a:rPr>
              <a:t>我助輔</a:t>
            </a:r>
            <a:endParaRPr lang="en-US" altLang="zh-TW" b="1" dirty="0">
              <a:solidFill>
                <a:srgbClr val="0033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+mj-ea"/>
                <a:ea typeface="+mj-ea"/>
              </a:rPr>
              <a:t>（導）</a:t>
            </a:r>
          </a:p>
        </p:txBody>
      </p:sp>
      <p:sp>
        <p:nvSpPr>
          <p:cNvPr id="21" name="流程圖: 預設處理作業 20"/>
          <p:cNvSpPr/>
          <p:nvPr/>
        </p:nvSpPr>
        <p:spPr>
          <a:xfrm>
            <a:off x="6875463" y="4149725"/>
            <a:ext cx="1296987" cy="863600"/>
          </a:xfrm>
          <a:prstGeom prst="flowChartPredefinedProcess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3300"/>
                </a:solidFill>
                <a:latin typeface="+mj-ea"/>
                <a:ea typeface="+mj-ea"/>
              </a:rPr>
              <a:t>我助轉</a:t>
            </a:r>
            <a:endParaRPr lang="en-US" altLang="zh-TW" b="1" dirty="0">
              <a:solidFill>
                <a:srgbClr val="0033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+mj-ea"/>
                <a:ea typeface="+mj-ea"/>
              </a:rPr>
              <a:t>（銜）</a:t>
            </a:r>
          </a:p>
        </p:txBody>
      </p:sp>
      <p:sp>
        <p:nvSpPr>
          <p:cNvPr id="22" name="流程圖: 程序 21"/>
          <p:cNvSpPr/>
          <p:nvPr/>
        </p:nvSpPr>
        <p:spPr>
          <a:xfrm>
            <a:off x="2555875" y="6237288"/>
            <a:ext cx="6408738" cy="431800"/>
          </a:xfrm>
          <a:prstGeom prst="flowChartProcess">
            <a:avLst/>
          </a:prstGeom>
          <a:solidFill>
            <a:srgbClr val="E3F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投影片編號版面配置區 1"/>
          <p:cNvSpPr txBox="1">
            <a:spLocks/>
          </p:cNvSpPr>
          <p:nvPr/>
        </p:nvSpPr>
        <p:spPr bwMode="auto">
          <a:xfrm>
            <a:off x="6917725" y="6507956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21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/>
          <p:nvPr/>
        </p:nvSpPr>
        <p:spPr>
          <a:xfrm>
            <a:off x="3062288" y="2060575"/>
            <a:ext cx="2847975" cy="847725"/>
          </a:xfrm>
          <a:custGeom>
            <a:avLst/>
            <a:gdLst>
              <a:gd name="connsiteX0" fmla="*/ 0 w 2847719"/>
              <a:gd name="connsiteY0" fmla="*/ 84703 h 847026"/>
              <a:gd name="connsiteX1" fmla="*/ 24809 w 2847719"/>
              <a:gd name="connsiteY1" fmla="*/ 24809 h 847026"/>
              <a:gd name="connsiteX2" fmla="*/ 84703 w 2847719"/>
              <a:gd name="connsiteY2" fmla="*/ 0 h 847026"/>
              <a:gd name="connsiteX3" fmla="*/ 2763016 w 2847719"/>
              <a:gd name="connsiteY3" fmla="*/ 0 h 847026"/>
              <a:gd name="connsiteX4" fmla="*/ 2822910 w 2847719"/>
              <a:gd name="connsiteY4" fmla="*/ 24809 h 847026"/>
              <a:gd name="connsiteX5" fmla="*/ 2847719 w 2847719"/>
              <a:gd name="connsiteY5" fmla="*/ 84703 h 847026"/>
              <a:gd name="connsiteX6" fmla="*/ 2847719 w 2847719"/>
              <a:gd name="connsiteY6" fmla="*/ 762323 h 847026"/>
              <a:gd name="connsiteX7" fmla="*/ 2822910 w 2847719"/>
              <a:gd name="connsiteY7" fmla="*/ 822217 h 847026"/>
              <a:gd name="connsiteX8" fmla="*/ 2763016 w 2847719"/>
              <a:gd name="connsiteY8" fmla="*/ 847026 h 847026"/>
              <a:gd name="connsiteX9" fmla="*/ 84703 w 2847719"/>
              <a:gd name="connsiteY9" fmla="*/ 847026 h 847026"/>
              <a:gd name="connsiteX10" fmla="*/ 24809 w 2847719"/>
              <a:gd name="connsiteY10" fmla="*/ 822217 h 847026"/>
              <a:gd name="connsiteX11" fmla="*/ 0 w 2847719"/>
              <a:gd name="connsiteY11" fmla="*/ 762323 h 847026"/>
              <a:gd name="connsiteX12" fmla="*/ 0 w 2847719"/>
              <a:gd name="connsiteY12" fmla="*/ 84703 h 84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7719" h="847026">
                <a:moveTo>
                  <a:pt x="0" y="84703"/>
                </a:moveTo>
                <a:cubicBezTo>
                  <a:pt x="0" y="62238"/>
                  <a:pt x="8924" y="40694"/>
                  <a:pt x="24809" y="24809"/>
                </a:cubicBezTo>
                <a:cubicBezTo>
                  <a:pt x="40694" y="8924"/>
                  <a:pt x="62238" y="0"/>
                  <a:pt x="84703" y="0"/>
                </a:cubicBezTo>
                <a:lnTo>
                  <a:pt x="2763016" y="0"/>
                </a:lnTo>
                <a:cubicBezTo>
                  <a:pt x="2785481" y="0"/>
                  <a:pt x="2807025" y="8924"/>
                  <a:pt x="2822910" y="24809"/>
                </a:cubicBezTo>
                <a:cubicBezTo>
                  <a:pt x="2838795" y="40694"/>
                  <a:pt x="2847719" y="62238"/>
                  <a:pt x="2847719" y="84703"/>
                </a:cubicBezTo>
                <a:lnTo>
                  <a:pt x="2847719" y="762323"/>
                </a:lnTo>
                <a:cubicBezTo>
                  <a:pt x="2847719" y="784788"/>
                  <a:pt x="2838795" y="806332"/>
                  <a:pt x="2822910" y="822217"/>
                </a:cubicBezTo>
                <a:cubicBezTo>
                  <a:pt x="2807025" y="838102"/>
                  <a:pt x="2785481" y="847026"/>
                  <a:pt x="2763016" y="847026"/>
                </a:cubicBezTo>
                <a:lnTo>
                  <a:pt x="84703" y="847026"/>
                </a:lnTo>
                <a:cubicBezTo>
                  <a:pt x="62238" y="847026"/>
                  <a:pt x="40694" y="838102"/>
                  <a:pt x="24809" y="822217"/>
                </a:cubicBezTo>
                <a:cubicBezTo>
                  <a:pt x="8924" y="806332"/>
                  <a:pt x="0" y="784788"/>
                  <a:pt x="0" y="762323"/>
                </a:cubicBezTo>
                <a:lnTo>
                  <a:pt x="0" y="8470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3389" tIns="93389" rIns="93389" bIns="93389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（一）與普通教育接軌</a:t>
            </a:r>
          </a:p>
        </p:txBody>
      </p:sp>
      <p:sp>
        <p:nvSpPr>
          <p:cNvPr id="15" name="手繪多邊形 14"/>
          <p:cNvSpPr/>
          <p:nvPr/>
        </p:nvSpPr>
        <p:spPr>
          <a:xfrm rot="2247734">
            <a:off x="5056188" y="3157538"/>
            <a:ext cx="1001712" cy="295275"/>
          </a:xfrm>
          <a:custGeom>
            <a:avLst/>
            <a:gdLst>
              <a:gd name="connsiteX0" fmla="*/ 0 w 1001677"/>
              <a:gd name="connsiteY0" fmla="*/ 148230 h 296459"/>
              <a:gd name="connsiteX1" fmla="*/ 148230 w 1001677"/>
              <a:gd name="connsiteY1" fmla="*/ 0 h 296459"/>
              <a:gd name="connsiteX2" fmla="*/ 148230 w 1001677"/>
              <a:gd name="connsiteY2" fmla="*/ 59292 h 296459"/>
              <a:gd name="connsiteX3" fmla="*/ 853448 w 1001677"/>
              <a:gd name="connsiteY3" fmla="*/ 59292 h 296459"/>
              <a:gd name="connsiteX4" fmla="*/ 853448 w 1001677"/>
              <a:gd name="connsiteY4" fmla="*/ 0 h 296459"/>
              <a:gd name="connsiteX5" fmla="*/ 1001677 w 1001677"/>
              <a:gd name="connsiteY5" fmla="*/ 148230 h 296459"/>
              <a:gd name="connsiteX6" fmla="*/ 853448 w 1001677"/>
              <a:gd name="connsiteY6" fmla="*/ 296459 h 296459"/>
              <a:gd name="connsiteX7" fmla="*/ 853448 w 1001677"/>
              <a:gd name="connsiteY7" fmla="*/ 237167 h 296459"/>
              <a:gd name="connsiteX8" fmla="*/ 148230 w 1001677"/>
              <a:gd name="connsiteY8" fmla="*/ 237167 h 296459"/>
              <a:gd name="connsiteX9" fmla="*/ 148230 w 1001677"/>
              <a:gd name="connsiteY9" fmla="*/ 296459 h 296459"/>
              <a:gd name="connsiteX10" fmla="*/ 0 w 1001677"/>
              <a:gd name="connsiteY10" fmla="*/ 14823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77" h="296459">
                <a:moveTo>
                  <a:pt x="0" y="148230"/>
                </a:moveTo>
                <a:lnTo>
                  <a:pt x="148230" y="0"/>
                </a:lnTo>
                <a:lnTo>
                  <a:pt x="148230" y="59292"/>
                </a:lnTo>
                <a:lnTo>
                  <a:pt x="853448" y="59292"/>
                </a:lnTo>
                <a:lnTo>
                  <a:pt x="853448" y="0"/>
                </a:lnTo>
                <a:lnTo>
                  <a:pt x="1001677" y="148230"/>
                </a:lnTo>
                <a:lnTo>
                  <a:pt x="853448" y="296459"/>
                </a:lnTo>
                <a:lnTo>
                  <a:pt x="853448" y="237167"/>
                </a:lnTo>
                <a:lnTo>
                  <a:pt x="148230" y="237167"/>
                </a:lnTo>
                <a:lnTo>
                  <a:pt x="148230" y="296459"/>
                </a:lnTo>
                <a:lnTo>
                  <a:pt x="0" y="1482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8938" tIns="59291" rIns="88937" bIns="59292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5203825" y="3702050"/>
            <a:ext cx="2847975" cy="847725"/>
          </a:xfrm>
          <a:custGeom>
            <a:avLst/>
            <a:gdLst>
              <a:gd name="connsiteX0" fmla="*/ 0 w 2847719"/>
              <a:gd name="connsiteY0" fmla="*/ 84703 h 847026"/>
              <a:gd name="connsiteX1" fmla="*/ 24809 w 2847719"/>
              <a:gd name="connsiteY1" fmla="*/ 24809 h 847026"/>
              <a:gd name="connsiteX2" fmla="*/ 84703 w 2847719"/>
              <a:gd name="connsiteY2" fmla="*/ 0 h 847026"/>
              <a:gd name="connsiteX3" fmla="*/ 2763016 w 2847719"/>
              <a:gd name="connsiteY3" fmla="*/ 0 h 847026"/>
              <a:gd name="connsiteX4" fmla="*/ 2822910 w 2847719"/>
              <a:gd name="connsiteY4" fmla="*/ 24809 h 847026"/>
              <a:gd name="connsiteX5" fmla="*/ 2847719 w 2847719"/>
              <a:gd name="connsiteY5" fmla="*/ 84703 h 847026"/>
              <a:gd name="connsiteX6" fmla="*/ 2847719 w 2847719"/>
              <a:gd name="connsiteY6" fmla="*/ 762323 h 847026"/>
              <a:gd name="connsiteX7" fmla="*/ 2822910 w 2847719"/>
              <a:gd name="connsiteY7" fmla="*/ 822217 h 847026"/>
              <a:gd name="connsiteX8" fmla="*/ 2763016 w 2847719"/>
              <a:gd name="connsiteY8" fmla="*/ 847026 h 847026"/>
              <a:gd name="connsiteX9" fmla="*/ 84703 w 2847719"/>
              <a:gd name="connsiteY9" fmla="*/ 847026 h 847026"/>
              <a:gd name="connsiteX10" fmla="*/ 24809 w 2847719"/>
              <a:gd name="connsiteY10" fmla="*/ 822217 h 847026"/>
              <a:gd name="connsiteX11" fmla="*/ 0 w 2847719"/>
              <a:gd name="connsiteY11" fmla="*/ 762323 h 847026"/>
              <a:gd name="connsiteX12" fmla="*/ 0 w 2847719"/>
              <a:gd name="connsiteY12" fmla="*/ 84703 h 84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7719" h="847026">
                <a:moveTo>
                  <a:pt x="0" y="84703"/>
                </a:moveTo>
                <a:cubicBezTo>
                  <a:pt x="0" y="62238"/>
                  <a:pt x="8924" y="40694"/>
                  <a:pt x="24809" y="24809"/>
                </a:cubicBezTo>
                <a:cubicBezTo>
                  <a:pt x="40694" y="8924"/>
                  <a:pt x="62238" y="0"/>
                  <a:pt x="84703" y="0"/>
                </a:cubicBezTo>
                <a:lnTo>
                  <a:pt x="2763016" y="0"/>
                </a:lnTo>
                <a:cubicBezTo>
                  <a:pt x="2785481" y="0"/>
                  <a:pt x="2807025" y="8924"/>
                  <a:pt x="2822910" y="24809"/>
                </a:cubicBezTo>
                <a:cubicBezTo>
                  <a:pt x="2838795" y="40694"/>
                  <a:pt x="2847719" y="62238"/>
                  <a:pt x="2847719" y="84703"/>
                </a:cubicBezTo>
                <a:lnTo>
                  <a:pt x="2847719" y="762323"/>
                </a:lnTo>
                <a:cubicBezTo>
                  <a:pt x="2847719" y="784788"/>
                  <a:pt x="2838795" y="806332"/>
                  <a:pt x="2822910" y="822217"/>
                </a:cubicBezTo>
                <a:cubicBezTo>
                  <a:pt x="2807025" y="838102"/>
                  <a:pt x="2785481" y="847026"/>
                  <a:pt x="2763016" y="847026"/>
                </a:cubicBezTo>
                <a:lnTo>
                  <a:pt x="84703" y="847026"/>
                </a:lnTo>
                <a:cubicBezTo>
                  <a:pt x="62238" y="847026"/>
                  <a:pt x="40694" y="838102"/>
                  <a:pt x="24809" y="822217"/>
                </a:cubicBezTo>
                <a:cubicBezTo>
                  <a:pt x="8924" y="806332"/>
                  <a:pt x="0" y="784788"/>
                  <a:pt x="0" y="762323"/>
                </a:cubicBezTo>
                <a:lnTo>
                  <a:pt x="0" y="84703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832552"/>
              <a:satOff val="-5545"/>
              <a:lumOff val="-654"/>
              <a:alphaOff val="0"/>
            </a:schemeClr>
          </a:fillRef>
          <a:effectRef idx="1">
            <a:schemeClr val="accent2">
              <a:hueOff val="2832552"/>
              <a:satOff val="-554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lIns="93389" tIns="93389" rIns="93389" bIns="93389" spcCol="1270" anchor="ctr"/>
          <a:lstStyle/>
          <a:p>
            <a:pPr algn="ctr" defTabSz="800100" eaLnBrk="1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（四）強調優勢能力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imes New Roman" pitchFamily="18" charset="0"/>
            </a:endParaRPr>
          </a:p>
          <a:p>
            <a:pPr algn="ctr" defTabSz="800100" eaLnBrk="1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的助長</a:t>
            </a:r>
          </a:p>
        </p:txBody>
      </p:sp>
      <p:sp>
        <p:nvSpPr>
          <p:cNvPr id="17" name="手繪多邊形 16"/>
          <p:cNvSpPr/>
          <p:nvPr/>
        </p:nvSpPr>
        <p:spPr>
          <a:xfrm rot="19359000">
            <a:off x="5068888" y="4784725"/>
            <a:ext cx="1001712" cy="296863"/>
          </a:xfrm>
          <a:custGeom>
            <a:avLst/>
            <a:gdLst>
              <a:gd name="connsiteX0" fmla="*/ 0 w 1001677"/>
              <a:gd name="connsiteY0" fmla="*/ 148230 h 296459"/>
              <a:gd name="connsiteX1" fmla="*/ 148230 w 1001677"/>
              <a:gd name="connsiteY1" fmla="*/ 0 h 296459"/>
              <a:gd name="connsiteX2" fmla="*/ 148230 w 1001677"/>
              <a:gd name="connsiteY2" fmla="*/ 59292 h 296459"/>
              <a:gd name="connsiteX3" fmla="*/ 853448 w 1001677"/>
              <a:gd name="connsiteY3" fmla="*/ 59292 h 296459"/>
              <a:gd name="connsiteX4" fmla="*/ 853448 w 1001677"/>
              <a:gd name="connsiteY4" fmla="*/ 0 h 296459"/>
              <a:gd name="connsiteX5" fmla="*/ 1001677 w 1001677"/>
              <a:gd name="connsiteY5" fmla="*/ 148230 h 296459"/>
              <a:gd name="connsiteX6" fmla="*/ 853448 w 1001677"/>
              <a:gd name="connsiteY6" fmla="*/ 296459 h 296459"/>
              <a:gd name="connsiteX7" fmla="*/ 853448 w 1001677"/>
              <a:gd name="connsiteY7" fmla="*/ 237167 h 296459"/>
              <a:gd name="connsiteX8" fmla="*/ 148230 w 1001677"/>
              <a:gd name="connsiteY8" fmla="*/ 237167 h 296459"/>
              <a:gd name="connsiteX9" fmla="*/ 148230 w 1001677"/>
              <a:gd name="connsiteY9" fmla="*/ 296459 h 296459"/>
              <a:gd name="connsiteX10" fmla="*/ 0 w 1001677"/>
              <a:gd name="connsiteY10" fmla="*/ 14823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77" h="296459">
                <a:moveTo>
                  <a:pt x="1001677" y="148229"/>
                </a:moveTo>
                <a:lnTo>
                  <a:pt x="853447" y="296458"/>
                </a:lnTo>
                <a:lnTo>
                  <a:pt x="853447" y="237166"/>
                </a:lnTo>
                <a:lnTo>
                  <a:pt x="148229" y="237166"/>
                </a:lnTo>
                <a:lnTo>
                  <a:pt x="148229" y="296458"/>
                </a:lnTo>
                <a:lnTo>
                  <a:pt x="0" y="148229"/>
                </a:lnTo>
                <a:lnTo>
                  <a:pt x="148229" y="1"/>
                </a:lnTo>
                <a:lnTo>
                  <a:pt x="148229" y="59293"/>
                </a:lnTo>
                <a:lnTo>
                  <a:pt x="853447" y="59293"/>
                </a:lnTo>
                <a:lnTo>
                  <a:pt x="853447" y="1"/>
                </a:lnTo>
                <a:lnTo>
                  <a:pt x="1001677" y="1482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832552"/>
              <a:satOff val="-5545"/>
              <a:lumOff val="-654"/>
              <a:alphaOff val="0"/>
            </a:schemeClr>
          </a:fillRef>
          <a:effectRef idx="1">
            <a:schemeClr val="accent2">
              <a:hueOff val="2832552"/>
              <a:satOff val="-554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lIns="88937" tIns="59293" rIns="88938" bIns="59291" spcCol="1270" anchor="ctr"/>
          <a:lstStyle/>
          <a:p>
            <a:pPr algn="ctr" defTabSz="5778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13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3087688" y="5318125"/>
            <a:ext cx="2847975" cy="846138"/>
          </a:xfrm>
          <a:custGeom>
            <a:avLst/>
            <a:gdLst>
              <a:gd name="connsiteX0" fmla="*/ 0 w 2847719"/>
              <a:gd name="connsiteY0" fmla="*/ 84703 h 847026"/>
              <a:gd name="connsiteX1" fmla="*/ 24809 w 2847719"/>
              <a:gd name="connsiteY1" fmla="*/ 24809 h 847026"/>
              <a:gd name="connsiteX2" fmla="*/ 84703 w 2847719"/>
              <a:gd name="connsiteY2" fmla="*/ 0 h 847026"/>
              <a:gd name="connsiteX3" fmla="*/ 2763016 w 2847719"/>
              <a:gd name="connsiteY3" fmla="*/ 0 h 847026"/>
              <a:gd name="connsiteX4" fmla="*/ 2822910 w 2847719"/>
              <a:gd name="connsiteY4" fmla="*/ 24809 h 847026"/>
              <a:gd name="connsiteX5" fmla="*/ 2847719 w 2847719"/>
              <a:gd name="connsiteY5" fmla="*/ 84703 h 847026"/>
              <a:gd name="connsiteX6" fmla="*/ 2847719 w 2847719"/>
              <a:gd name="connsiteY6" fmla="*/ 762323 h 847026"/>
              <a:gd name="connsiteX7" fmla="*/ 2822910 w 2847719"/>
              <a:gd name="connsiteY7" fmla="*/ 822217 h 847026"/>
              <a:gd name="connsiteX8" fmla="*/ 2763016 w 2847719"/>
              <a:gd name="connsiteY8" fmla="*/ 847026 h 847026"/>
              <a:gd name="connsiteX9" fmla="*/ 84703 w 2847719"/>
              <a:gd name="connsiteY9" fmla="*/ 847026 h 847026"/>
              <a:gd name="connsiteX10" fmla="*/ 24809 w 2847719"/>
              <a:gd name="connsiteY10" fmla="*/ 822217 h 847026"/>
              <a:gd name="connsiteX11" fmla="*/ 0 w 2847719"/>
              <a:gd name="connsiteY11" fmla="*/ 762323 h 847026"/>
              <a:gd name="connsiteX12" fmla="*/ 0 w 2847719"/>
              <a:gd name="connsiteY12" fmla="*/ 84703 h 84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7719" h="847026">
                <a:moveTo>
                  <a:pt x="0" y="84703"/>
                </a:moveTo>
                <a:cubicBezTo>
                  <a:pt x="0" y="62238"/>
                  <a:pt x="8924" y="40694"/>
                  <a:pt x="24809" y="24809"/>
                </a:cubicBezTo>
                <a:cubicBezTo>
                  <a:pt x="40694" y="8924"/>
                  <a:pt x="62238" y="0"/>
                  <a:pt x="84703" y="0"/>
                </a:cubicBezTo>
                <a:lnTo>
                  <a:pt x="2763016" y="0"/>
                </a:lnTo>
                <a:cubicBezTo>
                  <a:pt x="2785481" y="0"/>
                  <a:pt x="2807025" y="8924"/>
                  <a:pt x="2822910" y="24809"/>
                </a:cubicBezTo>
                <a:cubicBezTo>
                  <a:pt x="2838795" y="40694"/>
                  <a:pt x="2847719" y="62238"/>
                  <a:pt x="2847719" y="84703"/>
                </a:cubicBezTo>
                <a:lnTo>
                  <a:pt x="2847719" y="762323"/>
                </a:lnTo>
                <a:cubicBezTo>
                  <a:pt x="2847719" y="784788"/>
                  <a:pt x="2838795" y="806332"/>
                  <a:pt x="2822910" y="822217"/>
                </a:cubicBezTo>
                <a:cubicBezTo>
                  <a:pt x="2807025" y="838102"/>
                  <a:pt x="2785481" y="847026"/>
                  <a:pt x="2763016" y="847026"/>
                </a:cubicBezTo>
                <a:lnTo>
                  <a:pt x="84703" y="847026"/>
                </a:lnTo>
                <a:cubicBezTo>
                  <a:pt x="62238" y="847026"/>
                  <a:pt x="40694" y="838102"/>
                  <a:pt x="24809" y="822217"/>
                </a:cubicBezTo>
                <a:cubicBezTo>
                  <a:pt x="8924" y="806332"/>
                  <a:pt x="0" y="784788"/>
                  <a:pt x="0" y="762323"/>
                </a:cubicBezTo>
                <a:lnTo>
                  <a:pt x="0" y="847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665103"/>
              <a:satOff val="-11090"/>
              <a:lumOff val="-1307"/>
              <a:alphaOff val="0"/>
            </a:schemeClr>
          </a:fillRef>
          <a:effectRef idx="1">
            <a:schemeClr val="accent2">
              <a:hueOff val="5665103"/>
              <a:satOff val="-11090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lIns="93389" tIns="93389" rIns="93389" bIns="93389" spcCol="1270" anchor="ctr"/>
          <a:lstStyle/>
          <a:p>
            <a:pPr algn="ctr" defTabSz="800100" eaLnBrk="1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（三）重視課程與教材        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defTabSz="800100" eaLnBrk="1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的適性與彈性</a:t>
            </a:r>
          </a:p>
        </p:txBody>
      </p:sp>
      <p:sp>
        <p:nvSpPr>
          <p:cNvPr id="19" name="手繪多邊形 18"/>
          <p:cNvSpPr/>
          <p:nvPr/>
        </p:nvSpPr>
        <p:spPr>
          <a:xfrm rot="23870452">
            <a:off x="2971800" y="4784725"/>
            <a:ext cx="1001713" cy="296863"/>
          </a:xfrm>
          <a:custGeom>
            <a:avLst/>
            <a:gdLst>
              <a:gd name="connsiteX0" fmla="*/ 0 w 1001677"/>
              <a:gd name="connsiteY0" fmla="*/ 148230 h 296459"/>
              <a:gd name="connsiteX1" fmla="*/ 148230 w 1001677"/>
              <a:gd name="connsiteY1" fmla="*/ 0 h 296459"/>
              <a:gd name="connsiteX2" fmla="*/ 148230 w 1001677"/>
              <a:gd name="connsiteY2" fmla="*/ 59292 h 296459"/>
              <a:gd name="connsiteX3" fmla="*/ 853448 w 1001677"/>
              <a:gd name="connsiteY3" fmla="*/ 59292 h 296459"/>
              <a:gd name="connsiteX4" fmla="*/ 853448 w 1001677"/>
              <a:gd name="connsiteY4" fmla="*/ 0 h 296459"/>
              <a:gd name="connsiteX5" fmla="*/ 1001677 w 1001677"/>
              <a:gd name="connsiteY5" fmla="*/ 148230 h 296459"/>
              <a:gd name="connsiteX6" fmla="*/ 853448 w 1001677"/>
              <a:gd name="connsiteY6" fmla="*/ 296459 h 296459"/>
              <a:gd name="connsiteX7" fmla="*/ 853448 w 1001677"/>
              <a:gd name="connsiteY7" fmla="*/ 237167 h 296459"/>
              <a:gd name="connsiteX8" fmla="*/ 148230 w 1001677"/>
              <a:gd name="connsiteY8" fmla="*/ 237167 h 296459"/>
              <a:gd name="connsiteX9" fmla="*/ 148230 w 1001677"/>
              <a:gd name="connsiteY9" fmla="*/ 296459 h 296459"/>
              <a:gd name="connsiteX10" fmla="*/ 0 w 1001677"/>
              <a:gd name="connsiteY10" fmla="*/ 14823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77" h="296459">
                <a:moveTo>
                  <a:pt x="1001677" y="148229"/>
                </a:moveTo>
                <a:lnTo>
                  <a:pt x="853447" y="296458"/>
                </a:lnTo>
                <a:lnTo>
                  <a:pt x="853447" y="237166"/>
                </a:lnTo>
                <a:lnTo>
                  <a:pt x="148229" y="237166"/>
                </a:lnTo>
                <a:lnTo>
                  <a:pt x="148229" y="296458"/>
                </a:lnTo>
                <a:lnTo>
                  <a:pt x="0" y="148229"/>
                </a:lnTo>
                <a:lnTo>
                  <a:pt x="148229" y="1"/>
                </a:lnTo>
                <a:lnTo>
                  <a:pt x="148229" y="59293"/>
                </a:lnTo>
                <a:lnTo>
                  <a:pt x="853447" y="59293"/>
                </a:lnTo>
                <a:lnTo>
                  <a:pt x="853447" y="1"/>
                </a:lnTo>
                <a:lnTo>
                  <a:pt x="1001677" y="1482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665103"/>
              <a:satOff val="-11090"/>
              <a:lumOff val="-1307"/>
              <a:alphaOff val="0"/>
            </a:schemeClr>
          </a:fillRef>
          <a:effectRef idx="1">
            <a:schemeClr val="accent2">
              <a:hueOff val="5665103"/>
              <a:satOff val="-11090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lIns="88938" tIns="59293" rIns="88938" bIns="59291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1008063" y="3702050"/>
            <a:ext cx="2847975" cy="847725"/>
          </a:xfrm>
          <a:custGeom>
            <a:avLst/>
            <a:gdLst>
              <a:gd name="connsiteX0" fmla="*/ 0 w 2847719"/>
              <a:gd name="connsiteY0" fmla="*/ 84703 h 847026"/>
              <a:gd name="connsiteX1" fmla="*/ 24809 w 2847719"/>
              <a:gd name="connsiteY1" fmla="*/ 24809 h 847026"/>
              <a:gd name="connsiteX2" fmla="*/ 84703 w 2847719"/>
              <a:gd name="connsiteY2" fmla="*/ 0 h 847026"/>
              <a:gd name="connsiteX3" fmla="*/ 2763016 w 2847719"/>
              <a:gd name="connsiteY3" fmla="*/ 0 h 847026"/>
              <a:gd name="connsiteX4" fmla="*/ 2822910 w 2847719"/>
              <a:gd name="connsiteY4" fmla="*/ 24809 h 847026"/>
              <a:gd name="connsiteX5" fmla="*/ 2847719 w 2847719"/>
              <a:gd name="connsiteY5" fmla="*/ 84703 h 847026"/>
              <a:gd name="connsiteX6" fmla="*/ 2847719 w 2847719"/>
              <a:gd name="connsiteY6" fmla="*/ 762323 h 847026"/>
              <a:gd name="connsiteX7" fmla="*/ 2822910 w 2847719"/>
              <a:gd name="connsiteY7" fmla="*/ 822217 h 847026"/>
              <a:gd name="connsiteX8" fmla="*/ 2763016 w 2847719"/>
              <a:gd name="connsiteY8" fmla="*/ 847026 h 847026"/>
              <a:gd name="connsiteX9" fmla="*/ 84703 w 2847719"/>
              <a:gd name="connsiteY9" fmla="*/ 847026 h 847026"/>
              <a:gd name="connsiteX10" fmla="*/ 24809 w 2847719"/>
              <a:gd name="connsiteY10" fmla="*/ 822217 h 847026"/>
              <a:gd name="connsiteX11" fmla="*/ 0 w 2847719"/>
              <a:gd name="connsiteY11" fmla="*/ 762323 h 847026"/>
              <a:gd name="connsiteX12" fmla="*/ 0 w 2847719"/>
              <a:gd name="connsiteY12" fmla="*/ 84703 h 84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7719" h="847026">
                <a:moveTo>
                  <a:pt x="0" y="84703"/>
                </a:moveTo>
                <a:cubicBezTo>
                  <a:pt x="0" y="62238"/>
                  <a:pt x="8924" y="40694"/>
                  <a:pt x="24809" y="24809"/>
                </a:cubicBezTo>
                <a:cubicBezTo>
                  <a:pt x="40694" y="8924"/>
                  <a:pt x="62238" y="0"/>
                  <a:pt x="84703" y="0"/>
                </a:cubicBezTo>
                <a:lnTo>
                  <a:pt x="2763016" y="0"/>
                </a:lnTo>
                <a:cubicBezTo>
                  <a:pt x="2785481" y="0"/>
                  <a:pt x="2807025" y="8924"/>
                  <a:pt x="2822910" y="24809"/>
                </a:cubicBezTo>
                <a:cubicBezTo>
                  <a:pt x="2838795" y="40694"/>
                  <a:pt x="2847719" y="62238"/>
                  <a:pt x="2847719" y="84703"/>
                </a:cubicBezTo>
                <a:lnTo>
                  <a:pt x="2847719" y="762323"/>
                </a:lnTo>
                <a:cubicBezTo>
                  <a:pt x="2847719" y="784788"/>
                  <a:pt x="2838795" y="806332"/>
                  <a:pt x="2822910" y="822217"/>
                </a:cubicBezTo>
                <a:cubicBezTo>
                  <a:pt x="2807025" y="838102"/>
                  <a:pt x="2785481" y="847026"/>
                  <a:pt x="2763016" y="847026"/>
                </a:cubicBezTo>
                <a:lnTo>
                  <a:pt x="84703" y="847026"/>
                </a:lnTo>
                <a:cubicBezTo>
                  <a:pt x="62238" y="847026"/>
                  <a:pt x="40694" y="838102"/>
                  <a:pt x="24809" y="822217"/>
                </a:cubicBezTo>
                <a:cubicBezTo>
                  <a:pt x="8924" y="806332"/>
                  <a:pt x="0" y="784788"/>
                  <a:pt x="0" y="762323"/>
                </a:cubicBezTo>
                <a:lnTo>
                  <a:pt x="0" y="84703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8497655"/>
              <a:satOff val="-16635"/>
              <a:lumOff val="-1961"/>
              <a:alphaOff val="0"/>
            </a:schemeClr>
          </a:fillRef>
          <a:effectRef idx="1">
            <a:schemeClr val="accent2">
              <a:hueOff val="8497655"/>
              <a:satOff val="-16635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lIns="93389" tIns="93389" rIns="93389" bIns="93389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（二）符合特殊需求</a:t>
            </a:r>
          </a:p>
        </p:txBody>
      </p:sp>
      <p:sp>
        <p:nvSpPr>
          <p:cNvPr id="21" name="手繪多邊形 20"/>
          <p:cNvSpPr/>
          <p:nvPr/>
        </p:nvSpPr>
        <p:spPr>
          <a:xfrm rot="19281538">
            <a:off x="2959100" y="3157538"/>
            <a:ext cx="1001713" cy="295275"/>
          </a:xfrm>
          <a:custGeom>
            <a:avLst/>
            <a:gdLst>
              <a:gd name="connsiteX0" fmla="*/ 0 w 1001677"/>
              <a:gd name="connsiteY0" fmla="*/ 148230 h 296459"/>
              <a:gd name="connsiteX1" fmla="*/ 148230 w 1001677"/>
              <a:gd name="connsiteY1" fmla="*/ 0 h 296459"/>
              <a:gd name="connsiteX2" fmla="*/ 148230 w 1001677"/>
              <a:gd name="connsiteY2" fmla="*/ 59292 h 296459"/>
              <a:gd name="connsiteX3" fmla="*/ 853448 w 1001677"/>
              <a:gd name="connsiteY3" fmla="*/ 59292 h 296459"/>
              <a:gd name="connsiteX4" fmla="*/ 853448 w 1001677"/>
              <a:gd name="connsiteY4" fmla="*/ 0 h 296459"/>
              <a:gd name="connsiteX5" fmla="*/ 1001677 w 1001677"/>
              <a:gd name="connsiteY5" fmla="*/ 148230 h 296459"/>
              <a:gd name="connsiteX6" fmla="*/ 853448 w 1001677"/>
              <a:gd name="connsiteY6" fmla="*/ 296459 h 296459"/>
              <a:gd name="connsiteX7" fmla="*/ 853448 w 1001677"/>
              <a:gd name="connsiteY7" fmla="*/ 237167 h 296459"/>
              <a:gd name="connsiteX8" fmla="*/ 148230 w 1001677"/>
              <a:gd name="connsiteY8" fmla="*/ 237167 h 296459"/>
              <a:gd name="connsiteX9" fmla="*/ 148230 w 1001677"/>
              <a:gd name="connsiteY9" fmla="*/ 296459 h 296459"/>
              <a:gd name="connsiteX10" fmla="*/ 0 w 1001677"/>
              <a:gd name="connsiteY10" fmla="*/ 148230 h 29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677" h="296459">
                <a:moveTo>
                  <a:pt x="0" y="148230"/>
                </a:moveTo>
                <a:lnTo>
                  <a:pt x="148230" y="0"/>
                </a:lnTo>
                <a:lnTo>
                  <a:pt x="148230" y="59292"/>
                </a:lnTo>
                <a:lnTo>
                  <a:pt x="853448" y="59292"/>
                </a:lnTo>
                <a:lnTo>
                  <a:pt x="853448" y="0"/>
                </a:lnTo>
                <a:lnTo>
                  <a:pt x="1001677" y="148230"/>
                </a:lnTo>
                <a:lnTo>
                  <a:pt x="853448" y="296459"/>
                </a:lnTo>
                <a:lnTo>
                  <a:pt x="853448" y="237167"/>
                </a:lnTo>
                <a:lnTo>
                  <a:pt x="148230" y="237167"/>
                </a:lnTo>
                <a:lnTo>
                  <a:pt x="148230" y="296459"/>
                </a:lnTo>
                <a:lnTo>
                  <a:pt x="0" y="1482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8497655"/>
              <a:satOff val="-16635"/>
              <a:lumOff val="-1961"/>
              <a:alphaOff val="0"/>
            </a:schemeClr>
          </a:fillRef>
          <a:effectRef idx="1">
            <a:schemeClr val="accent2">
              <a:hueOff val="8497655"/>
              <a:satOff val="-16635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lIns="88937" tIns="59292" rIns="88938" bIns="59291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813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D5EB8-40DB-400B-94A3-F62A5A020B22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48139" name="群組 3"/>
          <p:cNvGrpSpPr>
            <a:grpSpLocks/>
          </p:cNvGrpSpPr>
          <p:nvPr/>
        </p:nvGrpSpPr>
        <p:grpSpPr bwMode="auto">
          <a:xfrm>
            <a:off x="4140200" y="3573463"/>
            <a:ext cx="719138" cy="895350"/>
            <a:chOff x="4118253" y="2823170"/>
            <a:chExt cx="720079" cy="895805"/>
          </a:xfrm>
        </p:grpSpPr>
        <p:sp>
          <p:nvSpPr>
            <p:cNvPr id="48142" name="Freeform 32"/>
            <p:cNvSpPr>
              <a:spLocks/>
            </p:cNvSpPr>
            <p:nvPr/>
          </p:nvSpPr>
          <p:spPr bwMode="gray">
            <a:xfrm>
              <a:off x="4118253" y="2881102"/>
              <a:ext cx="720079" cy="837873"/>
            </a:xfrm>
            <a:custGeom>
              <a:avLst/>
              <a:gdLst>
                <a:gd name="T0" fmla="*/ 2147483646 w 3312"/>
                <a:gd name="T1" fmla="*/ 2147483646 h 3962"/>
                <a:gd name="T2" fmla="*/ 2147483646 w 3312"/>
                <a:gd name="T3" fmla="*/ 2147483646 h 3962"/>
                <a:gd name="T4" fmla="*/ 2147483646 w 3312"/>
                <a:gd name="T5" fmla="*/ 2147483646 h 3962"/>
                <a:gd name="T6" fmla="*/ 2147483646 w 3312"/>
                <a:gd name="T7" fmla="*/ 2147483646 h 3962"/>
                <a:gd name="T8" fmla="*/ 2147483646 w 3312"/>
                <a:gd name="T9" fmla="*/ 2147483646 h 3962"/>
                <a:gd name="T10" fmla="*/ 2147483646 w 3312"/>
                <a:gd name="T11" fmla="*/ 2147483646 h 3962"/>
                <a:gd name="T12" fmla="*/ 2147483646 w 3312"/>
                <a:gd name="T13" fmla="*/ 2147483646 h 3962"/>
                <a:gd name="T14" fmla="*/ 2147483646 w 3312"/>
                <a:gd name="T15" fmla="*/ 2147483646 h 3962"/>
                <a:gd name="T16" fmla="*/ 2147483646 w 3312"/>
                <a:gd name="T17" fmla="*/ 2147483646 h 3962"/>
                <a:gd name="T18" fmla="*/ 2147483646 w 3312"/>
                <a:gd name="T19" fmla="*/ 2147483646 h 3962"/>
                <a:gd name="T20" fmla="*/ 2147483646 w 3312"/>
                <a:gd name="T21" fmla="*/ 2147483646 h 3962"/>
                <a:gd name="T22" fmla="*/ 2147483646 w 3312"/>
                <a:gd name="T23" fmla="*/ 2147483646 h 3962"/>
                <a:gd name="T24" fmla="*/ 2147483646 w 3312"/>
                <a:gd name="T25" fmla="*/ 2147483646 h 3962"/>
                <a:gd name="T26" fmla="*/ 2147483646 w 3312"/>
                <a:gd name="T27" fmla="*/ 2147483646 h 3962"/>
                <a:gd name="T28" fmla="*/ 2147483646 w 3312"/>
                <a:gd name="T29" fmla="*/ 2147483646 h 3962"/>
                <a:gd name="T30" fmla="*/ 2147483646 w 3312"/>
                <a:gd name="T31" fmla="*/ 2147483646 h 3962"/>
                <a:gd name="T32" fmla="*/ 2147483646 w 3312"/>
                <a:gd name="T33" fmla="*/ 2147483646 h 3962"/>
                <a:gd name="T34" fmla="*/ 2147483646 w 3312"/>
                <a:gd name="T35" fmla="*/ 2147483646 h 3962"/>
                <a:gd name="T36" fmla="*/ 2147483646 w 3312"/>
                <a:gd name="T37" fmla="*/ 2147483646 h 3962"/>
                <a:gd name="T38" fmla="*/ 2147483646 w 3312"/>
                <a:gd name="T39" fmla="*/ 2147483646 h 3962"/>
                <a:gd name="T40" fmla="*/ 2147483646 w 3312"/>
                <a:gd name="T41" fmla="*/ 2147483646 h 3962"/>
                <a:gd name="T42" fmla="*/ 2147483646 w 3312"/>
                <a:gd name="T43" fmla="*/ 2147483646 h 3962"/>
                <a:gd name="T44" fmla="*/ 2147483646 w 3312"/>
                <a:gd name="T45" fmla="*/ 2147483646 h 3962"/>
                <a:gd name="T46" fmla="*/ 2147483646 w 3312"/>
                <a:gd name="T47" fmla="*/ 2147483646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292929">
                <a:alpha val="50195"/>
              </a:srgbClr>
            </a:solidFill>
            <a:ln w="19050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143" name="Oval 33"/>
            <p:cNvSpPr>
              <a:spLocks noChangeArrowheads="1"/>
            </p:cNvSpPr>
            <p:nvPr/>
          </p:nvSpPr>
          <p:spPr bwMode="gray">
            <a:xfrm>
              <a:off x="4359430" y="2823170"/>
              <a:ext cx="237723" cy="178697"/>
            </a:xfrm>
            <a:prstGeom prst="ellipse">
              <a:avLst/>
            </a:prstGeom>
            <a:solidFill>
              <a:srgbClr val="292929">
                <a:alpha val="50195"/>
              </a:srgbClr>
            </a:soli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8140" name="文字方塊 23"/>
          <p:cNvSpPr txBox="1">
            <a:spLocks noChangeArrowheads="1"/>
          </p:cNvSpPr>
          <p:nvPr/>
        </p:nvSpPr>
        <p:spPr bwMode="auto">
          <a:xfrm>
            <a:off x="3492500" y="4581525"/>
            <a:ext cx="208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特殊教育課程與教學之四大主張</a:t>
            </a:r>
          </a:p>
        </p:txBody>
      </p:sp>
      <p:sp>
        <p:nvSpPr>
          <p:cNvPr id="24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（二）進行個別需求導向的課程調整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1403648" y="1988840"/>
          <a:ext cx="6432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直線圖說文字 1 7"/>
          <p:cNvSpPr/>
          <p:nvPr/>
        </p:nvSpPr>
        <p:spPr bwMode="auto">
          <a:xfrm>
            <a:off x="480058" y="1916113"/>
            <a:ext cx="2303462" cy="1655763"/>
          </a:xfrm>
          <a:prstGeom prst="borderCallout1">
            <a:avLst>
              <a:gd name="adj1" fmla="val 107072"/>
              <a:gd name="adj2" fmla="val 69171"/>
              <a:gd name="adj3" fmla="val 181205"/>
              <a:gd name="adj4" fmla="val 107532"/>
            </a:avLst>
          </a:prstGeom>
          <a:solidFill>
            <a:schemeClr val="tx2">
              <a:lumMod val="10000"/>
              <a:lumOff val="9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指調整或修改普通教育課程，讓學生有接受普通教育課程的機會，包括採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簡化、重整、分解、替代、減量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充實</a:t>
            </a:r>
            <a:r>
              <a:rPr lang="zh-TW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等調整普通教育課程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直線圖說文字 1 8"/>
          <p:cNvSpPr/>
          <p:nvPr/>
        </p:nvSpPr>
        <p:spPr bwMode="auto">
          <a:xfrm>
            <a:off x="6084888" y="1700213"/>
            <a:ext cx="2879725" cy="1512887"/>
          </a:xfrm>
          <a:prstGeom prst="borderCallout1">
            <a:avLst>
              <a:gd name="adj1" fmla="val 35117"/>
              <a:gd name="adj2" fmla="val -4585"/>
              <a:gd name="adj3" fmla="val 74886"/>
              <a:gd name="adj4" fmla="val -35247"/>
            </a:avLst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學生在參與下列三種課程時，在溝通方法和表現方式需預做的改變，例如</a:t>
            </a:r>
            <a:r>
              <a:rPr lang="zh-TW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科技輔具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的應用，以及提供增進下列功能之課程，如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復健、定向、點字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溝通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等</a:t>
            </a:r>
          </a:p>
        </p:txBody>
      </p:sp>
      <p:sp>
        <p:nvSpPr>
          <p:cNvPr id="10" name="直線圖說文字 1 9"/>
          <p:cNvSpPr/>
          <p:nvPr/>
        </p:nvSpPr>
        <p:spPr bwMode="auto">
          <a:xfrm>
            <a:off x="6659563" y="3644900"/>
            <a:ext cx="2305050" cy="1871663"/>
          </a:xfrm>
          <a:prstGeom prst="borderCallout1">
            <a:avLst>
              <a:gd name="adj1" fmla="val 35117"/>
              <a:gd name="adj2" fmla="val -4585"/>
              <a:gd name="adj3" fmla="val 81805"/>
              <a:gd name="adj4" fmla="val -20366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一般學生可藉由觀察和參與家庭、學校和社區生活學到的生活技能，包括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生活管理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、心理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社會技巧</a:t>
            </a:r>
            <a:r>
              <a:rPr lang="zh-TW" altLang="en-US" sz="16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、職業輔導、</a:t>
            </a:r>
            <a:r>
              <a:rPr lang="zh-TW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轉銜服務</a:t>
            </a: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</a:p>
        </p:txBody>
      </p:sp>
      <p:sp>
        <p:nvSpPr>
          <p:cNvPr id="14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（二）進行個別需求導向的課程調整</a:t>
            </a:r>
          </a:p>
        </p:txBody>
      </p:sp>
      <p:sp>
        <p:nvSpPr>
          <p:cNvPr id="12" name="橢圓 11"/>
          <p:cNvSpPr/>
          <p:nvPr/>
        </p:nvSpPr>
        <p:spPr>
          <a:xfrm>
            <a:off x="4787900" y="1484313"/>
            <a:ext cx="1223963" cy="431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內含</a:t>
            </a:r>
          </a:p>
        </p:txBody>
      </p:sp>
      <p:sp>
        <p:nvSpPr>
          <p:cNvPr id="13" name="橢圓 12"/>
          <p:cNvSpPr/>
          <p:nvPr/>
        </p:nvSpPr>
        <p:spPr>
          <a:xfrm>
            <a:off x="275059" y="3655357"/>
            <a:ext cx="1776413" cy="431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內含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抽離</a:t>
            </a:r>
          </a:p>
        </p:txBody>
      </p:sp>
      <p:sp>
        <p:nvSpPr>
          <p:cNvPr id="15" name="橢圓 14"/>
          <p:cNvSpPr/>
          <p:nvPr/>
        </p:nvSpPr>
        <p:spPr>
          <a:xfrm>
            <a:off x="7380288" y="5589588"/>
            <a:ext cx="1223962" cy="431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外加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 rot="21083613">
            <a:off x="202593" y="4479277"/>
            <a:ext cx="2118596" cy="1045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說說看，宗洋及冠得分別需要什麼樣的特殊需求課程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25469" y="645576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23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4362450" y="10271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00EE8F-E00E-4004-8B52-83C2EF8F9180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1763688" y="1556792"/>
            <a:ext cx="781666" cy="1116667"/>
          </a:xfrm>
          <a:custGeom>
            <a:avLst/>
            <a:gdLst>
              <a:gd name="connsiteX0" fmla="*/ 0 w 1116666"/>
              <a:gd name="connsiteY0" fmla="*/ 0 h 781666"/>
              <a:gd name="connsiteX1" fmla="*/ 725833 w 1116666"/>
              <a:gd name="connsiteY1" fmla="*/ 0 h 781666"/>
              <a:gd name="connsiteX2" fmla="*/ 1116666 w 1116666"/>
              <a:gd name="connsiteY2" fmla="*/ 390833 h 781666"/>
              <a:gd name="connsiteX3" fmla="*/ 725833 w 1116666"/>
              <a:gd name="connsiteY3" fmla="*/ 781666 h 781666"/>
              <a:gd name="connsiteX4" fmla="*/ 0 w 1116666"/>
              <a:gd name="connsiteY4" fmla="*/ 781666 h 781666"/>
              <a:gd name="connsiteX5" fmla="*/ 390833 w 1116666"/>
              <a:gd name="connsiteY5" fmla="*/ 390833 h 781666"/>
              <a:gd name="connsiteX6" fmla="*/ 0 w 1116666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66" h="781666">
                <a:moveTo>
                  <a:pt x="1116665" y="0"/>
                </a:moveTo>
                <a:lnTo>
                  <a:pt x="1116665" y="508083"/>
                </a:lnTo>
                <a:lnTo>
                  <a:pt x="558333" y="781666"/>
                </a:lnTo>
                <a:lnTo>
                  <a:pt x="1" y="508083"/>
                </a:lnTo>
                <a:lnTo>
                  <a:pt x="1" y="0"/>
                </a:lnTo>
                <a:lnTo>
                  <a:pt x="558333" y="273583"/>
                </a:lnTo>
                <a:lnTo>
                  <a:pt x="1116665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406074" rIns="15240" bIns="406073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簡化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2555776" y="1556792"/>
            <a:ext cx="5746381" cy="726215"/>
          </a:xfrm>
          <a:custGeom>
            <a:avLst/>
            <a:gdLst>
              <a:gd name="connsiteX0" fmla="*/ 121038 w 726215"/>
              <a:gd name="connsiteY0" fmla="*/ 0 h 5746381"/>
              <a:gd name="connsiteX1" fmla="*/ 605177 w 726215"/>
              <a:gd name="connsiteY1" fmla="*/ 0 h 5746381"/>
              <a:gd name="connsiteX2" fmla="*/ 690764 w 726215"/>
              <a:gd name="connsiteY2" fmla="*/ 35451 h 5746381"/>
              <a:gd name="connsiteX3" fmla="*/ 726215 w 726215"/>
              <a:gd name="connsiteY3" fmla="*/ 121038 h 5746381"/>
              <a:gd name="connsiteX4" fmla="*/ 726215 w 726215"/>
              <a:gd name="connsiteY4" fmla="*/ 5746381 h 5746381"/>
              <a:gd name="connsiteX5" fmla="*/ 726215 w 726215"/>
              <a:gd name="connsiteY5" fmla="*/ 5746381 h 5746381"/>
              <a:gd name="connsiteX6" fmla="*/ 726215 w 726215"/>
              <a:gd name="connsiteY6" fmla="*/ 5746381 h 5746381"/>
              <a:gd name="connsiteX7" fmla="*/ 0 w 726215"/>
              <a:gd name="connsiteY7" fmla="*/ 5746381 h 5746381"/>
              <a:gd name="connsiteX8" fmla="*/ 0 w 726215"/>
              <a:gd name="connsiteY8" fmla="*/ 5746381 h 5746381"/>
              <a:gd name="connsiteX9" fmla="*/ 0 w 726215"/>
              <a:gd name="connsiteY9" fmla="*/ 5746381 h 5746381"/>
              <a:gd name="connsiteX10" fmla="*/ 0 w 726215"/>
              <a:gd name="connsiteY10" fmla="*/ 121038 h 5746381"/>
              <a:gd name="connsiteX11" fmla="*/ 35451 w 726215"/>
              <a:gd name="connsiteY11" fmla="*/ 35451 h 5746381"/>
              <a:gd name="connsiteX12" fmla="*/ 121038 w 726215"/>
              <a:gd name="connsiteY12" fmla="*/ 0 h 57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215" h="5746381">
                <a:moveTo>
                  <a:pt x="726215" y="957750"/>
                </a:moveTo>
                <a:lnTo>
                  <a:pt x="726215" y="4788631"/>
                </a:lnTo>
                <a:cubicBezTo>
                  <a:pt x="726215" y="5042639"/>
                  <a:pt x="724603" y="5286249"/>
                  <a:pt x="721735" y="5465861"/>
                </a:cubicBezTo>
                <a:cubicBezTo>
                  <a:pt x="718866" y="5645473"/>
                  <a:pt x="714975" y="5746377"/>
                  <a:pt x="710918" y="5746377"/>
                </a:cubicBezTo>
                <a:lnTo>
                  <a:pt x="0" y="5746377"/>
                </a:lnTo>
                <a:lnTo>
                  <a:pt x="0" y="5746377"/>
                </a:lnTo>
                <a:lnTo>
                  <a:pt x="0" y="574637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710918" y="4"/>
                </a:lnTo>
                <a:cubicBezTo>
                  <a:pt x="714975" y="4"/>
                  <a:pt x="718866" y="100908"/>
                  <a:pt x="721735" y="280520"/>
                </a:cubicBezTo>
                <a:cubicBezTo>
                  <a:pt x="724603" y="460132"/>
                  <a:pt x="726215" y="703742"/>
                  <a:pt x="726215" y="9577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1" tIns="48150" rIns="48150" bIns="48152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+mj-ea"/>
                <a:ea typeface="+mj-ea"/>
              </a:rPr>
              <a:t>降低課程難度（如：</a:t>
            </a:r>
            <a:r>
              <a:rPr lang="en-US" altLang="zh-TW" sz="2000" b="1" dirty="0">
                <a:latin typeface="+mj-ea"/>
                <a:ea typeface="+mj-ea"/>
              </a:rPr>
              <a:t>10</a:t>
            </a:r>
            <a:r>
              <a:rPr lang="zh-TW" altLang="en-US" sz="2000" b="1" dirty="0">
                <a:latin typeface="+mj-ea"/>
                <a:ea typeface="+mj-ea"/>
              </a:rPr>
              <a:t>重點 → </a:t>
            </a:r>
            <a:r>
              <a:rPr lang="en-US" altLang="zh-TW" sz="2000" b="1" dirty="0">
                <a:latin typeface="+mj-ea"/>
                <a:ea typeface="+mj-ea"/>
              </a:rPr>
              <a:t>5</a:t>
            </a:r>
            <a:r>
              <a:rPr lang="zh-TW" altLang="en-US" sz="2000" b="1" dirty="0">
                <a:latin typeface="+mj-ea"/>
                <a:ea typeface="+mj-ea"/>
              </a:rPr>
              <a:t>個重點）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763688" y="2564904"/>
            <a:ext cx="781666" cy="1116666"/>
          </a:xfrm>
          <a:custGeom>
            <a:avLst/>
            <a:gdLst>
              <a:gd name="connsiteX0" fmla="*/ 0 w 1116666"/>
              <a:gd name="connsiteY0" fmla="*/ 0 h 781666"/>
              <a:gd name="connsiteX1" fmla="*/ 725833 w 1116666"/>
              <a:gd name="connsiteY1" fmla="*/ 0 h 781666"/>
              <a:gd name="connsiteX2" fmla="*/ 1116666 w 1116666"/>
              <a:gd name="connsiteY2" fmla="*/ 390833 h 781666"/>
              <a:gd name="connsiteX3" fmla="*/ 725833 w 1116666"/>
              <a:gd name="connsiteY3" fmla="*/ 781666 h 781666"/>
              <a:gd name="connsiteX4" fmla="*/ 0 w 1116666"/>
              <a:gd name="connsiteY4" fmla="*/ 781666 h 781666"/>
              <a:gd name="connsiteX5" fmla="*/ 390833 w 1116666"/>
              <a:gd name="connsiteY5" fmla="*/ 390833 h 781666"/>
              <a:gd name="connsiteX6" fmla="*/ 0 w 1116666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66" h="781666">
                <a:moveTo>
                  <a:pt x="1116665" y="0"/>
                </a:moveTo>
                <a:lnTo>
                  <a:pt x="1116665" y="508083"/>
                </a:lnTo>
                <a:lnTo>
                  <a:pt x="558333" y="781666"/>
                </a:lnTo>
                <a:lnTo>
                  <a:pt x="1" y="508083"/>
                </a:lnTo>
                <a:lnTo>
                  <a:pt x="1" y="0"/>
                </a:lnTo>
                <a:lnTo>
                  <a:pt x="558333" y="273583"/>
                </a:lnTo>
                <a:lnTo>
                  <a:pt x="1116665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673522"/>
              <a:satOff val="13698"/>
              <a:lumOff val="-2222"/>
              <a:alphaOff val="0"/>
            </a:schemeClr>
          </a:lnRef>
          <a:fillRef idx="1">
            <a:schemeClr val="accent5">
              <a:hueOff val="-1673522"/>
              <a:satOff val="13698"/>
              <a:lumOff val="-2222"/>
              <a:alphaOff val="0"/>
            </a:schemeClr>
          </a:fillRef>
          <a:effectRef idx="2">
            <a:schemeClr val="accent5">
              <a:hueOff val="-1673522"/>
              <a:satOff val="13698"/>
              <a:lumOff val="-2222"/>
              <a:alphaOff val="0"/>
            </a:schemeClr>
          </a:effectRef>
          <a:fontRef idx="minor">
            <a:schemeClr val="lt1"/>
          </a:fontRef>
        </p:style>
        <p:txBody>
          <a:bodyPr lIns="15240" tIns="406073" rIns="15240" bIns="406073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分解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2555776" y="2564904"/>
            <a:ext cx="5746381" cy="725834"/>
          </a:xfrm>
          <a:custGeom>
            <a:avLst/>
            <a:gdLst>
              <a:gd name="connsiteX0" fmla="*/ 120975 w 725833"/>
              <a:gd name="connsiteY0" fmla="*/ 0 h 5746381"/>
              <a:gd name="connsiteX1" fmla="*/ 604858 w 725833"/>
              <a:gd name="connsiteY1" fmla="*/ 0 h 5746381"/>
              <a:gd name="connsiteX2" fmla="*/ 690400 w 725833"/>
              <a:gd name="connsiteY2" fmla="*/ 35433 h 5746381"/>
              <a:gd name="connsiteX3" fmla="*/ 725833 w 725833"/>
              <a:gd name="connsiteY3" fmla="*/ 120975 h 5746381"/>
              <a:gd name="connsiteX4" fmla="*/ 725833 w 725833"/>
              <a:gd name="connsiteY4" fmla="*/ 5746381 h 5746381"/>
              <a:gd name="connsiteX5" fmla="*/ 725833 w 725833"/>
              <a:gd name="connsiteY5" fmla="*/ 5746381 h 5746381"/>
              <a:gd name="connsiteX6" fmla="*/ 725833 w 725833"/>
              <a:gd name="connsiteY6" fmla="*/ 5746381 h 5746381"/>
              <a:gd name="connsiteX7" fmla="*/ 0 w 725833"/>
              <a:gd name="connsiteY7" fmla="*/ 5746381 h 5746381"/>
              <a:gd name="connsiteX8" fmla="*/ 0 w 725833"/>
              <a:gd name="connsiteY8" fmla="*/ 5746381 h 5746381"/>
              <a:gd name="connsiteX9" fmla="*/ 0 w 725833"/>
              <a:gd name="connsiteY9" fmla="*/ 5746381 h 5746381"/>
              <a:gd name="connsiteX10" fmla="*/ 0 w 725833"/>
              <a:gd name="connsiteY10" fmla="*/ 120975 h 5746381"/>
              <a:gd name="connsiteX11" fmla="*/ 35433 w 725833"/>
              <a:gd name="connsiteY11" fmla="*/ 35433 h 5746381"/>
              <a:gd name="connsiteX12" fmla="*/ 120975 w 725833"/>
              <a:gd name="connsiteY12" fmla="*/ 0 h 57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833" h="5746381">
                <a:moveTo>
                  <a:pt x="725833" y="957755"/>
                </a:moveTo>
                <a:lnTo>
                  <a:pt x="725833" y="4788626"/>
                </a:lnTo>
                <a:cubicBezTo>
                  <a:pt x="725833" y="5042641"/>
                  <a:pt x="724223" y="5286245"/>
                  <a:pt x="721357" y="5465856"/>
                </a:cubicBezTo>
                <a:cubicBezTo>
                  <a:pt x="718492" y="5645468"/>
                  <a:pt x="714605" y="5746377"/>
                  <a:pt x="710552" y="5746377"/>
                </a:cubicBezTo>
                <a:lnTo>
                  <a:pt x="0" y="5746377"/>
                </a:lnTo>
                <a:lnTo>
                  <a:pt x="0" y="5746377"/>
                </a:lnTo>
                <a:lnTo>
                  <a:pt x="0" y="574637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710552" y="4"/>
                </a:lnTo>
                <a:cubicBezTo>
                  <a:pt x="714605" y="4"/>
                  <a:pt x="718492" y="100913"/>
                  <a:pt x="721357" y="280525"/>
                </a:cubicBezTo>
                <a:cubicBezTo>
                  <a:pt x="724223" y="460136"/>
                  <a:pt x="725833" y="703748"/>
                  <a:pt x="725833" y="95775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673522"/>
              <a:satOff val="13698"/>
              <a:lumOff val="-2222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48132" rIns="48132" bIns="48133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+mj-ea"/>
                <a:ea typeface="+mj-ea"/>
              </a:rPr>
              <a:t>分解成幾個小目標（如：將操作過程細部化並提供口訣記憶）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763688" y="3573016"/>
            <a:ext cx="781666" cy="1116666"/>
          </a:xfrm>
          <a:custGeom>
            <a:avLst/>
            <a:gdLst>
              <a:gd name="connsiteX0" fmla="*/ 0 w 1116666"/>
              <a:gd name="connsiteY0" fmla="*/ 0 h 781666"/>
              <a:gd name="connsiteX1" fmla="*/ 725833 w 1116666"/>
              <a:gd name="connsiteY1" fmla="*/ 0 h 781666"/>
              <a:gd name="connsiteX2" fmla="*/ 1116666 w 1116666"/>
              <a:gd name="connsiteY2" fmla="*/ 390833 h 781666"/>
              <a:gd name="connsiteX3" fmla="*/ 725833 w 1116666"/>
              <a:gd name="connsiteY3" fmla="*/ 781666 h 781666"/>
              <a:gd name="connsiteX4" fmla="*/ 0 w 1116666"/>
              <a:gd name="connsiteY4" fmla="*/ 781666 h 781666"/>
              <a:gd name="connsiteX5" fmla="*/ 390833 w 1116666"/>
              <a:gd name="connsiteY5" fmla="*/ 390833 h 781666"/>
              <a:gd name="connsiteX6" fmla="*/ 0 w 1116666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66" h="781666">
                <a:moveTo>
                  <a:pt x="1116665" y="0"/>
                </a:moveTo>
                <a:lnTo>
                  <a:pt x="1116665" y="508083"/>
                </a:lnTo>
                <a:lnTo>
                  <a:pt x="558333" y="781666"/>
                </a:lnTo>
                <a:lnTo>
                  <a:pt x="1" y="508083"/>
                </a:lnTo>
                <a:lnTo>
                  <a:pt x="1" y="0"/>
                </a:lnTo>
                <a:lnTo>
                  <a:pt x="558333" y="273583"/>
                </a:lnTo>
                <a:lnTo>
                  <a:pt x="1116665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3347044"/>
              <a:satOff val="27395"/>
              <a:lumOff val="-4444"/>
              <a:alphaOff val="0"/>
            </a:schemeClr>
          </a:lnRef>
          <a:fillRef idx="1">
            <a:schemeClr val="accent5">
              <a:hueOff val="-3347044"/>
              <a:satOff val="27395"/>
              <a:lumOff val="-4444"/>
              <a:alphaOff val="0"/>
            </a:schemeClr>
          </a:fillRef>
          <a:effectRef idx="2">
            <a:schemeClr val="accent5">
              <a:hueOff val="-3347044"/>
              <a:satOff val="27395"/>
              <a:lumOff val="-4444"/>
              <a:alphaOff val="0"/>
            </a:schemeClr>
          </a:effectRef>
          <a:fontRef idx="minor">
            <a:schemeClr val="lt1"/>
          </a:fontRef>
        </p:style>
        <p:txBody>
          <a:bodyPr lIns="15240" tIns="406073" rIns="15240" bIns="406073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替代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2555776" y="3573016"/>
            <a:ext cx="5746381" cy="725834"/>
          </a:xfrm>
          <a:custGeom>
            <a:avLst/>
            <a:gdLst>
              <a:gd name="connsiteX0" fmla="*/ 120975 w 725833"/>
              <a:gd name="connsiteY0" fmla="*/ 0 h 5746381"/>
              <a:gd name="connsiteX1" fmla="*/ 604858 w 725833"/>
              <a:gd name="connsiteY1" fmla="*/ 0 h 5746381"/>
              <a:gd name="connsiteX2" fmla="*/ 690400 w 725833"/>
              <a:gd name="connsiteY2" fmla="*/ 35433 h 5746381"/>
              <a:gd name="connsiteX3" fmla="*/ 725833 w 725833"/>
              <a:gd name="connsiteY3" fmla="*/ 120975 h 5746381"/>
              <a:gd name="connsiteX4" fmla="*/ 725833 w 725833"/>
              <a:gd name="connsiteY4" fmla="*/ 5746381 h 5746381"/>
              <a:gd name="connsiteX5" fmla="*/ 725833 w 725833"/>
              <a:gd name="connsiteY5" fmla="*/ 5746381 h 5746381"/>
              <a:gd name="connsiteX6" fmla="*/ 725833 w 725833"/>
              <a:gd name="connsiteY6" fmla="*/ 5746381 h 5746381"/>
              <a:gd name="connsiteX7" fmla="*/ 0 w 725833"/>
              <a:gd name="connsiteY7" fmla="*/ 5746381 h 5746381"/>
              <a:gd name="connsiteX8" fmla="*/ 0 w 725833"/>
              <a:gd name="connsiteY8" fmla="*/ 5746381 h 5746381"/>
              <a:gd name="connsiteX9" fmla="*/ 0 w 725833"/>
              <a:gd name="connsiteY9" fmla="*/ 5746381 h 5746381"/>
              <a:gd name="connsiteX10" fmla="*/ 0 w 725833"/>
              <a:gd name="connsiteY10" fmla="*/ 120975 h 5746381"/>
              <a:gd name="connsiteX11" fmla="*/ 35433 w 725833"/>
              <a:gd name="connsiteY11" fmla="*/ 35433 h 5746381"/>
              <a:gd name="connsiteX12" fmla="*/ 120975 w 725833"/>
              <a:gd name="connsiteY12" fmla="*/ 0 h 57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5833" h="5746381">
                <a:moveTo>
                  <a:pt x="725833" y="957755"/>
                </a:moveTo>
                <a:lnTo>
                  <a:pt x="725833" y="4788626"/>
                </a:lnTo>
                <a:cubicBezTo>
                  <a:pt x="725833" y="5042641"/>
                  <a:pt x="724223" y="5286245"/>
                  <a:pt x="721357" y="5465856"/>
                </a:cubicBezTo>
                <a:cubicBezTo>
                  <a:pt x="718492" y="5645468"/>
                  <a:pt x="714605" y="5746377"/>
                  <a:pt x="710552" y="5746377"/>
                </a:cubicBezTo>
                <a:lnTo>
                  <a:pt x="0" y="5746377"/>
                </a:lnTo>
                <a:lnTo>
                  <a:pt x="0" y="5746377"/>
                </a:lnTo>
                <a:lnTo>
                  <a:pt x="0" y="5746377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710552" y="4"/>
                </a:lnTo>
                <a:cubicBezTo>
                  <a:pt x="714605" y="4"/>
                  <a:pt x="718492" y="100913"/>
                  <a:pt x="721357" y="280525"/>
                </a:cubicBezTo>
                <a:cubicBezTo>
                  <a:pt x="724223" y="460136"/>
                  <a:pt x="725833" y="703748"/>
                  <a:pt x="725833" y="95775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3347044"/>
              <a:satOff val="27395"/>
              <a:lumOff val="-4444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48132" rIns="48132" bIns="48133" spcCol="1270" anchor="ctr"/>
          <a:lstStyle/>
          <a:p>
            <a:pPr marL="228600" lvl="1" indent="-228600" defTabSz="889000" eaLnBrk="1" hangingPunct="1">
              <a:spcAft>
                <a:spcPts val="0"/>
              </a:spcAft>
              <a:buFontTx/>
              <a:buChar char="••"/>
              <a:defRPr/>
            </a:pPr>
            <a:r>
              <a:rPr lang="zh-TW" altLang="en-US" sz="2000" b="1" dirty="0">
                <a:latin typeface="+mj-ea"/>
                <a:ea typeface="+mj-ea"/>
              </a:rPr>
              <a:t>目標相同但達成方式不同（如：寫出 → 說出）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1763688" y="4581128"/>
            <a:ext cx="781666" cy="1116666"/>
          </a:xfrm>
          <a:custGeom>
            <a:avLst/>
            <a:gdLst>
              <a:gd name="connsiteX0" fmla="*/ 0 w 1116666"/>
              <a:gd name="connsiteY0" fmla="*/ 0 h 781666"/>
              <a:gd name="connsiteX1" fmla="*/ 725833 w 1116666"/>
              <a:gd name="connsiteY1" fmla="*/ 0 h 781666"/>
              <a:gd name="connsiteX2" fmla="*/ 1116666 w 1116666"/>
              <a:gd name="connsiteY2" fmla="*/ 390833 h 781666"/>
              <a:gd name="connsiteX3" fmla="*/ 725833 w 1116666"/>
              <a:gd name="connsiteY3" fmla="*/ 781666 h 781666"/>
              <a:gd name="connsiteX4" fmla="*/ 0 w 1116666"/>
              <a:gd name="connsiteY4" fmla="*/ 781666 h 781666"/>
              <a:gd name="connsiteX5" fmla="*/ 390833 w 1116666"/>
              <a:gd name="connsiteY5" fmla="*/ 390833 h 781666"/>
              <a:gd name="connsiteX6" fmla="*/ 0 w 1116666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66" h="781666">
                <a:moveTo>
                  <a:pt x="1116665" y="0"/>
                </a:moveTo>
                <a:lnTo>
                  <a:pt x="1116665" y="508083"/>
                </a:lnTo>
                <a:lnTo>
                  <a:pt x="558333" y="781666"/>
                </a:lnTo>
                <a:lnTo>
                  <a:pt x="1" y="508083"/>
                </a:lnTo>
                <a:lnTo>
                  <a:pt x="1" y="0"/>
                </a:lnTo>
                <a:lnTo>
                  <a:pt x="558333" y="273583"/>
                </a:lnTo>
                <a:lnTo>
                  <a:pt x="1116665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5020566"/>
              <a:satOff val="41093"/>
              <a:lumOff val="-6666"/>
              <a:alphaOff val="0"/>
            </a:schemeClr>
          </a:lnRef>
          <a:fillRef idx="1">
            <a:schemeClr val="accent5">
              <a:hueOff val="-5020566"/>
              <a:satOff val="41093"/>
              <a:lumOff val="-6666"/>
              <a:alphaOff val="0"/>
            </a:schemeClr>
          </a:fillRef>
          <a:effectRef idx="2">
            <a:schemeClr val="accent5">
              <a:hueOff val="-5020566"/>
              <a:satOff val="41093"/>
              <a:lumOff val="-6666"/>
              <a:alphaOff val="0"/>
            </a:schemeClr>
          </a:effectRef>
          <a:fontRef idx="minor">
            <a:schemeClr val="lt1"/>
          </a:fontRef>
        </p:style>
        <p:txBody>
          <a:bodyPr lIns="15240" tIns="406073" rIns="15240" bIns="406073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重整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2555776" y="4581129"/>
            <a:ext cx="5746381" cy="720079"/>
          </a:xfrm>
          <a:custGeom>
            <a:avLst/>
            <a:gdLst>
              <a:gd name="connsiteX0" fmla="*/ 210343 w 1262035"/>
              <a:gd name="connsiteY0" fmla="*/ 0 h 5746381"/>
              <a:gd name="connsiteX1" fmla="*/ 1051692 w 1262035"/>
              <a:gd name="connsiteY1" fmla="*/ 0 h 5746381"/>
              <a:gd name="connsiteX2" fmla="*/ 1200427 w 1262035"/>
              <a:gd name="connsiteY2" fmla="*/ 61608 h 5746381"/>
              <a:gd name="connsiteX3" fmla="*/ 1262035 w 1262035"/>
              <a:gd name="connsiteY3" fmla="*/ 210343 h 5746381"/>
              <a:gd name="connsiteX4" fmla="*/ 1262035 w 1262035"/>
              <a:gd name="connsiteY4" fmla="*/ 5746381 h 5746381"/>
              <a:gd name="connsiteX5" fmla="*/ 1262035 w 1262035"/>
              <a:gd name="connsiteY5" fmla="*/ 5746381 h 5746381"/>
              <a:gd name="connsiteX6" fmla="*/ 1262035 w 1262035"/>
              <a:gd name="connsiteY6" fmla="*/ 5746381 h 5746381"/>
              <a:gd name="connsiteX7" fmla="*/ 0 w 1262035"/>
              <a:gd name="connsiteY7" fmla="*/ 5746381 h 5746381"/>
              <a:gd name="connsiteX8" fmla="*/ 0 w 1262035"/>
              <a:gd name="connsiteY8" fmla="*/ 5746381 h 5746381"/>
              <a:gd name="connsiteX9" fmla="*/ 0 w 1262035"/>
              <a:gd name="connsiteY9" fmla="*/ 5746381 h 5746381"/>
              <a:gd name="connsiteX10" fmla="*/ 0 w 1262035"/>
              <a:gd name="connsiteY10" fmla="*/ 210343 h 5746381"/>
              <a:gd name="connsiteX11" fmla="*/ 61608 w 1262035"/>
              <a:gd name="connsiteY11" fmla="*/ 61608 h 5746381"/>
              <a:gd name="connsiteX12" fmla="*/ 210343 w 1262035"/>
              <a:gd name="connsiteY12" fmla="*/ 0 h 57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2035" h="5746381">
                <a:moveTo>
                  <a:pt x="1262035" y="957749"/>
                </a:moveTo>
                <a:lnTo>
                  <a:pt x="1262035" y="4788632"/>
                </a:lnTo>
                <a:cubicBezTo>
                  <a:pt x="1262035" y="5042640"/>
                  <a:pt x="1257168" y="5286249"/>
                  <a:pt x="1248504" y="5465861"/>
                </a:cubicBezTo>
                <a:cubicBezTo>
                  <a:pt x="1239841" y="5645474"/>
                  <a:pt x="1228091" y="5746379"/>
                  <a:pt x="1215839" y="5746379"/>
                </a:cubicBezTo>
                <a:lnTo>
                  <a:pt x="0" y="5746379"/>
                </a:lnTo>
                <a:lnTo>
                  <a:pt x="0" y="5746379"/>
                </a:lnTo>
                <a:lnTo>
                  <a:pt x="0" y="5746379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215839" y="2"/>
                </a:lnTo>
                <a:cubicBezTo>
                  <a:pt x="1228091" y="2"/>
                  <a:pt x="1239841" y="100907"/>
                  <a:pt x="1248504" y="280520"/>
                </a:cubicBezTo>
                <a:cubicBezTo>
                  <a:pt x="1257168" y="460132"/>
                  <a:pt x="1262035" y="703741"/>
                  <a:pt x="1262035" y="95774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5020566"/>
              <a:satOff val="41093"/>
              <a:lumOff val="-666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1" tIns="74307" rIns="74306" bIns="74307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+mj-ea"/>
                <a:ea typeface="+mj-ea"/>
              </a:rPr>
              <a:t>串連目標提供替代學習機會（如：以</a:t>
            </a:r>
            <a:r>
              <a:rPr lang="zh-TW" altLang="en-US" sz="2000" b="1" dirty="0" smtClean="0">
                <a:latin typeface="+mj-ea"/>
                <a:ea typeface="+mj-ea"/>
              </a:rPr>
              <a:t>「毒雞蛋」</a:t>
            </a:r>
            <a:r>
              <a:rPr lang="zh-TW" altLang="en-US" sz="2000" b="1" dirty="0">
                <a:latin typeface="+mj-ea"/>
                <a:ea typeface="+mj-ea"/>
              </a:rPr>
              <a:t>為單元彙整來自各相關學科的重要概念）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1763688" y="5589240"/>
            <a:ext cx="781666" cy="1116666"/>
          </a:xfrm>
          <a:custGeom>
            <a:avLst/>
            <a:gdLst>
              <a:gd name="connsiteX0" fmla="*/ 0 w 1116666"/>
              <a:gd name="connsiteY0" fmla="*/ 0 h 781666"/>
              <a:gd name="connsiteX1" fmla="*/ 725833 w 1116666"/>
              <a:gd name="connsiteY1" fmla="*/ 0 h 781666"/>
              <a:gd name="connsiteX2" fmla="*/ 1116666 w 1116666"/>
              <a:gd name="connsiteY2" fmla="*/ 390833 h 781666"/>
              <a:gd name="connsiteX3" fmla="*/ 725833 w 1116666"/>
              <a:gd name="connsiteY3" fmla="*/ 781666 h 781666"/>
              <a:gd name="connsiteX4" fmla="*/ 0 w 1116666"/>
              <a:gd name="connsiteY4" fmla="*/ 781666 h 781666"/>
              <a:gd name="connsiteX5" fmla="*/ 390833 w 1116666"/>
              <a:gd name="connsiteY5" fmla="*/ 390833 h 781666"/>
              <a:gd name="connsiteX6" fmla="*/ 0 w 1116666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666" h="781666">
                <a:moveTo>
                  <a:pt x="1116665" y="0"/>
                </a:moveTo>
                <a:lnTo>
                  <a:pt x="1116665" y="508083"/>
                </a:lnTo>
                <a:lnTo>
                  <a:pt x="558333" y="781666"/>
                </a:lnTo>
                <a:lnTo>
                  <a:pt x="1" y="508083"/>
                </a:lnTo>
                <a:lnTo>
                  <a:pt x="1" y="0"/>
                </a:lnTo>
                <a:lnTo>
                  <a:pt x="558333" y="273583"/>
                </a:lnTo>
                <a:lnTo>
                  <a:pt x="111666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5020566"/>
              <a:satOff val="41093"/>
              <a:lumOff val="-6666"/>
              <a:alphaOff val="0"/>
            </a:schemeClr>
          </a:lnRef>
          <a:fillRef idx="1">
            <a:schemeClr val="accent5">
              <a:hueOff val="-5020566"/>
              <a:satOff val="41093"/>
              <a:lumOff val="-6666"/>
              <a:alphaOff val="0"/>
            </a:schemeClr>
          </a:fillRef>
          <a:effectRef idx="2">
            <a:schemeClr val="accent5">
              <a:hueOff val="-5020566"/>
              <a:satOff val="41093"/>
              <a:lumOff val="-6666"/>
              <a:alphaOff val="0"/>
            </a:schemeClr>
          </a:effectRef>
          <a:fontRef idx="minor">
            <a:schemeClr val="lt1"/>
          </a:fontRef>
        </p:style>
        <p:txBody>
          <a:bodyPr lIns="15240" tIns="406073" rIns="15240" bIns="406073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減量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2555776" y="5589241"/>
            <a:ext cx="5746381" cy="720080"/>
          </a:xfrm>
          <a:custGeom>
            <a:avLst/>
            <a:gdLst>
              <a:gd name="connsiteX0" fmla="*/ 210343 w 1262035"/>
              <a:gd name="connsiteY0" fmla="*/ 0 h 5746381"/>
              <a:gd name="connsiteX1" fmla="*/ 1051692 w 1262035"/>
              <a:gd name="connsiteY1" fmla="*/ 0 h 5746381"/>
              <a:gd name="connsiteX2" fmla="*/ 1200427 w 1262035"/>
              <a:gd name="connsiteY2" fmla="*/ 61608 h 5746381"/>
              <a:gd name="connsiteX3" fmla="*/ 1262035 w 1262035"/>
              <a:gd name="connsiteY3" fmla="*/ 210343 h 5746381"/>
              <a:gd name="connsiteX4" fmla="*/ 1262035 w 1262035"/>
              <a:gd name="connsiteY4" fmla="*/ 5746381 h 5746381"/>
              <a:gd name="connsiteX5" fmla="*/ 1262035 w 1262035"/>
              <a:gd name="connsiteY5" fmla="*/ 5746381 h 5746381"/>
              <a:gd name="connsiteX6" fmla="*/ 1262035 w 1262035"/>
              <a:gd name="connsiteY6" fmla="*/ 5746381 h 5746381"/>
              <a:gd name="connsiteX7" fmla="*/ 0 w 1262035"/>
              <a:gd name="connsiteY7" fmla="*/ 5746381 h 5746381"/>
              <a:gd name="connsiteX8" fmla="*/ 0 w 1262035"/>
              <a:gd name="connsiteY8" fmla="*/ 5746381 h 5746381"/>
              <a:gd name="connsiteX9" fmla="*/ 0 w 1262035"/>
              <a:gd name="connsiteY9" fmla="*/ 5746381 h 5746381"/>
              <a:gd name="connsiteX10" fmla="*/ 0 w 1262035"/>
              <a:gd name="connsiteY10" fmla="*/ 210343 h 5746381"/>
              <a:gd name="connsiteX11" fmla="*/ 61608 w 1262035"/>
              <a:gd name="connsiteY11" fmla="*/ 61608 h 5746381"/>
              <a:gd name="connsiteX12" fmla="*/ 210343 w 1262035"/>
              <a:gd name="connsiteY12" fmla="*/ 0 h 574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2035" h="5746381">
                <a:moveTo>
                  <a:pt x="1262035" y="957749"/>
                </a:moveTo>
                <a:lnTo>
                  <a:pt x="1262035" y="4788632"/>
                </a:lnTo>
                <a:cubicBezTo>
                  <a:pt x="1262035" y="5042640"/>
                  <a:pt x="1257168" y="5286249"/>
                  <a:pt x="1248504" y="5465861"/>
                </a:cubicBezTo>
                <a:cubicBezTo>
                  <a:pt x="1239841" y="5645474"/>
                  <a:pt x="1228091" y="5746379"/>
                  <a:pt x="1215839" y="5746379"/>
                </a:cubicBezTo>
                <a:lnTo>
                  <a:pt x="0" y="5746379"/>
                </a:lnTo>
                <a:lnTo>
                  <a:pt x="0" y="5746379"/>
                </a:lnTo>
                <a:lnTo>
                  <a:pt x="0" y="5746379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215839" y="2"/>
                </a:lnTo>
                <a:cubicBezTo>
                  <a:pt x="1228091" y="2"/>
                  <a:pt x="1239841" y="100907"/>
                  <a:pt x="1248504" y="280520"/>
                </a:cubicBezTo>
                <a:cubicBezTo>
                  <a:pt x="1257168" y="460132"/>
                  <a:pt x="1262035" y="703741"/>
                  <a:pt x="1262035" y="95774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5020566"/>
              <a:satOff val="41093"/>
              <a:lumOff val="-666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1" tIns="74307" rIns="74306" bIns="74307" spcCol="1270" anchor="ctr"/>
          <a:lstStyle/>
          <a:p>
            <a:pPr marL="228600" lvl="1" indent="-228600" defTabSz="889000" eaLnBrk="1" hangingPunct="1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zh-TW" altLang="en-US" sz="2000" b="1" dirty="0">
                <a:latin typeface="+mj-ea"/>
                <a:ea typeface="+mj-ea"/>
              </a:rPr>
              <a:t>減少部分課程內容（如：只需學會核心目標）</a:t>
            </a:r>
          </a:p>
        </p:txBody>
      </p:sp>
      <p:sp>
        <p:nvSpPr>
          <p:cNvPr id="21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（二）進行個別需求導向的課程調整</a:t>
            </a:r>
          </a:p>
        </p:txBody>
      </p:sp>
      <p:sp>
        <p:nvSpPr>
          <p:cNvPr id="20" name="投影片編號版面配置區 1"/>
          <p:cNvSpPr txBox="1">
            <a:spLocks/>
          </p:cNvSpPr>
          <p:nvPr/>
        </p:nvSpPr>
        <p:spPr bwMode="auto">
          <a:xfrm>
            <a:off x="6978865" y="641479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24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Rot="1" noChangeArrowheads="1"/>
          </p:cNvSpPr>
          <p:nvPr/>
        </p:nvSpPr>
        <p:spPr bwMode="auto">
          <a:xfrm>
            <a:off x="250825" y="1557338"/>
            <a:ext cx="8569325" cy="4967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zh-TW" altLang="en-US" sz="2400" b="1" dirty="0">
                <a:latin typeface="+mn-lt"/>
                <a:ea typeface="標楷體" pitchFamily="65" charset="-120"/>
              </a:rPr>
              <a:t>調整選項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31388"/>
              </p:ext>
            </p:extLst>
          </p:nvPr>
        </p:nvGraphicFramePr>
        <p:xfrm>
          <a:off x="2543114" y="2270034"/>
          <a:ext cx="6121400" cy="4113215"/>
        </p:xfrm>
        <a:graphic>
          <a:graphicData uri="http://schemas.openxmlformats.org/drawingml/2006/table">
            <a:tbl>
              <a:tblPr/>
              <a:tblGrid>
                <a:gridCol w="612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個 別 化 學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  <a:cs typeface="Arial Unicode MS" pitchFamily="34" charset="-120"/>
                        </a:rPr>
                        <a:t> 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業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  <a:cs typeface="Arial Unicode MS" pitchFamily="34" charset="-120"/>
                        </a:rPr>
                        <a:t> 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輔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Unicode MS" pitchFamily="34" charset="-120"/>
                          <a:ea typeface="標楷體" pitchFamily="65" charset="-120"/>
                          <a:cs typeface="Arial Unicode MS" pitchFamily="34" charset="-120"/>
                        </a:rPr>
                        <a:t>  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導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作業調整：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評量調整：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座位調整：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輔具提供：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同儕輔導：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分組方式調整：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課程與教材調整：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4304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其他（請簡述）：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429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4362450" y="10271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96F4E-6504-4AD8-8F45-E94DF18BF6A0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（二）進行個別需求導向的課程調整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 rot="21083613">
            <a:off x="143342" y="4382670"/>
            <a:ext cx="2249878" cy="12011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想想看，宗洋及冠得分別會需要哪一些的彈性調整？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 txBox="1">
            <a:spLocks/>
          </p:cNvSpPr>
          <p:nvPr/>
        </p:nvSpPr>
        <p:spPr bwMode="auto">
          <a:xfrm>
            <a:off x="7005008" y="647823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25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44D42-B252-4A6F-B1DD-0C6BB3007EEE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6323" name="Picture 2" descr="http://image.slidesharecdn.com/random-130518071508-phpapp01/95/-8-638.jpg?cb=136886137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94" y="1668463"/>
            <a:ext cx="63373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（二）進行個別需求導向的課程調整</a:t>
            </a:r>
          </a:p>
        </p:txBody>
      </p:sp>
      <p:sp>
        <p:nvSpPr>
          <p:cNvPr id="9" name="摺角紙張 8"/>
          <p:cNvSpPr/>
          <p:nvPr/>
        </p:nvSpPr>
        <p:spPr>
          <a:xfrm>
            <a:off x="172503" y="1479297"/>
            <a:ext cx="2124075" cy="1871663"/>
          </a:xfrm>
          <a:prstGeom prst="foldedCorner">
            <a:avLst/>
          </a:prstGeom>
          <a:solidFill>
            <a:srgbClr val="FFFF66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TW" b="1" u="sng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en-US" altLang="zh-TW" b="1" u="sng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US" altLang="zh-TW" b="1" u="sng" dirty="0">
                <a:solidFill>
                  <a:srgbClr val="C00000"/>
                </a:solidFill>
              </a:rPr>
              <a:t>Memo</a:t>
            </a:r>
            <a:endParaRPr lang="en-US" altLang="zh-TW" sz="16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《</a:t>
            </a:r>
            <a:r>
              <a:rPr lang="zh-TW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特殊教育課程教材教法</a:t>
            </a:r>
            <a:endParaRPr lang="en-US" altLang="zh-TW" sz="1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   及評量方式實施辦法</a:t>
            </a:r>
            <a:r>
              <a:rPr lang="en-US" altLang="zh-TW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》</a:t>
            </a:r>
          </a:p>
          <a:p>
            <a:pPr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 第</a:t>
            </a:r>
            <a:r>
              <a:rPr lang="en-US" altLang="zh-TW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條    </a:t>
            </a:r>
            <a:r>
              <a:rPr lang="en-US" altLang="zh-TW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分組方式：</a:t>
            </a: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（一）個別指導。</a:t>
            </a: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（二）班級內小組教學。</a:t>
            </a: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（三）跨班級、年級或學校</a:t>
            </a: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zh-TW" altLang="en-US" sz="12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之分組教學。</a:t>
            </a: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 rot="21083613">
            <a:off x="189676" y="4307618"/>
            <a:ext cx="2209963" cy="1211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請不同課程領域教師分享您曾為特教生安排的分組學習活動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372354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D02B37-42BD-4B44-ABCC-C3A7E88F4F73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4480021" y="3198236"/>
            <a:ext cx="2659868" cy="2659868"/>
          </a:xfrm>
          <a:custGeom>
            <a:avLst/>
            <a:gdLst>
              <a:gd name="connsiteX0" fmla="*/ 0 w 2659868"/>
              <a:gd name="connsiteY0" fmla="*/ 1329934 h 2659868"/>
              <a:gd name="connsiteX1" fmla="*/ 389530 w 2659868"/>
              <a:gd name="connsiteY1" fmla="*/ 389529 h 2659868"/>
              <a:gd name="connsiteX2" fmla="*/ 1329936 w 2659868"/>
              <a:gd name="connsiteY2" fmla="*/ 2 h 2659868"/>
              <a:gd name="connsiteX3" fmla="*/ 2270341 w 2659868"/>
              <a:gd name="connsiteY3" fmla="*/ 389532 h 2659868"/>
              <a:gd name="connsiteX4" fmla="*/ 2659868 w 2659868"/>
              <a:gd name="connsiteY4" fmla="*/ 1329938 h 2659868"/>
              <a:gd name="connsiteX5" fmla="*/ 2270339 w 2659868"/>
              <a:gd name="connsiteY5" fmla="*/ 2270344 h 2659868"/>
              <a:gd name="connsiteX6" fmla="*/ 1329933 w 2659868"/>
              <a:gd name="connsiteY6" fmla="*/ 2659872 h 2659868"/>
              <a:gd name="connsiteX7" fmla="*/ 389528 w 2659868"/>
              <a:gd name="connsiteY7" fmla="*/ 2270343 h 2659868"/>
              <a:gd name="connsiteX8" fmla="*/ 0 w 2659868"/>
              <a:gd name="connsiteY8" fmla="*/ 1329937 h 2659868"/>
              <a:gd name="connsiteX9" fmla="*/ 0 w 2659868"/>
              <a:gd name="connsiteY9" fmla="*/ 1329934 h 26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9868" h="2659868">
                <a:moveTo>
                  <a:pt x="0" y="1329934"/>
                </a:moveTo>
                <a:cubicBezTo>
                  <a:pt x="0" y="977213"/>
                  <a:pt x="140119" y="638940"/>
                  <a:pt x="389530" y="389529"/>
                </a:cubicBezTo>
                <a:cubicBezTo>
                  <a:pt x="638941" y="140118"/>
                  <a:pt x="977216" y="1"/>
                  <a:pt x="1329936" y="2"/>
                </a:cubicBezTo>
                <a:cubicBezTo>
                  <a:pt x="1682657" y="2"/>
                  <a:pt x="2020930" y="140121"/>
                  <a:pt x="2270341" y="389532"/>
                </a:cubicBezTo>
                <a:cubicBezTo>
                  <a:pt x="2519752" y="638943"/>
                  <a:pt x="2659869" y="977218"/>
                  <a:pt x="2659868" y="1329938"/>
                </a:cubicBezTo>
                <a:cubicBezTo>
                  <a:pt x="2659868" y="1682659"/>
                  <a:pt x="2519750" y="2020933"/>
                  <a:pt x="2270339" y="2270344"/>
                </a:cubicBezTo>
                <a:cubicBezTo>
                  <a:pt x="2020928" y="2519755"/>
                  <a:pt x="1682654" y="2659873"/>
                  <a:pt x="1329933" y="2659872"/>
                </a:cubicBezTo>
                <a:cubicBezTo>
                  <a:pt x="977212" y="2659872"/>
                  <a:pt x="638938" y="2519754"/>
                  <a:pt x="389528" y="2270343"/>
                </a:cubicBezTo>
                <a:cubicBezTo>
                  <a:pt x="140117" y="2020932"/>
                  <a:pt x="0" y="1682657"/>
                  <a:pt x="0" y="1329937"/>
                </a:cubicBezTo>
                <a:lnTo>
                  <a:pt x="0" y="132993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430169" tIns="430168" rIns="430169" bIns="430168" spcCol="1270" anchor="ctr"/>
          <a:lstStyle/>
          <a:p>
            <a:pPr algn="ctr" defTabSz="1422400" eaLnBrk="1" hangingPunct="1">
              <a:spcAft>
                <a:spcPts val="0"/>
              </a:spcAft>
              <a:defRPr/>
            </a:pPr>
            <a:r>
              <a:rPr lang="zh-TW" altLang="en-US" sz="3200" b="1" dirty="0">
                <a:latin typeface="+mj-ea"/>
                <a:ea typeface="+mj-ea"/>
              </a:rPr>
              <a:t>多元評量途徑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5144988" y="2132856"/>
            <a:ext cx="1329934" cy="1329934"/>
          </a:xfrm>
          <a:custGeom>
            <a:avLst/>
            <a:gdLst>
              <a:gd name="connsiteX0" fmla="*/ 0 w 1329934"/>
              <a:gd name="connsiteY0" fmla="*/ 664967 h 1329934"/>
              <a:gd name="connsiteX1" fmla="*/ 194765 w 1329934"/>
              <a:gd name="connsiteY1" fmla="*/ 194764 h 1329934"/>
              <a:gd name="connsiteX2" fmla="*/ 664968 w 1329934"/>
              <a:gd name="connsiteY2" fmla="*/ 0 h 1329934"/>
              <a:gd name="connsiteX3" fmla="*/ 1135171 w 1329934"/>
              <a:gd name="connsiteY3" fmla="*/ 194765 h 1329934"/>
              <a:gd name="connsiteX4" fmla="*/ 1329935 w 1329934"/>
              <a:gd name="connsiteY4" fmla="*/ 664968 h 1329934"/>
              <a:gd name="connsiteX5" fmla="*/ 1135171 w 1329934"/>
              <a:gd name="connsiteY5" fmla="*/ 1135171 h 1329934"/>
              <a:gd name="connsiteX6" fmla="*/ 664968 w 1329934"/>
              <a:gd name="connsiteY6" fmla="*/ 1329935 h 1329934"/>
              <a:gd name="connsiteX7" fmla="*/ 194765 w 1329934"/>
              <a:gd name="connsiteY7" fmla="*/ 1135170 h 1329934"/>
              <a:gd name="connsiteX8" fmla="*/ 1 w 1329934"/>
              <a:gd name="connsiteY8" fmla="*/ 664967 h 1329934"/>
              <a:gd name="connsiteX9" fmla="*/ 0 w 1329934"/>
              <a:gd name="connsiteY9" fmla="*/ 664967 h 13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934" h="1329934">
                <a:moveTo>
                  <a:pt x="0" y="664967"/>
                </a:moveTo>
                <a:cubicBezTo>
                  <a:pt x="0" y="488607"/>
                  <a:pt x="70059" y="319470"/>
                  <a:pt x="194765" y="194764"/>
                </a:cubicBezTo>
                <a:cubicBezTo>
                  <a:pt x="319471" y="70059"/>
                  <a:pt x="488608" y="0"/>
                  <a:pt x="664968" y="0"/>
                </a:cubicBezTo>
                <a:cubicBezTo>
                  <a:pt x="841328" y="0"/>
                  <a:pt x="1010465" y="70059"/>
                  <a:pt x="1135171" y="194765"/>
                </a:cubicBezTo>
                <a:cubicBezTo>
                  <a:pt x="1259876" y="319471"/>
                  <a:pt x="1329935" y="488608"/>
                  <a:pt x="1329935" y="664968"/>
                </a:cubicBezTo>
                <a:cubicBezTo>
                  <a:pt x="1329935" y="841328"/>
                  <a:pt x="1259876" y="1010465"/>
                  <a:pt x="1135171" y="1135171"/>
                </a:cubicBezTo>
                <a:cubicBezTo>
                  <a:pt x="1010465" y="1259877"/>
                  <a:pt x="841328" y="1329935"/>
                  <a:pt x="664968" y="1329935"/>
                </a:cubicBezTo>
                <a:cubicBezTo>
                  <a:pt x="488608" y="1329935"/>
                  <a:pt x="319471" y="1259876"/>
                  <a:pt x="194765" y="1135170"/>
                </a:cubicBezTo>
                <a:cubicBezTo>
                  <a:pt x="70060" y="1010464"/>
                  <a:pt x="1" y="841327"/>
                  <a:pt x="1" y="664967"/>
                </a:cubicBezTo>
                <a:lnTo>
                  <a:pt x="0" y="66496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1545873"/>
              <a:satOff val="-16531"/>
              <a:lumOff val="4314"/>
              <a:alphaOff val="0"/>
            </a:schemeClr>
          </a:fillRef>
          <a:effectRef idx="1">
            <a:schemeClr val="accent2">
              <a:alpha val="50000"/>
              <a:hueOff val="1545873"/>
              <a:satOff val="-16531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 lIns="225244" tIns="225244" rIns="225244" bIns="225244" spcCol="1270" anchor="ctr"/>
          <a:lstStyle/>
          <a:p>
            <a:pPr algn="ctr" defTabSz="1066800" eaLnBrk="1" hangingPunct="1">
              <a:spcAft>
                <a:spcPts val="0"/>
              </a:spcAft>
              <a:defRPr/>
            </a:pPr>
            <a:r>
              <a:rPr lang="zh-TW" altLang="en-US" sz="2400" b="1" dirty="0">
                <a:latin typeface="+mj-ea"/>
                <a:ea typeface="+mj-ea"/>
              </a:rPr>
              <a:t>紙筆測驗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6790646" y="3328496"/>
            <a:ext cx="1329934" cy="1329934"/>
          </a:xfrm>
          <a:custGeom>
            <a:avLst/>
            <a:gdLst>
              <a:gd name="connsiteX0" fmla="*/ 0 w 1329934"/>
              <a:gd name="connsiteY0" fmla="*/ 664967 h 1329934"/>
              <a:gd name="connsiteX1" fmla="*/ 194765 w 1329934"/>
              <a:gd name="connsiteY1" fmla="*/ 194764 h 1329934"/>
              <a:gd name="connsiteX2" fmla="*/ 664968 w 1329934"/>
              <a:gd name="connsiteY2" fmla="*/ 0 h 1329934"/>
              <a:gd name="connsiteX3" fmla="*/ 1135171 w 1329934"/>
              <a:gd name="connsiteY3" fmla="*/ 194765 h 1329934"/>
              <a:gd name="connsiteX4" fmla="*/ 1329935 w 1329934"/>
              <a:gd name="connsiteY4" fmla="*/ 664968 h 1329934"/>
              <a:gd name="connsiteX5" fmla="*/ 1135171 w 1329934"/>
              <a:gd name="connsiteY5" fmla="*/ 1135171 h 1329934"/>
              <a:gd name="connsiteX6" fmla="*/ 664968 w 1329934"/>
              <a:gd name="connsiteY6" fmla="*/ 1329935 h 1329934"/>
              <a:gd name="connsiteX7" fmla="*/ 194765 w 1329934"/>
              <a:gd name="connsiteY7" fmla="*/ 1135170 h 1329934"/>
              <a:gd name="connsiteX8" fmla="*/ 1 w 1329934"/>
              <a:gd name="connsiteY8" fmla="*/ 664967 h 1329934"/>
              <a:gd name="connsiteX9" fmla="*/ 0 w 1329934"/>
              <a:gd name="connsiteY9" fmla="*/ 664967 h 13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934" h="1329934">
                <a:moveTo>
                  <a:pt x="0" y="664967"/>
                </a:moveTo>
                <a:cubicBezTo>
                  <a:pt x="0" y="488607"/>
                  <a:pt x="70059" y="319470"/>
                  <a:pt x="194765" y="194764"/>
                </a:cubicBezTo>
                <a:cubicBezTo>
                  <a:pt x="319471" y="70059"/>
                  <a:pt x="488608" y="0"/>
                  <a:pt x="664968" y="0"/>
                </a:cubicBezTo>
                <a:cubicBezTo>
                  <a:pt x="841328" y="0"/>
                  <a:pt x="1010465" y="70059"/>
                  <a:pt x="1135171" y="194765"/>
                </a:cubicBezTo>
                <a:cubicBezTo>
                  <a:pt x="1259876" y="319471"/>
                  <a:pt x="1329935" y="488608"/>
                  <a:pt x="1329935" y="664968"/>
                </a:cubicBezTo>
                <a:cubicBezTo>
                  <a:pt x="1329935" y="841328"/>
                  <a:pt x="1259876" y="1010465"/>
                  <a:pt x="1135171" y="1135171"/>
                </a:cubicBezTo>
                <a:cubicBezTo>
                  <a:pt x="1010465" y="1259877"/>
                  <a:pt x="841328" y="1329935"/>
                  <a:pt x="664968" y="1329935"/>
                </a:cubicBezTo>
                <a:cubicBezTo>
                  <a:pt x="488608" y="1329935"/>
                  <a:pt x="319471" y="1259876"/>
                  <a:pt x="194765" y="1135170"/>
                </a:cubicBezTo>
                <a:cubicBezTo>
                  <a:pt x="70060" y="1010464"/>
                  <a:pt x="1" y="841327"/>
                  <a:pt x="1" y="664967"/>
                </a:cubicBezTo>
                <a:lnTo>
                  <a:pt x="0" y="664967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3091747"/>
              <a:satOff val="-33061"/>
              <a:lumOff val="8628"/>
              <a:alphaOff val="0"/>
            </a:schemeClr>
          </a:fillRef>
          <a:effectRef idx="1">
            <a:schemeClr val="accent2">
              <a:alpha val="50000"/>
              <a:hueOff val="3091747"/>
              <a:satOff val="-3306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lIns="225244" tIns="225244" rIns="225244" bIns="225244" spcCol="1270" anchor="ctr"/>
          <a:lstStyle/>
          <a:p>
            <a:pPr algn="ctr" defTabSz="1066800" eaLnBrk="1" hangingPunct="1">
              <a:spcAft>
                <a:spcPts val="0"/>
              </a:spcAft>
              <a:defRPr/>
            </a:pPr>
            <a:r>
              <a:rPr lang="zh-TW" altLang="en-US" sz="2400" b="1" dirty="0">
                <a:latin typeface="+mj-ea"/>
                <a:ea typeface="+mj-ea"/>
              </a:rPr>
              <a:t>檔案評量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6162061" y="5263083"/>
            <a:ext cx="1329934" cy="1329934"/>
          </a:xfrm>
          <a:custGeom>
            <a:avLst/>
            <a:gdLst>
              <a:gd name="connsiteX0" fmla="*/ 0 w 1329934"/>
              <a:gd name="connsiteY0" fmla="*/ 664967 h 1329934"/>
              <a:gd name="connsiteX1" fmla="*/ 194765 w 1329934"/>
              <a:gd name="connsiteY1" fmla="*/ 194764 h 1329934"/>
              <a:gd name="connsiteX2" fmla="*/ 664968 w 1329934"/>
              <a:gd name="connsiteY2" fmla="*/ 0 h 1329934"/>
              <a:gd name="connsiteX3" fmla="*/ 1135171 w 1329934"/>
              <a:gd name="connsiteY3" fmla="*/ 194765 h 1329934"/>
              <a:gd name="connsiteX4" fmla="*/ 1329935 w 1329934"/>
              <a:gd name="connsiteY4" fmla="*/ 664968 h 1329934"/>
              <a:gd name="connsiteX5" fmla="*/ 1135171 w 1329934"/>
              <a:gd name="connsiteY5" fmla="*/ 1135171 h 1329934"/>
              <a:gd name="connsiteX6" fmla="*/ 664968 w 1329934"/>
              <a:gd name="connsiteY6" fmla="*/ 1329935 h 1329934"/>
              <a:gd name="connsiteX7" fmla="*/ 194765 w 1329934"/>
              <a:gd name="connsiteY7" fmla="*/ 1135170 h 1329934"/>
              <a:gd name="connsiteX8" fmla="*/ 1 w 1329934"/>
              <a:gd name="connsiteY8" fmla="*/ 664967 h 1329934"/>
              <a:gd name="connsiteX9" fmla="*/ 0 w 1329934"/>
              <a:gd name="connsiteY9" fmla="*/ 664967 h 13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934" h="1329934">
                <a:moveTo>
                  <a:pt x="0" y="664967"/>
                </a:moveTo>
                <a:cubicBezTo>
                  <a:pt x="0" y="488607"/>
                  <a:pt x="70059" y="319470"/>
                  <a:pt x="194765" y="194764"/>
                </a:cubicBezTo>
                <a:cubicBezTo>
                  <a:pt x="319471" y="70059"/>
                  <a:pt x="488608" y="0"/>
                  <a:pt x="664968" y="0"/>
                </a:cubicBezTo>
                <a:cubicBezTo>
                  <a:pt x="841328" y="0"/>
                  <a:pt x="1010465" y="70059"/>
                  <a:pt x="1135171" y="194765"/>
                </a:cubicBezTo>
                <a:cubicBezTo>
                  <a:pt x="1259876" y="319471"/>
                  <a:pt x="1329935" y="488608"/>
                  <a:pt x="1329935" y="664968"/>
                </a:cubicBezTo>
                <a:cubicBezTo>
                  <a:pt x="1329935" y="841328"/>
                  <a:pt x="1259876" y="1010465"/>
                  <a:pt x="1135171" y="1135171"/>
                </a:cubicBezTo>
                <a:cubicBezTo>
                  <a:pt x="1010465" y="1259877"/>
                  <a:pt x="841328" y="1329935"/>
                  <a:pt x="664968" y="1329935"/>
                </a:cubicBezTo>
                <a:cubicBezTo>
                  <a:pt x="488608" y="1329935"/>
                  <a:pt x="319471" y="1259876"/>
                  <a:pt x="194765" y="1135170"/>
                </a:cubicBezTo>
                <a:cubicBezTo>
                  <a:pt x="70060" y="1010464"/>
                  <a:pt x="1" y="841327"/>
                  <a:pt x="1" y="664967"/>
                </a:cubicBezTo>
                <a:lnTo>
                  <a:pt x="0" y="664967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4637620"/>
              <a:satOff val="-49592"/>
              <a:lumOff val="12941"/>
              <a:alphaOff val="0"/>
            </a:schemeClr>
          </a:fillRef>
          <a:effectRef idx="1">
            <a:schemeClr val="accent2">
              <a:alpha val="50000"/>
              <a:hueOff val="4637620"/>
              <a:satOff val="-49592"/>
              <a:lumOff val="12941"/>
              <a:alphaOff val="0"/>
            </a:schemeClr>
          </a:effectRef>
          <a:fontRef idx="minor">
            <a:schemeClr val="tx1"/>
          </a:fontRef>
        </p:style>
        <p:txBody>
          <a:bodyPr lIns="225244" tIns="225244" rIns="225244" bIns="225244" spcCol="1270" anchor="ctr"/>
          <a:lstStyle/>
          <a:p>
            <a:pPr algn="ctr" defTabSz="1066800" eaLnBrk="1" hangingPunct="1">
              <a:spcAft>
                <a:spcPts val="0"/>
              </a:spcAft>
              <a:defRPr/>
            </a:pPr>
            <a:r>
              <a:rPr lang="zh-TW" altLang="en-US" sz="2400" b="1" dirty="0">
                <a:latin typeface="+mj-ea"/>
                <a:ea typeface="+mj-ea"/>
              </a:rPr>
              <a:t>觀察評量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4127916" y="5263083"/>
            <a:ext cx="1329934" cy="1329934"/>
          </a:xfrm>
          <a:custGeom>
            <a:avLst/>
            <a:gdLst>
              <a:gd name="connsiteX0" fmla="*/ 0 w 1329934"/>
              <a:gd name="connsiteY0" fmla="*/ 664967 h 1329934"/>
              <a:gd name="connsiteX1" fmla="*/ 194765 w 1329934"/>
              <a:gd name="connsiteY1" fmla="*/ 194764 h 1329934"/>
              <a:gd name="connsiteX2" fmla="*/ 664968 w 1329934"/>
              <a:gd name="connsiteY2" fmla="*/ 0 h 1329934"/>
              <a:gd name="connsiteX3" fmla="*/ 1135171 w 1329934"/>
              <a:gd name="connsiteY3" fmla="*/ 194765 h 1329934"/>
              <a:gd name="connsiteX4" fmla="*/ 1329935 w 1329934"/>
              <a:gd name="connsiteY4" fmla="*/ 664968 h 1329934"/>
              <a:gd name="connsiteX5" fmla="*/ 1135171 w 1329934"/>
              <a:gd name="connsiteY5" fmla="*/ 1135171 h 1329934"/>
              <a:gd name="connsiteX6" fmla="*/ 664968 w 1329934"/>
              <a:gd name="connsiteY6" fmla="*/ 1329935 h 1329934"/>
              <a:gd name="connsiteX7" fmla="*/ 194765 w 1329934"/>
              <a:gd name="connsiteY7" fmla="*/ 1135170 h 1329934"/>
              <a:gd name="connsiteX8" fmla="*/ 1 w 1329934"/>
              <a:gd name="connsiteY8" fmla="*/ 664967 h 1329934"/>
              <a:gd name="connsiteX9" fmla="*/ 0 w 1329934"/>
              <a:gd name="connsiteY9" fmla="*/ 664967 h 13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934" h="1329934">
                <a:moveTo>
                  <a:pt x="0" y="664967"/>
                </a:moveTo>
                <a:cubicBezTo>
                  <a:pt x="0" y="488607"/>
                  <a:pt x="70059" y="319470"/>
                  <a:pt x="194765" y="194764"/>
                </a:cubicBezTo>
                <a:cubicBezTo>
                  <a:pt x="319471" y="70059"/>
                  <a:pt x="488608" y="0"/>
                  <a:pt x="664968" y="0"/>
                </a:cubicBezTo>
                <a:cubicBezTo>
                  <a:pt x="841328" y="0"/>
                  <a:pt x="1010465" y="70059"/>
                  <a:pt x="1135171" y="194765"/>
                </a:cubicBezTo>
                <a:cubicBezTo>
                  <a:pt x="1259876" y="319471"/>
                  <a:pt x="1329935" y="488608"/>
                  <a:pt x="1329935" y="664968"/>
                </a:cubicBezTo>
                <a:cubicBezTo>
                  <a:pt x="1329935" y="841328"/>
                  <a:pt x="1259876" y="1010465"/>
                  <a:pt x="1135171" y="1135171"/>
                </a:cubicBezTo>
                <a:cubicBezTo>
                  <a:pt x="1010465" y="1259877"/>
                  <a:pt x="841328" y="1329935"/>
                  <a:pt x="664968" y="1329935"/>
                </a:cubicBezTo>
                <a:cubicBezTo>
                  <a:pt x="488608" y="1329935"/>
                  <a:pt x="319471" y="1259876"/>
                  <a:pt x="194765" y="1135170"/>
                </a:cubicBezTo>
                <a:cubicBezTo>
                  <a:pt x="70060" y="1010464"/>
                  <a:pt x="1" y="841327"/>
                  <a:pt x="1" y="664967"/>
                </a:cubicBezTo>
                <a:lnTo>
                  <a:pt x="0" y="6649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6183494"/>
              <a:satOff val="-66122"/>
              <a:lumOff val="17255"/>
              <a:alphaOff val="0"/>
            </a:schemeClr>
          </a:fillRef>
          <a:effectRef idx="1">
            <a:schemeClr val="accent2">
              <a:alpha val="50000"/>
              <a:hueOff val="6183494"/>
              <a:satOff val="-66122"/>
              <a:lumOff val="17255"/>
              <a:alphaOff val="0"/>
            </a:schemeClr>
          </a:effectRef>
          <a:fontRef idx="minor">
            <a:schemeClr val="tx1"/>
          </a:fontRef>
        </p:style>
        <p:txBody>
          <a:bodyPr lIns="225244" tIns="225244" rIns="225244" bIns="225244" spcCol="1270" anchor="ctr"/>
          <a:lstStyle/>
          <a:p>
            <a:pPr algn="ctr" defTabSz="1066800" eaLnBrk="1" hangingPunct="1">
              <a:spcAft>
                <a:spcPts val="0"/>
              </a:spcAft>
              <a:defRPr/>
            </a:pPr>
            <a:r>
              <a:rPr lang="zh-TW" altLang="en-US" sz="2400" b="1" dirty="0">
                <a:latin typeface="+mj-ea"/>
                <a:ea typeface="+mj-ea"/>
              </a:rPr>
              <a:t>操作評量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3499331" y="3328496"/>
            <a:ext cx="1329934" cy="1329934"/>
          </a:xfrm>
          <a:custGeom>
            <a:avLst/>
            <a:gdLst>
              <a:gd name="connsiteX0" fmla="*/ 0 w 1329934"/>
              <a:gd name="connsiteY0" fmla="*/ 664967 h 1329934"/>
              <a:gd name="connsiteX1" fmla="*/ 194765 w 1329934"/>
              <a:gd name="connsiteY1" fmla="*/ 194764 h 1329934"/>
              <a:gd name="connsiteX2" fmla="*/ 664968 w 1329934"/>
              <a:gd name="connsiteY2" fmla="*/ 0 h 1329934"/>
              <a:gd name="connsiteX3" fmla="*/ 1135171 w 1329934"/>
              <a:gd name="connsiteY3" fmla="*/ 194765 h 1329934"/>
              <a:gd name="connsiteX4" fmla="*/ 1329935 w 1329934"/>
              <a:gd name="connsiteY4" fmla="*/ 664968 h 1329934"/>
              <a:gd name="connsiteX5" fmla="*/ 1135171 w 1329934"/>
              <a:gd name="connsiteY5" fmla="*/ 1135171 h 1329934"/>
              <a:gd name="connsiteX6" fmla="*/ 664968 w 1329934"/>
              <a:gd name="connsiteY6" fmla="*/ 1329935 h 1329934"/>
              <a:gd name="connsiteX7" fmla="*/ 194765 w 1329934"/>
              <a:gd name="connsiteY7" fmla="*/ 1135170 h 1329934"/>
              <a:gd name="connsiteX8" fmla="*/ 1 w 1329934"/>
              <a:gd name="connsiteY8" fmla="*/ 664967 h 1329934"/>
              <a:gd name="connsiteX9" fmla="*/ 0 w 1329934"/>
              <a:gd name="connsiteY9" fmla="*/ 664967 h 132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934" h="1329934">
                <a:moveTo>
                  <a:pt x="0" y="664967"/>
                </a:moveTo>
                <a:cubicBezTo>
                  <a:pt x="0" y="488607"/>
                  <a:pt x="70059" y="319470"/>
                  <a:pt x="194765" y="194764"/>
                </a:cubicBezTo>
                <a:cubicBezTo>
                  <a:pt x="319471" y="70059"/>
                  <a:pt x="488608" y="0"/>
                  <a:pt x="664968" y="0"/>
                </a:cubicBezTo>
                <a:cubicBezTo>
                  <a:pt x="841328" y="0"/>
                  <a:pt x="1010465" y="70059"/>
                  <a:pt x="1135171" y="194765"/>
                </a:cubicBezTo>
                <a:cubicBezTo>
                  <a:pt x="1259876" y="319471"/>
                  <a:pt x="1329935" y="488608"/>
                  <a:pt x="1329935" y="664968"/>
                </a:cubicBezTo>
                <a:cubicBezTo>
                  <a:pt x="1329935" y="841328"/>
                  <a:pt x="1259876" y="1010465"/>
                  <a:pt x="1135171" y="1135171"/>
                </a:cubicBezTo>
                <a:cubicBezTo>
                  <a:pt x="1010465" y="1259877"/>
                  <a:pt x="841328" y="1329935"/>
                  <a:pt x="664968" y="1329935"/>
                </a:cubicBezTo>
                <a:cubicBezTo>
                  <a:pt x="488608" y="1329935"/>
                  <a:pt x="319471" y="1259876"/>
                  <a:pt x="194765" y="1135170"/>
                </a:cubicBezTo>
                <a:cubicBezTo>
                  <a:pt x="70060" y="1010464"/>
                  <a:pt x="1" y="841327"/>
                  <a:pt x="1" y="664967"/>
                </a:cubicBezTo>
                <a:lnTo>
                  <a:pt x="0" y="66496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7729367"/>
              <a:satOff val="-82653"/>
              <a:lumOff val="21569"/>
              <a:alphaOff val="0"/>
            </a:schemeClr>
          </a:fillRef>
          <a:effectRef idx="1">
            <a:schemeClr val="accent2">
              <a:alpha val="50000"/>
              <a:hueOff val="7729367"/>
              <a:satOff val="-82653"/>
              <a:lumOff val="21569"/>
              <a:alphaOff val="0"/>
            </a:schemeClr>
          </a:effectRef>
          <a:fontRef idx="minor">
            <a:schemeClr val="tx1"/>
          </a:fontRef>
        </p:style>
        <p:txBody>
          <a:bodyPr lIns="220164" tIns="220164" rIns="220164" bIns="220164" spcCol="1270" anchor="ctr"/>
          <a:lstStyle/>
          <a:p>
            <a:pPr algn="ctr" defTabSz="889000" eaLnBrk="1" hangingPunct="1">
              <a:spcAft>
                <a:spcPts val="0"/>
              </a:spcAft>
              <a:defRPr/>
            </a:pPr>
            <a:r>
              <a:rPr lang="zh-TW" altLang="en-US" sz="2000" b="1" dirty="0">
                <a:latin typeface="+mj-ea"/>
                <a:ea typeface="+mj-ea"/>
              </a:rPr>
              <a:t>其他可行方式</a:t>
            </a:r>
          </a:p>
        </p:txBody>
      </p:sp>
      <p:sp>
        <p:nvSpPr>
          <p:cNvPr id="19" name="向右箭號圖說文字 18"/>
          <p:cNvSpPr/>
          <p:nvPr/>
        </p:nvSpPr>
        <p:spPr>
          <a:xfrm rot="1064606">
            <a:off x="1230563" y="2096131"/>
            <a:ext cx="2256030" cy="2655233"/>
          </a:xfrm>
          <a:prstGeom prst="rightArrowCallout">
            <a:avLst>
              <a:gd name="adj1" fmla="val 25000"/>
              <a:gd name="adj2" fmla="val 25000"/>
              <a:gd name="adj3" fmla="val 10104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例如：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動態評量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生態評量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課程本位評量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真實評量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口頭問答</a:t>
            </a: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圖片指認</a:t>
            </a:r>
          </a:p>
        </p:txBody>
      </p:sp>
      <p:sp>
        <p:nvSpPr>
          <p:cNvPr id="17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（三）進行「客製化」的評量調整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 rot="21083613">
            <a:off x="1110865" y="5148385"/>
            <a:ext cx="2465899" cy="1045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說說看，這些評量途徑哪幾項對宗洋較合適？哪幾項又比較適合冠得？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4362450" y="10271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DBE69-E95A-4815-9C1B-D1BCF9ED0ACD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2973976" y="1673301"/>
            <a:ext cx="3884401" cy="3884401"/>
          </a:xfrm>
          <a:custGeom>
            <a:avLst/>
            <a:gdLst>
              <a:gd name="connsiteX0" fmla="*/ 1942203 w 3884401"/>
              <a:gd name="connsiteY0" fmla="*/ 0 h 3884401"/>
              <a:gd name="connsiteX1" fmla="*/ 3789345 w 3884401"/>
              <a:gd name="connsiteY1" fmla="*/ 1342032 h 3884401"/>
              <a:gd name="connsiteX2" fmla="*/ 1942201 w 3884401"/>
              <a:gd name="connsiteY2" fmla="*/ 1942201 h 3884401"/>
              <a:gd name="connsiteX3" fmla="*/ 1942203 w 3884401"/>
              <a:gd name="connsiteY3" fmla="*/ 0 h 38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01" h="3884401">
                <a:moveTo>
                  <a:pt x="1942203" y="0"/>
                </a:moveTo>
                <a:cubicBezTo>
                  <a:pt x="2783616" y="1"/>
                  <a:pt x="3529336" y="541800"/>
                  <a:pt x="3789345" y="1342032"/>
                </a:cubicBezTo>
                <a:lnTo>
                  <a:pt x="1942201" y="1942201"/>
                </a:lnTo>
                <a:cubicBezTo>
                  <a:pt x="1942202" y="1294801"/>
                  <a:pt x="1942202" y="647400"/>
                  <a:pt x="1942203" y="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19158" tIns="608288" rIns="603201" bIns="2430257" spcCol="1270" anchor="ctr"/>
          <a:lstStyle/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 dirty="0">
                <a:latin typeface="+mj-ea"/>
                <a:ea typeface="+mj-ea"/>
              </a:rPr>
              <a:t>評量方式</a:t>
            </a:r>
          </a:p>
        </p:txBody>
      </p:sp>
      <p:sp>
        <p:nvSpPr>
          <p:cNvPr id="20" name="手繪多邊形 19"/>
          <p:cNvSpPr/>
          <p:nvPr/>
        </p:nvSpPr>
        <p:spPr>
          <a:xfrm>
            <a:off x="2838022" y="1860584"/>
            <a:ext cx="3884401" cy="3884401"/>
          </a:xfrm>
          <a:custGeom>
            <a:avLst/>
            <a:gdLst>
              <a:gd name="connsiteX0" fmla="*/ 3789344 w 3884401"/>
              <a:gd name="connsiteY0" fmla="*/ 1342032 h 3884401"/>
              <a:gd name="connsiteX1" fmla="*/ 3083793 w 3884401"/>
              <a:gd name="connsiteY1" fmla="*/ 3513477 h 3884401"/>
              <a:gd name="connsiteX2" fmla="*/ 1942201 w 3884401"/>
              <a:gd name="connsiteY2" fmla="*/ 1942201 h 3884401"/>
              <a:gd name="connsiteX3" fmla="*/ 3789344 w 3884401"/>
              <a:gd name="connsiteY3" fmla="*/ 1342032 h 38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01" h="3884401">
                <a:moveTo>
                  <a:pt x="3789344" y="1342032"/>
                </a:moveTo>
                <a:cubicBezTo>
                  <a:pt x="4049353" y="2142264"/>
                  <a:pt x="3764511" y="3018909"/>
                  <a:pt x="3083793" y="3513477"/>
                </a:cubicBezTo>
                <a:lnTo>
                  <a:pt x="1942201" y="1942201"/>
                </a:lnTo>
                <a:lnTo>
                  <a:pt x="3789344" y="134203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2372881"/>
              <a:satOff val="-1559"/>
              <a:lumOff val="-3039"/>
              <a:alphaOff val="0"/>
            </a:schemeClr>
          </a:fillRef>
          <a:effectRef idx="2">
            <a:schemeClr val="accent3">
              <a:hueOff val="-2372881"/>
              <a:satOff val="-1559"/>
              <a:lumOff val="-3039"/>
              <a:alphaOff val="0"/>
            </a:schemeClr>
          </a:effectRef>
          <a:fontRef idx="minor">
            <a:schemeClr val="lt1"/>
          </a:fontRef>
        </p:style>
        <p:txBody>
          <a:bodyPr lIns="2566674" tIns="1785170" rIns="217535" bIns="1179387" spcCol="1270" anchor="ctr"/>
          <a:lstStyle/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 dirty="0">
                <a:latin typeface="+mj-ea"/>
                <a:ea typeface="+mj-ea"/>
              </a:rPr>
              <a:t>評量</a:t>
            </a:r>
            <a:endParaRPr lang="en-US" altLang="zh-TW" sz="2200" b="1" dirty="0">
              <a:latin typeface="+mj-ea"/>
              <a:ea typeface="+mj-ea"/>
            </a:endParaRPr>
          </a:p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 dirty="0">
                <a:latin typeface="+mj-ea"/>
                <a:ea typeface="+mj-ea"/>
              </a:rPr>
              <a:t>地點</a:t>
            </a:r>
          </a:p>
        </p:txBody>
      </p:sp>
      <p:sp>
        <p:nvSpPr>
          <p:cNvPr id="21" name="手繪多邊形 20"/>
          <p:cNvSpPr/>
          <p:nvPr/>
        </p:nvSpPr>
        <p:spPr>
          <a:xfrm>
            <a:off x="2838022" y="1860584"/>
            <a:ext cx="3884401" cy="3884401"/>
          </a:xfrm>
          <a:custGeom>
            <a:avLst/>
            <a:gdLst>
              <a:gd name="connsiteX0" fmla="*/ 3083797 w 3884401"/>
              <a:gd name="connsiteY0" fmla="*/ 3513474 h 3884401"/>
              <a:gd name="connsiteX1" fmla="*/ 800602 w 3884401"/>
              <a:gd name="connsiteY1" fmla="*/ 3513473 h 3884401"/>
              <a:gd name="connsiteX2" fmla="*/ 1942201 w 3884401"/>
              <a:gd name="connsiteY2" fmla="*/ 1942201 h 3884401"/>
              <a:gd name="connsiteX3" fmla="*/ 3083797 w 3884401"/>
              <a:gd name="connsiteY3" fmla="*/ 3513474 h 38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01" h="3884401">
                <a:moveTo>
                  <a:pt x="3083797" y="3513474"/>
                </a:moveTo>
                <a:cubicBezTo>
                  <a:pt x="2403080" y="4008044"/>
                  <a:pt x="1481319" y="4008043"/>
                  <a:pt x="800602" y="3513473"/>
                </a:cubicBezTo>
                <a:lnTo>
                  <a:pt x="1942201" y="1942201"/>
                </a:lnTo>
                <a:lnTo>
                  <a:pt x="3083797" y="35134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4745762"/>
              <a:satOff val="-3118"/>
              <a:lumOff val="-6078"/>
              <a:alphaOff val="0"/>
            </a:schemeClr>
          </a:fillRef>
          <a:effectRef idx="2">
            <a:schemeClr val="accent3">
              <a:hueOff val="-4745762"/>
              <a:satOff val="-3118"/>
              <a:lumOff val="-6078"/>
              <a:alphaOff val="0"/>
            </a:schemeClr>
          </a:effectRef>
          <a:fontRef idx="minor">
            <a:schemeClr val="lt1"/>
          </a:fontRef>
        </p:style>
        <p:txBody>
          <a:bodyPr lIns="1276497" tIns="2941242" rIns="1276498" bIns="166668" spcCol="1270" anchor="ctr"/>
          <a:lstStyle/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 dirty="0">
                <a:latin typeface="+mj-ea"/>
                <a:ea typeface="+mj-ea"/>
              </a:rPr>
              <a:t>評量時間</a:t>
            </a:r>
          </a:p>
        </p:txBody>
      </p:sp>
      <p:sp>
        <p:nvSpPr>
          <p:cNvPr id="22" name="手繪多邊形 21"/>
          <p:cNvSpPr/>
          <p:nvPr/>
        </p:nvSpPr>
        <p:spPr>
          <a:xfrm>
            <a:off x="2838022" y="1860584"/>
            <a:ext cx="3884401" cy="3884401"/>
          </a:xfrm>
          <a:custGeom>
            <a:avLst/>
            <a:gdLst>
              <a:gd name="connsiteX0" fmla="*/ 800603 w 3884401"/>
              <a:gd name="connsiteY0" fmla="*/ 3513473 h 3884401"/>
              <a:gd name="connsiteX1" fmla="*/ 95059 w 3884401"/>
              <a:gd name="connsiteY1" fmla="*/ 1342025 h 3884401"/>
              <a:gd name="connsiteX2" fmla="*/ 1942201 w 3884401"/>
              <a:gd name="connsiteY2" fmla="*/ 1942201 h 3884401"/>
              <a:gd name="connsiteX3" fmla="*/ 800603 w 3884401"/>
              <a:gd name="connsiteY3" fmla="*/ 3513473 h 38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01" h="3884401">
                <a:moveTo>
                  <a:pt x="800603" y="3513473"/>
                </a:moveTo>
                <a:cubicBezTo>
                  <a:pt x="119886" y="3018903"/>
                  <a:pt x="-164953" y="2142256"/>
                  <a:pt x="95059" y="1342025"/>
                </a:cubicBezTo>
                <a:lnTo>
                  <a:pt x="1942201" y="1942201"/>
                </a:lnTo>
                <a:lnTo>
                  <a:pt x="800603" y="35134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7118643"/>
              <a:satOff val="-4677"/>
              <a:lumOff val="-9118"/>
              <a:alphaOff val="0"/>
            </a:schemeClr>
          </a:fillRef>
          <a:effectRef idx="2">
            <a:schemeClr val="accent3">
              <a:hueOff val="-7118643"/>
              <a:satOff val="-4677"/>
              <a:lumOff val="-9118"/>
              <a:alphaOff val="0"/>
            </a:schemeClr>
          </a:effectRef>
          <a:fontRef idx="minor">
            <a:schemeClr val="lt1"/>
          </a:fontRef>
        </p:style>
        <p:txBody>
          <a:bodyPr lIns="212911" tIns="1785170" rIns="2571298" bIns="1179387" spcCol="1270" anchor="ctr"/>
          <a:lstStyle/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 dirty="0">
                <a:latin typeface="+mj-ea"/>
                <a:ea typeface="+mj-ea"/>
              </a:rPr>
              <a:t>評量</a:t>
            </a:r>
            <a:endParaRPr lang="en-US" altLang="zh-TW" sz="2200" b="1" dirty="0">
              <a:latin typeface="+mj-ea"/>
              <a:ea typeface="+mj-ea"/>
            </a:endParaRPr>
          </a:p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 dirty="0">
                <a:latin typeface="+mj-ea"/>
                <a:ea typeface="+mj-ea"/>
              </a:rPr>
              <a:t>標準</a:t>
            </a:r>
          </a:p>
        </p:txBody>
      </p:sp>
      <p:sp>
        <p:nvSpPr>
          <p:cNvPr id="23" name="手繪多邊形 22"/>
          <p:cNvSpPr/>
          <p:nvPr/>
        </p:nvSpPr>
        <p:spPr>
          <a:xfrm>
            <a:off x="2843808" y="1844824"/>
            <a:ext cx="3884401" cy="3884401"/>
          </a:xfrm>
          <a:custGeom>
            <a:avLst/>
            <a:gdLst>
              <a:gd name="connsiteX0" fmla="*/ 95059 w 3884401"/>
              <a:gd name="connsiteY0" fmla="*/ 1342025 h 3884401"/>
              <a:gd name="connsiteX1" fmla="*/ 1942203 w 3884401"/>
              <a:gd name="connsiteY1" fmla="*/ -1 h 3884401"/>
              <a:gd name="connsiteX2" fmla="*/ 1942201 w 3884401"/>
              <a:gd name="connsiteY2" fmla="*/ 1942201 h 3884401"/>
              <a:gd name="connsiteX3" fmla="*/ 95059 w 3884401"/>
              <a:gd name="connsiteY3" fmla="*/ 1342025 h 38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4401" h="3884401">
                <a:moveTo>
                  <a:pt x="95059" y="1342025"/>
                </a:moveTo>
                <a:cubicBezTo>
                  <a:pt x="355071" y="541794"/>
                  <a:pt x="1100791" y="-2"/>
                  <a:pt x="1942203" y="-1"/>
                </a:cubicBezTo>
                <a:cubicBezTo>
                  <a:pt x="1942202" y="647400"/>
                  <a:pt x="1942202" y="1294800"/>
                  <a:pt x="1942201" y="1942201"/>
                </a:cubicBezTo>
                <a:lnTo>
                  <a:pt x="95059" y="13420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9491525"/>
              <a:satOff val="-6236"/>
              <a:lumOff val="-12157"/>
              <a:alphaOff val="0"/>
            </a:schemeClr>
          </a:fillRef>
          <a:effectRef idx="2">
            <a:schemeClr val="accent3">
              <a:hueOff val="-9491525"/>
              <a:satOff val="-6236"/>
              <a:lumOff val="-12157"/>
              <a:alphaOff val="0"/>
            </a:schemeClr>
          </a:effectRef>
          <a:fontRef idx="minor">
            <a:schemeClr val="lt1"/>
          </a:fontRef>
        </p:style>
        <p:txBody>
          <a:bodyPr lIns="594415" tIns="619849" rIns="2027944" bIns="2418696" spcCol="1270" anchor="ctr"/>
          <a:lstStyle/>
          <a:p>
            <a:pPr algn="ctr" defTabSz="9779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200" b="1">
                <a:latin typeface="+mj-ea"/>
                <a:ea typeface="+mj-ea"/>
              </a:rPr>
              <a:t>評量人員</a:t>
            </a:r>
            <a:endParaRPr lang="zh-TW" altLang="en-US" sz="2200" b="1" dirty="0">
              <a:latin typeface="+mj-ea"/>
              <a:ea typeface="+mj-ea"/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6948488" y="3357563"/>
            <a:ext cx="1908175" cy="1008062"/>
          </a:xfrm>
          <a:prstGeom prst="borderCallout1">
            <a:avLst>
              <a:gd name="adj1" fmla="val 18750"/>
              <a:gd name="adj2" fmla="val -8333"/>
              <a:gd name="adj3" fmla="val 63025"/>
              <a:gd name="adj4" fmla="val -3211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如：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資源教室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個別諮商室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圖書館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……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直線圖說文字 1 13"/>
          <p:cNvSpPr/>
          <p:nvPr/>
        </p:nvSpPr>
        <p:spPr>
          <a:xfrm>
            <a:off x="539750" y="4005263"/>
            <a:ext cx="2197100" cy="1655762"/>
          </a:xfrm>
          <a:prstGeom prst="borderCallout1">
            <a:avLst>
              <a:gd name="adj1" fmla="val 49377"/>
              <a:gd name="adj2" fmla="val 100545"/>
              <a:gd name="adj3" fmla="val 15547"/>
              <a:gd name="adj4" fmla="val 1226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0"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成績評量應以</a:t>
            </a:r>
            <a:r>
              <a:rPr kumimoji="0"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公平合理</a:t>
            </a:r>
            <a:r>
              <a:rPr kumimoji="0" lang="zh-TW" altLang="en-US" sz="1600" b="1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為原則，其評量方式、標準與成績採記方式應於</a:t>
            </a:r>
            <a:r>
              <a:rPr kumimoji="0" lang="en-US" altLang="zh-TW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IEP</a:t>
            </a:r>
            <a:r>
              <a:rPr kumimoji="0"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中載明，</a:t>
            </a:r>
            <a:r>
              <a:rPr kumimoji="0"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並於</a:t>
            </a:r>
            <a:r>
              <a:rPr kumimoji="0" lang="zh-TW" altLang="en-US" sz="1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特推會中討論通過</a:t>
            </a:r>
            <a:r>
              <a:rPr kumimoji="0"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6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直線圖說文字 1 14"/>
          <p:cNvSpPr/>
          <p:nvPr/>
        </p:nvSpPr>
        <p:spPr>
          <a:xfrm>
            <a:off x="6443663" y="5229225"/>
            <a:ext cx="1909762" cy="1008063"/>
          </a:xfrm>
          <a:prstGeom prst="borderCallout1">
            <a:avLst>
              <a:gd name="adj1" fmla="val 18750"/>
              <a:gd name="adj2" fmla="val -8333"/>
              <a:gd name="adj3" fmla="val -586"/>
              <a:gd name="adj4" fmla="val -50154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如：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延長時間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分段實施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……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250825" y="1484313"/>
            <a:ext cx="3025775" cy="1657350"/>
          </a:xfrm>
          <a:prstGeom prst="borderCallout1">
            <a:avLst>
              <a:gd name="adj1" fmla="val 37598"/>
              <a:gd name="adj2" fmla="val 106145"/>
              <a:gd name="adj3" fmla="val 69911"/>
              <a:gd name="adj4" fmla="val 1224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如：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教師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學生（自評）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同儕（互評）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專業治療師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輔導教師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家長及其他重要他人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……</a:t>
            </a:r>
            <a:endParaRPr lang="zh-TW" altLang="en-US" sz="1600" b="1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（三）進行「客製化」的評量調整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 rot="21083613">
            <a:off x="967262" y="5744486"/>
            <a:ext cx="3195077" cy="9458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說說看，擔任導師的您在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會議上，會分別為宗洋及冠得爭取什麼樣的評量「配套」措施？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h.sinica.edu.tw/koteki/images/animation2_20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56165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文字方塊 9"/>
          <p:cNvSpPr txBox="1">
            <a:spLocks noChangeArrowheads="1"/>
          </p:cNvSpPr>
          <p:nvPr/>
        </p:nvSpPr>
        <p:spPr bwMode="auto">
          <a:xfrm>
            <a:off x="250825" y="549275"/>
            <a:ext cx="4681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影響胡適一生的經典名句：</a:t>
            </a:r>
          </a:p>
        </p:txBody>
      </p:sp>
      <p:sp>
        <p:nvSpPr>
          <p:cNvPr id="11" name="雲朵形圖說文字 10"/>
          <p:cNvSpPr/>
          <p:nvPr/>
        </p:nvSpPr>
        <p:spPr>
          <a:xfrm>
            <a:off x="3924300" y="0"/>
            <a:ext cx="5219700" cy="2879725"/>
          </a:xfrm>
          <a:prstGeom prst="cloudCallout">
            <a:avLst>
              <a:gd name="adj1" fmla="val -46688"/>
              <a:gd name="adj2" fmla="val 563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06400" algn="ctr">
              <a:defRPr/>
            </a:pPr>
            <a:endParaRPr lang="en-US" altLang="zh-TW" b="1" dirty="0">
              <a:solidFill>
                <a:srgbClr val="005800"/>
              </a:solidFill>
              <a:latin typeface="標楷體" pitchFamily="65" charset="-120"/>
              <a:ea typeface="標楷體" pitchFamily="65" charset="-120"/>
            </a:endParaRPr>
          </a:p>
          <a:p>
            <a:pPr indent="406400" algn="ctr">
              <a:defRPr/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陶源明為彭澤令，不以家累自隨。送一力給其子，書曰，汝旦夕之費，自給為難。今遣此力，助汝薪水之勞。</a:t>
            </a:r>
            <a:endParaRPr lang="en-US" altLang="zh-TW" b="1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406400" algn="ctr">
              <a:defRPr/>
            </a:pP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此亦人子也，可善遇之。</a:t>
            </a:r>
          </a:p>
          <a:p>
            <a:pPr indent="406400" algn="ctr">
              <a:defRPr/>
            </a:pP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（選自朱熹</a:t>
            </a:r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小學</a:t>
            </a:r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·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善行</a:t>
            </a:r>
            <a:r>
              <a:rPr lang="en-US" altLang="zh-TW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46》</a:t>
            </a:r>
            <a:r>
              <a:rPr lang="zh-TW" altLang="en-US" sz="15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10" name="Picture 7" descr="http://www.communitybusiness.org/images/cb/events/IDPWD201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60800"/>
            <a:ext cx="29511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974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2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10672-E4AB-4A26-9A4A-6489B468E6F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50825" y="1430338"/>
          <a:ext cx="8713788" cy="4198937"/>
        </p:xfrm>
        <a:graphic>
          <a:graphicData uri="http://schemas.openxmlformats.org/drawingml/2006/table">
            <a:tbl>
              <a:tblPr/>
              <a:tblGrid>
                <a:gridCol w="8713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評量調整內容</a:t>
                      </a:r>
                    </a:p>
                  </a:txBody>
                  <a:tcPr marL="50753" marR="507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E19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一、考卷方式：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原班考卷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另出考卷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新細明體" pitchFamily="18" charset="-120"/>
                        </a:rPr>
                        <a:t>二、如選擇另出考題，佔原班試題成績：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50%   </a:t>
                      </a:r>
                      <a:r>
                        <a:rPr kumimoji="0" lang="zh-TW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80%   </a:t>
                      </a:r>
                      <a:r>
                        <a:rPr kumimoji="0" lang="zh-TW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100%   </a:t>
                      </a:r>
                      <a:r>
                        <a:rPr kumimoji="0" lang="zh-TW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三、考試場地：□無需調整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□單獨考場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□安排在一樓或設有電梯之試場應試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□在家作答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四、考試時間：□延長考試時間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□在考試中有一小段休息時間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提早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5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分鐘入場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□時間提醒服務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五、試題呈現：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1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、調整試題呈現方式：□點字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□字體放大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□錄音帶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□口頭報讀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2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、試題版面：□題目放大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□增加題目行距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□減少每頁題數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□標示試題關鍵字 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   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3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、指導語 ：□報讀試題指導語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□簡化指導語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□標示指導語重要關鍵字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□提供額外例子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□允許澄清題意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          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□提供遮板遮住不相干刺激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六、作答方式：□口頭回答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□用手指出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□手語反應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□利用溝通板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□點字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          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一般電腦輸入法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電腦打字代謄（限寫作測驗，並錄音存證）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  <a:cs typeface="Times New Roman" pitchFamily="18" charset="0"/>
                        </a:rPr>
                        <a:t>              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放大答案卡（卷）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□代謄答案卡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□允許使用九九乘法表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      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□非評量計算能力之試題允許使用計算機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</a:t>
                      </a:r>
                      <a:endParaRPr kumimoji="0" lang="en-US" altLang="zh-TW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七、輔助器材：□特製桌椅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□放大鏡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□擴視機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□一般電腦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□盲用電腦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  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□錄音機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□助聽器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□特製筆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較黑或粗的鉛筆、可彎曲的鉛筆</a:t>
                      </a: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 </a:t>
                      </a:r>
                      <a:endParaRPr kumimoji="0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          </a:t>
                      </a:r>
                      <a:r>
                        <a:rPr kumimoji="0" lang="zh-TW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檯燈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新細明體" pitchFamily="18" charset="-120"/>
                        </a:rPr>
                        <a:t> 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□其他：</a:t>
                      </a:r>
                      <a:r>
                        <a:rPr kumimoji="0" lang="zh-TW" alt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                       </a:t>
                      </a:r>
                      <a:endParaRPr kumimoji="0" 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50753" marR="507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（三）進行「客製化」的評量調整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 rot="21083613">
            <a:off x="962657" y="5716020"/>
            <a:ext cx="2690821" cy="1045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說說看，宗洋及冠得分別需要什麼樣的評量調整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6463" y="1700213"/>
            <a:ext cx="2519362" cy="2663825"/>
            <a:chOff x="5332" y="5389"/>
            <a:chExt cx="5835" cy="5100"/>
          </a:xfrm>
        </p:grpSpPr>
        <p:grpSp>
          <p:nvGrpSpPr>
            <p:cNvPr id="64518" name="Group 5"/>
            <p:cNvGrpSpPr>
              <a:grpSpLocks/>
            </p:cNvGrpSpPr>
            <p:nvPr/>
          </p:nvGrpSpPr>
          <p:grpSpPr bwMode="auto">
            <a:xfrm>
              <a:off x="5332" y="5389"/>
              <a:ext cx="5835" cy="5100"/>
              <a:chOff x="5332" y="5389"/>
              <a:chExt cx="5835" cy="5100"/>
            </a:xfrm>
          </p:grpSpPr>
          <p:graphicFrame>
            <p:nvGraphicFramePr>
              <p:cNvPr id="64520" name="Object 6"/>
              <p:cNvGraphicFramePr>
                <a:graphicFrameLocks noChangeAspect="1"/>
              </p:cNvGraphicFramePr>
              <p:nvPr/>
            </p:nvGraphicFramePr>
            <p:xfrm>
              <a:off x="5332" y="5389"/>
              <a:ext cx="5835" cy="5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56" name="Picture" r:id="rId4" imgW="3704844" imgH="3238500" progId="Word.Picture.8">
                      <p:embed/>
                    </p:oleObj>
                  </mc:Choice>
                  <mc:Fallback>
                    <p:oleObj name="Picture" r:id="rId4" imgW="3704844" imgH="3238500" progId="Word.Picture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2" y="5389"/>
                            <a:ext cx="5835" cy="5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521" name="Object 7"/>
              <p:cNvGraphicFramePr>
                <a:graphicFrameLocks noChangeAspect="1"/>
              </p:cNvGraphicFramePr>
              <p:nvPr/>
            </p:nvGraphicFramePr>
            <p:xfrm>
              <a:off x="5742" y="7940"/>
              <a:ext cx="378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57" name="Picture" r:id="rId6" imgW="198451" imgH="343472" progId="Word.Picture.8">
                      <p:embed/>
                    </p:oleObj>
                  </mc:Choice>
                  <mc:Fallback>
                    <p:oleObj name="Picture" r:id="rId6" imgW="198451" imgH="343472" progId="Word.Picture.8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42" y="7940"/>
                            <a:ext cx="378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4519" name="WordArt 8"/>
            <p:cNvSpPr>
              <a:spLocks noChangeArrowheads="1" noChangeShapeType="1" noTextEdit="1"/>
            </p:cNvSpPr>
            <p:nvPr/>
          </p:nvSpPr>
          <p:spPr bwMode="auto">
            <a:xfrm rot="868068">
              <a:off x="7536" y="8114"/>
              <a:ext cx="1079" cy="35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222"/>
                </a:avLst>
              </a:prstTxWarp>
            </a:bodyPr>
            <a:lstStyle/>
            <a:p>
              <a:pPr algn="ctr"/>
              <a:r>
                <a:rPr lang="zh-TW" altLang="en-US" sz="8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新細明體" panose="02020500000000000000" pitchFamily="18" charset="-120"/>
                </a:rPr>
                <a:t>跨專業合作</a:t>
              </a:r>
            </a:p>
          </p:txBody>
        </p:sp>
      </p:grpSp>
      <p:sp>
        <p:nvSpPr>
          <p:cNvPr id="933897" name="Rectangle 9"/>
          <p:cNvSpPr>
            <a:spLocks noRot="1" noChangeArrowheads="1"/>
          </p:cNvSpPr>
          <p:nvPr/>
        </p:nvSpPr>
        <p:spPr bwMode="auto">
          <a:xfrm>
            <a:off x="250825" y="260350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r>
              <a:rPr lang="en-US" altLang="zh-TW" sz="3600" dirty="0">
                <a:solidFill>
                  <a:srgbClr val="EB21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/>
            </a:r>
            <a:br>
              <a:rPr lang="en-US" altLang="zh-TW" sz="3600" dirty="0">
                <a:solidFill>
                  <a:srgbClr val="EB21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（四）人力或資源的提供</a:t>
            </a:r>
          </a:p>
        </p:txBody>
      </p:sp>
      <p:pic>
        <p:nvPicPr>
          <p:cNvPr id="2058" name="Picture 10" descr="http://www.hslrc.eku.edu/sites/hslrc.eku.edu/files/students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8500"/>
            <a:ext cx="35290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摺角紙張 10"/>
          <p:cNvSpPr/>
          <p:nvPr/>
        </p:nvSpPr>
        <p:spPr>
          <a:xfrm>
            <a:off x="395288" y="1989138"/>
            <a:ext cx="3889375" cy="3384550"/>
          </a:xfrm>
          <a:prstGeom prst="foldedCorner">
            <a:avLst/>
          </a:prstGeom>
          <a:solidFill>
            <a:srgbClr val="FFFF66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TW" b="1" u="sng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en-US" altLang="zh-TW" b="1" u="sng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US" altLang="zh-TW" sz="2400" b="1" u="sng" dirty="0">
                <a:solidFill>
                  <a:srgbClr val="C00000"/>
                </a:solidFill>
              </a:rPr>
              <a:t>Memo</a:t>
            </a:r>
            <a:endParaRPr lang="en-US" altLang="zh-TW" sz="24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《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特殊教育課程教材教法及評量方式實施辦法</a:t>
            </a:r>
            <a:r>
              <a:rPr lang="en-US" altLang="zh-TW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》</a:t>
            </a: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 第</a:t>
            </a:r>
            <a:r>
              <a:rPr lang="en-US" altLang="zh-TW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條    </a:t>
            </a:r>
            <a:r>
              <a:rPr lang="en-US" altLang="zh-TW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人力或資源運用方式：</a:t>
            </a:r>
            <a:endParaRPr lang="en-US" altLang="zh-TW" sz="20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（一）個別指導或師徒制。</a:t>
            </a:r>
            <a:endParaRPr lang="en-US" altLang="zh-TW" sz="20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（二）協同或合作教學。</a:t>
            </a:r>
            <a:endParaRPr lang="en-US" altLang="zh-TW" sz="20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（三）同儕教學</a:t>
            </a: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（四）科技及資訊輔具輔助教學。</a:t>
            </a:r>
            <a:endParaRPr lang="en-US" altLang="zh-TW" sz="20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（五）社區資源運用。</a:t>
            </a:r>
            <a:endParaRPr lang="en-US" altLang="zh-TW" sz="20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sz="1200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zh-TW" altLang="en-US" sz="1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30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1" name="Rectangle 5"/>
          <p:cNvSpPr>
            <a:spLocks noRot="1" noChangeArrowheads="1"/>
          </p:cNvSpPr>
          <p:nvPr/>
        </p:nvSpPr>
        <p:spPr bwMode="auto">
          <a:xfrm>
            <a:off x="179388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r>
              <a:rPr lang="en-US" altLang="zh-TW" sz="3600" dirty="0">
                <a:solidFill>
                  <a:srgbClr val="EB21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/>
            </a:r>
            <a:br>
              <a:rPr lang="en-US" altLang="zh-TW" sz="3600" dirty="0">
                <a:solidFill>
                  <a:srgbClr val="EB21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（五）相關專業服務的提供</a:t>
            </a:r>
          </a:p>
        </p:txBody>
      </p:sp>
      <p:pic>
        <p:nvPicPr>
          <p:cNvPr id="66563" name="Picture 9" descr="http://blog.skillsprout.com/files/2015/02/TransDis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90" y="1412776"/>
            <a:ext cx="56165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7596188" y="760413"/>
            <a:ext cx="1698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400" b="1" dirty="0">
                <a:latin typeface="Arial" panose="020B0604020202020204" pitchFamily="34" charset="0"/>
                <a:ea typeface="標楷體" panose="03000509000000000000" pitchFamily="65" charset="-120"/>
              </a:rPr>
              <a:t>想想看，佳宏及冠得有可能分別需要什麼樣的相關專業服務？</a:t>
            </a:r>
            <a:endParaRPr lang="zh-TW" altLang="en-US" sz="1400" dirty="0"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251027" y="3355876"/>
            <a:ext cx="1150938" cy="369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課業輔導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93902" y="4508401"/>
            <a:ext cx="1728788" cy="369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社會技能訓練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7251027" y="5805388"/>
            <a:ext cx="1727200" cy="3683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心理諮商服務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5377777" y="6164163"/>
            <a:ext cx="1152525" cy="3698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個案管理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921790" y="5660926"/>
            <a:ext cx="1152525" cy="3698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職能治療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498052" y="4508401"/>
            <a:ext cx="1152525" cy="3698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語言治療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05890" y="3500338"/>
            <a:ext cx="1692275" cy="3698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應用行為分析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548" y="5465008"/>
            <a:ext cx="1280153" cy="1439586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 rot="21083613">
            <a:off x="188915" y="4476033"/>
            <a:ext cx="2118596" cy="1045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說說看，宗洋及冠得有可能分別需要什麼樣的相關專業服務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31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電子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295116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0" y="1557338"/>
            <a:ext cx="458788" cy="1008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Arial" panose="020B0604020202020204" pitchFamily="34" charset="0"/>
                <a:ea typeface="標楷體" panose="03000509000000000000" pitchFamily="65" charset="-120"/>
              </a:rPr>
              <a:t>電子書包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8682038" y="1484313"/>
            <a:ext cx="461962" cy="7921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Arial" panose="020B0604020202020204" pitchFamily="34" charset="0"/>
                <a:ea typeface="標楷體" panose="03000509000000000000" pitchFamily="65" charset="-120"/>
              </a:rPr>
              <a:t>擴視機</a:t>
            </a: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3203575" y="630872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940044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b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（六）輔助性科技服務的提供</a:t>
            </a:r>
          </a:p>
        </p:txBody>
      </p:sp>
      <p:pic>
        <p:nvPicPr>
          <p:cNvPr id="68615" name="Picture 13" descr="http://creationwiki.org/pool/images/b/b9/A_CCTV_Assistive_Technology_Dev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22415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AutoShape 15" descr="data:image/jpeg;base64,/9j/4AAQSkZJRgABAQAAAQABAAD/2wCEAAkGBhQSERUUExQWFRUWGBwZGBgYGBccIBsbHh0XGBoYHBgcHCYfFxwkGxcYHy8gJCcpLC0sHB4xNTAqNSYrLCkBCQoKDgwOGg8PGiwkHyQsLCwsLC8sLCwsLCwsLCwsLCwsLCwsLCwsLCwsKSwsLCwpLCwsLCwsLCwsLCwsLCwsLP/AABEIAPkAygMBIgACEQEDEQH/xAAcAAACAwEBAQEAAAAAAAAAAAAEBQIDBgcBAAj/xABEEAABAwIEAgcFBwMDAgUFAAABAgMRACEEBRIxQVEGEyJhcYGRBzKhscEUI0JS0eHwYnKCFZLxM6JDssLS4hY0U3Oj/8QAGgEAAwEBAQEAAAAAAAAAAAAAAQIDBAAFBv/EAC4RAAICAgIBAgQFBAMAAAAAAAABAhEDIRIxQQRREyJhcRQygZGhUrHh8CMzQv/aAAwDAQACEQMRAD8A5dlmRPuqR2yEq3IVOkHUBI4XSRepvZMtpWouaglSB/vBI9IqWU5y21uo7XsbnXqHDbSTVeKxyFwEqBlbZiI90KB+YqFz5fQ1JR4p+fuQOXOuPHq9J/ED4W5cwasdyPEpFwnidzfia2nQPIEv4tZWPu2kQQkkDUpRKU7zGkE+ldHV0dww2ZSI2PaJ9Saz5PU8GUWOPmzgC2MSgxpvvZU39d6qzJrECC4hSQRA24gH5AGu9O9FcOTIQUmZlKlC/Pe/nWA6dYM4ctpSr8QKSoJ2IUm9ue9Ji9YpyUUjpYlXbOf4pSUls6feRqIExJkbd29QVjFahGpIG4v58aPYf7A+7SuWwnUfw9lW3rPlTPGpbWpkHDaJcaCjtIsDsdjetjlWmiTje0xQxmCOyTKbLB34+768aIzzMUOKSWyhYCdnDcb2BMGjAy1rT9zCSuD2jChMRBHP6Us6Q4RtIBbQUWHEf1z8k0FTkhm5Rg1o0OdYZaeqDiGngdcWUgizZP47zqHpWax+FSmZwzqORCyR8UGfWnnTrtM4YyCdS9uMow59f2rGEEd1dhVxTEyyqVHSsmzhwIQlSEp7TOnUuSewAk3EARHrUsVmC1tiNHZBBu2TYTxgyIoXFdHS+y2rrEsrCUAGSApPUtqk7REd8kmk6+jLoJCX9WmdhO0TEG+9Z1GDd2ejCU0tRv8AY07OODly0D2UiSlJmDBNjxJpUjAtqWtKg2NaGwE6ggnspM39e+gEdGcZ+cTfcciOQPMGq8Ay+lT7di6AlIi23a3/ALRTqKV8WdKbbVx/2i9vo0yVuhVgFnRocQqEwbGFbzFev5A0PdWocu0b3TyJ50uyzHYjWoNt6lFfaE7qMjj3GiXM7egamDYgiO4pPySKep32Tg8XHcf4BHsqSh0EuapBMHVOx4xS3GIT1h3M34D9aYZpmwde1Boo7EFJPEAyeFqUkFxZj+CrRvyYcrjbUV5PgoDu7h+tUAmaI+yx31UzGoTYU5AKGDJI1mZ8zuf0qWObCUwLCRa/fepvZmkHsJ25+f60PinCpOpQg6o2i0fvXDB2WYhKWrkC5olt5UDtcOdCZXlqFo1Kkmdpo1l0hIEcBzpTTJS4RvrwW4PCsFq7ZnQozbfXAO20VJWCw/WGEqG5A7O4QhQ+M0rZzB5A0hNgFJ/3dpQ+tG5ecQ68lCW5UVBPC3Z0X8qk4tW7/kClHWv4O0+z7A6MGFbdYpTgHIGEj4Jnzp86qvMKwG20oTslISPACPpVbyr142bas1Ls9U5WP9puQjE4TWDC2TqB/p2WDHDY/wCNadxdVrUCCkiQRBB4g2I9KyQyPHNSXgZwtUfnxnBlQTCwmEqNzvHAeU1e9h3iEHWmNwNQ7MAEce8V70pyo4V0tXhClBJ5pN0n0I+NDKcQk9okmOBneCB3ca+mT5JSRgenT/uENOOjZSSEmZmYMk+dxXmbofCAXUgpMCb98ce/40FhFImTMzz4VZmDiCmAtRIJsfT6CjWzuVx/yH57mZ6tlMBQAm87lDe0G21IjiAfwJ9Vf+6rsasqCBt2Rue4CfhQwb3uPUUYxSVC5JNyNoz0pDbSQTGpCP8Atb0fpXo6TNlROvfX8dP6VnWGkrKAsGNI878KNxGTNDafjyHf31J44Jm/FkyuPy1QzGdpKiQsXniOY+gpcxmIGJWqbFW8/wBJG9D/AOjNniR/zHKl7uEAUUhVjxPnTKMfAubPkpNpdjro/jdLilA7OA/GjVY1RSLz5DkP0rOt5RInV8Ki9likgkL2E/y9FxTdghnnCH5S3MV9sgiez9CaEy1la3UoQnUtZCUjvJAHxqlpRk34Hfwrdex7JutxinSOyymf81SE+g1HyFdkn8ODl7GP/sn9x9lfsXIIViMQDtKEJMeGvUDHlVmM9izMgoeUm22mZMkzOq24HlXSSqq1qrxZery3dmtYo9Ufn/N8iOFfcaIEp4gG4gEEeINJswPjM/QfvXSPbHl5AaxCLT92uPNSD/5h6VzJwHq0yfxH5Jr2PT5fi41Ix5IcZNB2X5qltvTpKjJ8Lgj60UlRAA1n/u/WnGTZS1/pbrxQkuBxACiJIBBJA5UocVc2G9UTvotPmoxt/YnlxUUKhenT1irneEp+YkVvegOWqXiVr1yhtdxO50dgeQUZ8BXPsHlzSkKUVK1DrDH9unTx4lRrtPs6ylOGwiQLlw9YSd+1EDyEVk9TJJV7j4rNahueFUYvBKgqtYE78hPKqlvCdqx/TvMn2UocbcWG5hxIURIubEbSAR6bVgWSM3waLU1s1eHyxbiErSUQpIUJJ2IBHDvr1eRvcNB/y/auKsdMcX1KUoxjjcWupRIA1AJF4AEAc7cNqXYzOcWokKx7ytv/ABHOYHA9/wAK0fgoPsR5ZLaNb7X8jW2ll8gBQVoPaSZ3KTEyYIPrXOsUZJ7IO1/8Z5/yKrxzilEallagpQ1EkzcXk3q3HMKkXTAT3DkDwvM1uw41jio2Zpyc22eYhWlxQCARbhtOn+edQxSo1jq+YmOapn6V4llanCNQ1EwTI4R+1XY5twle0Wna+x+tVA92yeFwiVgEj8I599Pl5Az1RVoE6J3VvE86R4TL8QpCS22QI3MAG5giYnymjn141LSiQnRpgxoMDbnNRnbapmjE4qO43+gscVoUgpBPZHzp020++FLbwrpA3ITIFv8A4mi/Z9lX2nFsoUJSIUueKUyr0Nh5134qAEVPNm4OqBC4rT7PzQ5jCkwppwHkUkHedjSrFYiVzBHjX6G6X5WHUoc/E0rVP9JEKHyPlXIOliB9rSP6foaGH1KyS40Nkg5QTbEWGzNASAZ/k1LFZghSFAEyRa1OMiZSGnTpB7A4f1GnWGyxotJ1NoJ0iSUjjennmUH0GGKbh2jnLO522Ndz9l+T/Z8CgkQt49YrwPuD/aAfM1xgONnEEq7LRXfSPwTBgc4rt2D9o+V6QPtBSAIALTggcvdNJ6pSnFRiiGHjFttmoWaFdcpa507y9SFlvEBSglRAAVMgWtpmKqc6e5WlIK3zJGwS5vx2TzrzJelnLo1LJFbZV0ownX4ZxvcxKf7k9ofERXC8XOhHmfgmuw5h7SssAOg4hZ4aUx/54rkGaPoWtSkJKUqUogEiQCZAsOAr0PQ4smJOMujP6iUZU0N8Hn7wwZwyWh1alBZWZmwi14pat65jabTy9aZYaQymPy/SkjwJUTzJ5VuiLnTgo78DfKMS31gbWQkLWpKlHYBWkSTsACJmv0HljzJSNDzShEDStJtw2NfmcoSVq1GN7Dyj61c5hWgBCufwUAOHImo5cKm0wQyNKj9KqYBUQHEWAO/Of0pL0nwCDh3EreZgpO6wDMW85rhDmJIcQJKkSBc7gGumZHiIwiVJAlQCUpjipWgekzHdXnZvTxx1L6mrHk5Wcyw+IAEEKkE7Tznh41B7Fpmbz576kn6GuidFgG1htI+7JVBJnto0pVw/EO1HC+/DGdLVJGJfGm/Wme+x/nlXoQy85uNGacHGF2K28OXlhKASVLIA8dq2XSLowzhsv1qJXiCpIm8JHFKRtAkXN78Kt9m+UpUhx4ASFaEz+GwK1d02HrTjp5h9WXrO+hQPkqx+IR61Xl81Ea1ZyVbsmRbwmtV7O8pafxBU+ZS2NQSdlKvGr+kRJHG3CayVbL2XY1CMUUrIGpPZJMDWPd8d6M746DjpyVnUMd0TCwNGobTw9ePlSnN+jgQg7D+4jtdxB3H61p876QOJUhphCVFUSTJjhsNuNzas50myNx3E9pwJSpKSiYBg3KbkXBMcfCsjivDPTxyfkT9Cs8Zw2NVrCGkONlIVBsoKT2OQBAkd9q03S3p4rDN62kJWP6j+hBrCdJssCQsbnQZM8UpJB8ZoDK8x+14NxhX/AFUJ1A/mA+tN8KE/mZDNcJUvJ0vor0rGY4dSwmFJ7LiRsJmIPIgH0Nck6UYR1vF6FOlahYKIAteNu6odDs3Th3XA4rShSCNie0Daw8VV50gzRtzEpWhUpAF4PLvpMWH4WZ0tNE3NSxq3uxllnR7EKb7LyQFWIKfP60LjcVjG1KaKkkJtICRYjhadqfZH0lw6UALdCSOYV+lLOkGasLeKkOJUCkXE7iRy8KMHOWRqUdfYvUOlL+TIFopUQdwL7VVReLWlTiyDI4R4ChK3HmyVNpB4w2kagSCJgi3CjeiGBS9iSlaQoBtxUHmEKI+NBfbtSdJAAA3vJ4Cp4DM14V5SmiCYUiSndKhEwdjFLJWmkFd7NZ/pbSsMwtDaQqC2sgfiSDc+KSk1kM4RpcI5VNrPcQElKVqAUoKIAG4GmdrWtQuKdUrSVGTH1O9dFNBk0yWFeWpSEgqNwAATz2qpYufGvcL76bxcXHCpFVMI2R1AEz+vMVa7iUkbc/jH1Bod0XMXFXJwJPEVwUWPvjQmAJ1TPEd0TYUxY6Zvoa6pOnTwMGRCgsEGd5FKH2tIjjx+lWYPCBQMzaklGMuxoyknoas9Mnm3AtISDK1QQSJXpKjE/wBNLMdmq3XFrVErVqMc4I+tSYwQUpQPD9/0q5WVjka5RjF2kN88kOOgeMUlbgBMRqIG1rSeW+9b7NX214N1K1BCVtqEngQNSY53SK5h0efDeIAmEmUn0n5gV90mzJa3NN0ti6BzB2Va1xQcblYt6EkUxyBZ+0ISAFazpIKdQvxjhBgyLiK0mQdANeHGIxCikOQGkbaiohKSpX4QSRA86TodVhMQZQApBIIPCRzABFtjVePuBa2d/wAHi5woVpClhIH+VhJ7uPhWa6bSVJXqX90IBWQhBNvdQO26Qe6O+1Z7o70uJhSFwdiD8iOIph0q9pqmGwlLaetWOyuxATsVRMg90R3mKnPHXW0bYZUtsyHTByMMgqMOLVKtxztEzG29ZPKMcWXkL4A38DY+Nq+zLM1vrK1qKj30M02VEJG5roxpUzPmyc52gx/T18phSSqR4VDNGwl0gCBb5CtdkuUN4dhbr51pWkTCtCk32mFFQMjalmOfwCllX3l4sFE7ADcpE0Oa6SYPh2u0LmUDq0yngT/LVY5gbTp7/IDwo1OeYRAgMuKA5rjv5mrVdOEj3MK3/moq+ECu5y8Rf8A4R8yMyTJOkR4VcjAKAlSFAcCQQPUinR6f4gWbSy1/Y2PrNBYrpdi3QQp5RB3ACQPQCuTn7L9/8CtR9wV7CwiQP5t9apwSZJty+YqC8QpViSe6nPRropiMYFlgpAQQFalRvJEWPKnbS2xEm9IOUmSQANgNhzJrN4/3v5zNa7Gez/Mm06wNd7htcn0gVkcegpVpUkpUBCgd9UmSeVcpKXQWmuyGDPbTPOvgmp4BSQsFSdQg224GPQ38qpFED6NyjK8Akz1ie+VoPoOFNcDisubIMskjbUoH4TFc5cwKhVSsMRvUXi5dtmv8RWlFHTc66XtkpUwMHrTYLXB338ahgekWHWgnGLwqnIUEhCVAXIg9hO+9cxKTXwofAjVC/iJXaRsEhtsrUUSHVH3RJQQSqGzcKGlQCuItzpgxgGFAEFZB/qH6UlOBWk6gsjV+UJ7ieHhV+EBaBuVE/m4cbDbelf0Zuxa01oZYnKcIgSptZ1TBEkBUWKgIMTHx8/PaJgk9XgyFlQS2rDyQISGlakpHM6HQZ2PDnQjmYL5j0o518LynESoLWy804mYJShYDUDkJQkRy8afHZl9VBJ2jY9KsN1mDcbb/AAoCkxwLZFgedqxuNwacwwiHkkDEITCj+aIsa2vR7FhwOIP/AOxPe28A4PIEqT5Vg3sGvBvuBI+6JPhE23txHjW10Z1sx+FxRbVqFjxH82q7Osf1zspJKQAlJIgnyBMXJrzMcMSSu1zeD8aoYT2haR+1RJvWijTV2AxqmnAtO4n4iPrRCcIV7m8W29CZvQSk+VA5Wtm1z16cBJ3VpPqZrD1vH2UqbYbWJlQlJkWCVEz6Vks7wyW31pQISIgXNiAeN+NTh7Dz3sBir0YMkA2APEqA/eqJr0STFUJl/wBlA3WnyCj9AKtwpbSoEyqDMWA8/eMUPh9BMLkTsRFu8jj5GrczwobdUlKtSRsez8dJKZ8CRQCnWwnFY1kqkNk2GygB320eVMsg6cLwQWGGkQ4QTrKlREwBBHOs600pRASConYAEk+Qpw30PfiXdGHTzeUEHybus+SaWSjVMdSk3aNdkftRxLzwQ44ywkgwrqye1wF1QL8TWc6QZI8FKcxBSNalaXuDp3IAT8wIE37qGEYNhSg4VYqUQnSC2kE21Se0SLEdmOde5t0nW62hsNpQ2hOlPvGwn8Sjc3JkRc0qVflRzf8AUxcG+raCo7ZWRufd032PHVQodH5B6q/WrsUQEISEgEjUTxv9KqSm3CqIWQ5cFCuoq5T3dQruI/kj9a4eTRS8nlVLkR5n6VJbh7o8arVt50SQ5d6QgWDZtb3/AAE+7bahl58T+EepoB5EKM2qsCl4Iq80+rGH+rkgyPCPrRGS4kFOIQsatbStNzOtJC0qtvASruuaTUbkuICH21KGpOoBQ5pNlDzSTRom5N7Z0bohnDbWXDFLJ1YcLZI/MFELQieN1Jjleue5znbuKcK3FTJsngnuA4Vu/ZWUKGKw6wFA6FQbyBqSTHmk+dV5x0XDGJQgIBbdVCTHE/h8R9arTaQyVmHzHLCz1cj320ueRJH0p7gujmthLzZKk/i0jUUnvTuR4XrSdOsI0WmVLMdWrqXIidCtlAcdKgDHjSPL8idwjwHWKRquhaFQl0cIJkT/AEkGjxp0clTBV5CpRCkwtEbpPz5cbGl+NyZUkmx5HciuhuoSlIcdSEKJCSuAhRJ2tOlyY4XoDOMUjQqUyCkwtM733E286Z40h6TE+uVYc8tR/wCw0h6VIh+eaQfmPpRuIz7S42hSey0DfiSpIkxNB9JsSFrRG4QJ8+0PgQfOsqWxW00JhXwNXKw4EgquNgATJ8TFfLwSwEkpMKBI8ASCe6IpyZ6tgBIUTcmII9bg24WPOiMuWylWp1JcEe7qKRM8SLkRyj9RX3iqASDHIAcAPOwF6lg2wVXE8d94kx4mgwodvdKnkJ0NAYdBFktJCJHev31+JJpSyVvOBKbrWQB3kniT86pXiipRUQCT6elN8D9xhVvn/qOy21zCf/EX3flH+VBJILbYNnaWm1dU129Ju7xVx2n48osLyvRiFAQFKAO4kwfLY1A15TCknSZvU0qt+9RQRfVNEpW3HH0/euOBVrmoU3OUg+7q9KgcjV/zQsf4cvYWV7TRGQKPEUPmGX9VAJkmusLxyStoFec1Garr6vqJM+qTaoIPI1GvQK443nRDBrbd+0B1poHUkJWoSoHuGwBAjvTyrX45jEvpSWncOsgykCDeCLSZBubg1z7pTjQgtBtDaQWkK7KYsoCxlR1HVq7XhtTTJ88w76TOEDRRphTRxCrwbkdaNN0zsd6FtDL2F2dKDCy1isKEqF4S46km/AqUsb91aXLelODxOF6lxBQlECFqCiOSgYHG0gfOkC8ibcdKnH1LRqUrQULB7X9SieQud4oPNcuab0vtjsBYStPIxIIvIBAPdINNGdMO+w/pO+tt3DuNnVhkiG9SZHJYUlW8jieHhTU5Ihxku4demB2myVFN9wCe0mdouKGzXpKzi2Wmm1ts6TKi5qAEAAaYFyZNUZfm6MMr7lZxKjI0obWEdxkmTF9hfmKraTYdCjpXoexRLYKU6EjTpgp0pCYtY7bzQeZZY644pYRYmyUlKiAAAAQkm8AVtcPkuYYlKlN4ZZUsypawlseA1kE8OEVYz7NMyUBLbKQd9S0kidzsQT51HS8gpCzDZDmLuGQv7KANIS272ErCQYjq1LBgxYhMnvmg87yfFBptOKbOGvGtxt77wm8Shsie4chxFd4TgOrhTaEoVABgCD3kD6VkunfVOhteK1IQk6XGlQdcGUqRBuJ3AKVc4i8rrwPT6s5bgMG6lrSHW1NAk6m0oWEz+JagOsQn+8ACh3clebxDZcJUAtMk/hjtwRJAlAKgQSFC4JroLnQTC4htDuFWMM8LhbKlKTvaxVqBAtIIPMULmnR3EfZpUjrHUBTf3JjrGTedEdlaTJCU27RimUkJTWmczwuVFagmQJ4nYACST3AAnyq7MHkvKOmUtNjQ2DvpHE95uo95NSYyTF6igMPAmypbXYGN7WFr91D5jgFML6tVyQDxG/cb0wK1YEqvKLZacLZI9wTO3dNt6FSKIGqLA2IBJN/+KLQ2IG9BIXcA7fStH1OF/Mr1/ag3Q0Yc/KIOZmdqq/1A1cOirm6sQ0PNwn0Cagejav8A8iVeTn1ik5RNF5WUKx6poHMHtSgZBtXmPw3Vu6TBiNpjhzM0Tnq2i59yEhOke7O83N/5amIycmnbAMOgEidtQB8DvXU2OgeDH4VE/wBUn61ylKrd806/+pXVe/iXr/lgfIikyRk+mHFKK7R0lHRjDN7IZH9yb+hBpD06w7KW2CgIMPCYSkWgzNtrVjFZijip9fi5H60Ni8S2oDShSTN5WT86nHE07srPKuNf7/Y0ftDaAxAKQAkoTpjbT2o08IN6r6CvIQp3rCQIB2VFtRMqHu27xRJQ26UJWJPUYYN3kJTIDgg72JHjW9w2ZqQ2lCNKUJATpSlMEXsRxF5g8b7yTpjG1Rmb3Zls3YDQUl5OJBkmZ0jSdhoW3fx1fKs0rQpjElC1EANnSpMKjWkapBKYkgRMmZrZZxgmsSrUtDaTspSQdSotJJJ5QAIpYAMG2stIStLo6strlcpJB3kadhtR4tCt7H3Rvo4y05DqGlaRKlGOx/cTYTyNdDyB3DkfcJBH5kIhJ/zgJV5E1xkraIb67DqSkKEJbfUpIvv1TgPwM0vc6cvsYl1TSlJ7agO0SYBgAlQM7VFQaeyrmmfpWe6q1ujiR61wfKfbLiGyS8OvBGyiBB7ikJ+IPlWuy3214NQ+9DrR/skeocJ+FO7FTR0Vbo/gNC4hYgggkcRpUfhF6pwGbtYhsOMnrEK2UkiPDex7jepqc5IJ8x+tKxhMckw+olDakE3OlDqL87AAHvFQTgXwqS72UyEwgE3i5mBMW2O5p0Vr4NDzXHySarIcO6UDzUf/AEiptD3ZSyzIuVq/ucI/7UwB6UszrJWHQQ60hXeRfyVuD50ydaVxjySf/dWNzvpKcM6pHZPZOkxfVExU5N9IaMbOYdIcIcI8tttR6u5TPLiJ5j9KSIVw/mxrR9Jl60JUbkyZ8wD86zrSZ1dwn4gfWtMHcdksqqVIhNWB086qq5KrftTkgp/OX1mVOKP+X70Gt5R3UT5mmrHRtxRMXgx58arfyZKPfdTPEAE/EWB86W14Hal5FdST9KmoInc+gqCwOE/CmECWcv1N69aReIM/OK9/00xOtv8A3ChQm0yPC9RAoB0E/ZAN1irsJhmtaApRIKkgxyJE+FpoCvQKJxuHOkycRikMNYVlBKupQtOoLjWdEqJiLibczWoxOEdR7zbiY46SR5KEg1jVdElEMPMq7biwlI7IGoKMwSZG07ceG1CZf0zxrY7DyiB+YzXJ10d2ag4VK5IVtuAfmN6T4/DuIj8SSd/pFE4f2hPqH3mHad5mIPqB9a8xWc4RadLqHmgYICHAqDwISqVfGu5/Q7iUZYwcRisOzxU4DtwR2zI8ExSzM+ijwecBF9auCuZ5CtB0ZXhkYtlxt8QyCEp0ELWTqkrJUQowrhAgCALzn8/6TvKxDikOrCVKJA1n6GBebUknJv5aK43CK+dX+oOOib3I/wCxX6VJPQ978qv9iv0qhOb4pQkOOED+o/reqk5liHFBKXHFFVgAo37t6X/k+hTnh/of7mhyLA4vBr6xpxbZ4ggBKhyUFGCK7F0f6SpxqPu3QlxMdY32VFPfIN0ngfW9fnjEYRxI1OCwNwpQn0malkmcuYV9DzSilSCDYxI4pPMEWIo8W+2JLJHqMa/U/T6MMri4r0A+leuMhO5J8SflVeS5unFYZvENhSUuJkBYgjcbcbjcWO4qK7kyYi5J5UrVATAM7xobZWqdIAuo8PDvrjHSHElaWVndxx1f+PZSmtl0uz37Y6jCsXaSoFavzEfQXrB57iAp1KRs22lI8T2lfMUiVyKvUQDN3ZQkck/+oGlSEWUe4fMVp8uy9LqyFgEJQLFUXJ8ROxpsMjQAQG0nbYA1Tmo6F+E57OfpRNFpwhgb+h/St+cIlplICIUrchIEDltUA4e70TQ+KGPpm12YLrJUQtaiP7v1qZQyPxKJ/nKvE5W6FXbV4ER86MGGd2ASgeU+sVRtGdJgY6rl66vlXzwGk6WzH5iD8P3NHtZceKh6UQnK0kXUfK1BySGUGzNxX1abCdH4B+8IB7h8zPwo3C9H2BukrPMkgegig8sUFYZMzuR5S5iHQ20grUeA+JJNgBzNbRfs7xDSZIaUQJIm/l2QD61qujRYweFcxGgIFwT3J4T3k7eFMcj6UtZi2otgpcRfTaSJ3HO/PjE2JnuXJAri6OfZKsuuNsyAWHlLI03tpkb2mFeFqDy3BNdQ42E9sp1LVuQiWxI5HVaLyJ5Uy6Yt/ZcQnFNiCpKknSVC5BSFiCCQCOMAjRa5oDIHwZJupbC5vxAUfmKPgC7MxhYD2gN9YNRTp2KrkC9wDsaZKyfEBUAobBmDKUSLjcAE7H0NDYPsYtR4pUuPEyB867atoLyFtQsWlggixH3ihuO5yi2Kkc76EdHUlLyw40osFCj2dXvHTp1SCNpjmPOstmGDZSow91irkjSUiZuiSTf3jytzNPugublh3EsadXXQmZuChcg7X3rJYvSTadRUrV62A/nGu8neBrlHSFLO6NXZKQkgEcIM8DbeDudqTrxKpOyZPAAeU71d9kCXCk9vTBUEmCYjUkGDtJvB2JqONUOwBchA1GCLmTF+ImJ7qNAsFrU+zboqnH45Lbk9UhJccjiBACZ4SogeE1nG8REDgFavkD8tq7x7I+iTmDYcfeEOYjSUpi6UDURq5FRUDHCBN7DmFG3eSlKQkABIEBItAGwA4ACsTnOHxGJGieqa4gXUr+4/Sta8lSj30i6V45GGw6iT21WQOZ/QVnnb6LwdMyTvVYUKQ2AVJQpS1cbAm57zArmbR1KnmZrTZu+UYJa1Ht4hYQP7R2lfIDzrO4BumxKk2NkdyUTQZblDqka0JkH6W+c0bgsrXr7YgC5twF7UJhMdpQBTAZ4pLXvHUTa5sLelSk5G9RqKRJ/EKUqdavAE/wA2q5Lxjc/zypT/AKyom5nxAP0q0Zl/Sn0peMinFFaswc/Nbvv86pXip95CD4Ap+RqwNTeIHM/y9RJA2Enmf0/eimZHFMpDSDuFJ75BHlN6khhHBQJ/qkelo9aqdBJneqio09icBiGVf3d4IPyq1pMG9qVtrM0zwmIWTAJPdv8AOkkiitDTpKD/AKQADZTgH/fx9BSvoZn4YWwq2kuBtRiOyTp+Gv0TWpOW/acucbMShxKrWG6Tw86y2cY37LKUogAo7Wk6TKOE7kwJI42rRDcUYJv52Pvabgvu3E8jI34i5tvs2CTYSY2rC5I2j7OSpGtRV2DJToV2e1bcQk22PlbontIdloK4rbSeF7g7e8fd7gPE1huhGWre19ZqLSEnSCLalESRPHszbuo3SbZ1NukBY/Ao+1XdSguL0aYVKDpQUuG2nSVngZsq1dMyfPwMucwK0OF9SSsBICgAkthepST2CCmYI4jmKx2I6HNvOyt1SCSAYSDYCNrEHjN/Cm2f4FWHdw77fWOJBAWW0lYUiAmVEJgGAJBAmB+UVykmtAacXszmUJ6rM1HTvsFSPfiTeNpNzaaQ59krmFfKHAEq3lJkXvZUCYmD3g1u8QGjjioDWVYdOhIBMdpZKr3BGkQN71icrz4tuQ8jrmirttKKhN7wQZSscDvNOhWKn29KoBmOIIPxFj4iq5rYdIvZ2808osAqw6gFtuKIT2VXCVSbrGxjx41k8Q1pUUyDpJEiYMWkSAY8RRAan2ZdFVY3GokDqWVJcdJ2gGQjvKiIjlq5V+j3V1i/ZT0fGFy5BIhx/wC9VzAUIbHkmD4qNadh/UIO4pGx0gPPM8RhkT7yjZIG5/auZvpdxj2p07Hb8o5U76b5t96htHvwb8p41DKsMEIA8yefM1mnJ2a4LirMx7Q8mc0sqSPum0x4Em5+CR5VnMEzCJrrOZvJXhyCJSQQRXNXGwGwBxUQPASZqkXqicV8zkKW8fKinkSKmvMe7wvStgGFK4EmrVVbihFml7h4xye8VeMUn83wNKU0QkWruKH/ABEzRLzUK99APeCQaqU8g7FSe4j9KrXhxzqhbffWbTNDTXQQWSfdIV4H6VDqyDcEVUxh1qNhbieVGHEBFgSojidvIUXoVSbJNIFiqw+fgKKbd4JETQreLB94A0Sjq+ZT8akyi+pquheNAcU2r3XUlJ8YP0JpR0iyxS3Psz2oqKhoi2scFJMG52NrHe16qwqyCClYsQR41rm+mSAjU52VAQdyPERvVscqVGXPFN8jN+1nF6UpQDsgDjeCR57g7nfbjWLYxLhCQmbAD4VV0x6R/an1KHu7DwG3jw9O+k7eYOcye6rcbROGTizQKzB1O6j4TTDLOljzapknvmD67EdxBpGzfcCmeByh57/pNqV3gW/3G3xpaSLfm2zT4jpGh1suhMLbuq+j3gUGwtJJABT50h9nGYoOYNurAKySlUgX1WDgt7wVGoi8Eq/NROIyx3CYdxa9AUUwEylW8CFTaZ8bUi6IoU6+vSdJSAoEAJiCAPdAA3op0rI8VKfFHcumuE6xmfX+ca4Jn7SWnpKASq8Hy3/nGv0NhHw/hxO5Tfx2PxriftFywoXOmwtv++9H/wBX7i+GvY6p0b6dYbFoT1awlYF2lEBQ7gPxAc0/DajM1zPqQVJiYm/1r80A00YzfEFBAfdkfh6xUR4E0JRvo6MtnRsvwy3nlPObHb+cqcfaU6hJAE6UyYk3JA5mAfjXKGumeLSI62R3pQfpQ+bdJHsSlKXCISZEJAvtwqXwXeyjzJo6B0r6WICS02oKUSZ03g8ppJhmVFpa9PuoOmecQIHOYFZfBZm5IGoqSATCr2FaJeeFzD6NOkk9ry4RwvBpnCug45WWZFlIXgbi8qI+o8bUjda0mD8a0PRbFgFTKrhdwCJG9x9aAzfCxq21NHQqPy/gV5pj0NOuyf0FYHdV6QOR9f2ocGrUmnOHLgJMDflVgwwTBWf8R+tXl9Isns98fvQzrJN9/wCftWM13fZ65iZsBA5Ch3DUpiviqgUVJaIImrEk1FJr0VzGTCsO5FFMvE8YHPlQTVrmvHMRJjYUKom3y0g1x1C1SpAVzKgO1HfvUVZcyq4SUnuuP1oMu1ajFRXWwqEUaTo/0YbVLqynq0gm9hbcmdgPjQOfdPUJ7DfZSmwAH04CquluelnDIYQYBSCqOPd6yay2IwCgyn7r+pxWpJk2js72EgDvJ3qqin2ZpSbtohnnSQvtae1dQJniEg9/NXwq7oRmHUvlCgAlyElX5T+G+0E29OVLWWNbqdY0NoQNW47KREjnqV8TRmSpAZKo2dTHkUmqtJR4kot8uR3Po0SlOlUXukdxA3nvrMe07KNTSlAcP58a+wfSlsvJVqKbxCuR4TtWqz/DB1k2kEUIO4/YORNSt+T80KEGvUrgyKb55l2hxwWlJmZFwdrd0fGlBRG/KR/OFWI9BhUh2SqELj/FR8IsaCippYJE2jvIH1quuC3ZfoUjcESI/wCDT/I2ftKo1pRJEzPICw4m3Ol2U5C7iFBCIGq4kx5x9a2WR+zB9C9TjiEo4xMkfKll0NB0xzheijKUjSe3v1hPatee4AXgec1nc9wS3ErcQiFLVOwBjgSYkmAOMb1ssfj8JhEQpYUQPdBk/t51z3POlK3tSUDq2z+EbnuKtyO7bxpFbHdIXBqrA1QjbxosGqHaY0cHdVANGuJodSKxJnoNWefaDET6iam2pJ3GnvFx6G9UFNXYZoqMAUxNxr6FimBwUD8KiluLmiFMAbbxE1WFKGx9aW0J8z+xUV1AmrVKHFPmD9K8DKTsq/IiK6h+SWilTlea6scwahw9L1TpimpBTIdJlFxCFf0wfEfrS1HSBWlCVp1BPfGqBAnw+NOCgKBBuDQicjcMlsjSNpHHkDVIyjVMz5ISi7j5FsLfUSE6Unc3gcdyfgPSixmLaNKEnso4xurnVysmWqynJHcIovCZE2ncSe+i5xBHFO7PmsXqEiw57V1DIM6dfw7aUMrXJ6tbkoARAHaIKgpVoMAVhG8MkDYVr+hGdssJcQ4rQCQpMzG0G/DYUsJKyuWDcPqYTN8I4xjJxTTRMGUTqBSo2P8ATtxM91WtdBWcSqWHVJBvpKJ0906h9a0/T9lnFOIKcRCCO0GwFGRYGZt2SRxpVh8ZhsImGmlLP5lqAnvMXqjkukzKscnuiWG9jsXOI/8A5f8AzoHOejWXYMS884+vghGhPqQDHrPdSrPOnGJcBSFBtHJNv+az62SWy4sknYSSZPnyFUJ0M8Ln+l3U0kMpAslIJHmTJV4n0ppm3TbEYgALdAAFgkBNvK9ZPBDtU3GXzsKDorBSktIFcJNQLRps1goPaE/CjW8M0d5T8RSuaRVYJPsQM4Y0cGTTcZQD7iwTyNqsGQu8viKX4sSscCXZJbFVLYpg5sKHxG1ZUaGylrLyb7D+elXxAhNh8/0o3F+5/l+lDp2rmRj822CLSeVQKDRrnD+cqrcpaKAhTUFIq8714ramSFYMkEXBI/nLarTjz+NIVO0iDXv8+VVu8KqlZJ0ENMIcumUweJgept8aNewykoCRAT/NiOFC4b/7b/L6qqbXup8qDiJyb2V/Zzyr3QaYr2FRx26f7RS0VjNsFSJFeJTFqIaqXGuosDAd1UPsTwpiv6Cq3tq5AYlw3R3rlzHZRvPEn9N6szrJ06ggAQkfHjFajIf+l/mv6UpzH/qL/uqnN2QhCLbsRNZUlNE6Y2q8718N/wCd9G2zRGKXRWhBm9XJZq5NEN0LKA6cPV4w/efWvW9/Kjk7Cl7ObP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0" y="-2071688"/>
            <a:ext cx="3371850" cy="41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17" name="AutoShape 17" descr="data:image/jpeg;base64,/9j/4AAQSkZJRgABAQAAAQABAAD/2wCEAAkGBhQSERUUExQWFRUWGBwZGBgYGBccIBsbHh0XGBoYHBgcHCYfFxwkGxcYHy8gJCcpLC0sHB4xNTAqNSYrLCkBCQoKDgwOGg8PGiwkHyQsLCwsLC8sLCwsLCwsLCwsLCwsLCwsLCwsLCwsKSwsLCwpLCwsLCwsLCwsLCwsLCwsLP/AABEIAPkAygMBIgACEQEDEQH/xAAcAAACAwEBAQEAAAAAAAAAAAAEBQIDBgcBAAj/xABEEAABAwIEAgcFBwMDAgUFAAABAgMRACEEBRIxQVEGEyJhcYGRBzKhscEUI0JS0eHwYnKCFZLxM6JDssLS4hY0U3Oj/8QAGgEAAwEBAQEAAAAAAAAAAAAAAQIDBAAFBv/EAC4RAAICAgIBAgQFBAMAAAAAAAABAhEDIRIxQQRREyJhcRQygZGhUrHh8CMzQv/aAAwDAQACEQMRAD8A5dlmRPuqR2yEq3IVOkHUBI4XSRepvZMtpWouaglSB/vBI9IqWU5y21uo7XsbnXqHDbSTVeKxyFwEqBlbZiI90KB+YqFz5fQ1JR4p+fuQOXOuPHq9J/ED4W5cwasdyPEpFwnidzfia2nQPIEv4tZWPu2kQQkkDUpRKU7zGkE+ldHV0dww2ZSI2PaJ9Saz5PU8GUWOPmzgC2MSgxpvvZU39d6qzJrECC4hSQRA24gH5AGu9O9FcOTIQUmZlKlC/Pe/nWA6dYM4ctpSr8QKSoJ2IUm9ue9Ji9YpyUUjpYlXbOf4pSUls6feRqIExJkbd29QVjFahGpIG4v58aPYf7A+7SuWwnUfw9lW3rPlTPGpbWpkHDaJcaCjtIsDsdjetjlWmiTje0xQxmCOyTKbLB34+768aIzzMUOKSWyhYCdnDcb2BMGjAy1rT9zCSuD2jChMRBHP6Us6Q4RtIBbQUWHEf1z8k0FTkhm5Rg1o0OdYZaeqDiGngdcWUgizZP47zqHpWax+FSmZwzqORCyR8UGfWnnTrtM4YyCdS9uMow59f2rGEEd1dhVxTEyyqVHSsmzhwIQlSEp7TOnUuSewAk3EARHrUsVmC1tiNHZBBu2TYTxgyIoXFdHS+y2rrEsrCUAGSApPUtqk7REd8kmk6+jLoJCX9WmdhO0TEG+9Z1GDd2ejCU0tRv8AY07OODly0D2UiSlJmDBNjxJpUjAtqWtKg2NaGwE6ggnspM39e+gEdGcZ+cTfcciOQPMGq8Ay+lT7di6AlIi23a3/ALRTqKV8WdKbbVx/2i9vo0yVuhVgFnRocQqEwbGFbzFev5A0PdWocu0b3TyJ50uyzHYjWoNt6lFfaE7qMjj3GiXM7egamDYgiO4pPySKep32Tg8XHcf4BHsqSh0EuapBMHVOx4xS3GIT1h3M34D9aYZpmwde1Boo7EFJPEAyeFqUkFxZj+CrRvyYcrjbUV5PgoDu7h+tUAmaI+yx31UzGoTYU5AKGDJI1mZ8zuf0qWObCUwLCRa/fepvZmkHsJ25+f60PinCpOpQg6o2i0fvXDB2WYhKWrkC5olt5UDtcOdCZXlqFo1Kkmdpo1l0hIEcBzpTTJS4RvrwW4PCsFq7ZnQozbfXAO20VJWCw/WGEqG5A7O4QhQ+M0rZzB5A0hNgFJ/3dpQ+tG5ecQ68lCW5UVBPC3Z0X8qk4tW7/kClHWv4O0+z7A6MGFbdYpTgHIGEj4Jnzp86qvMKwG20oTslISPACPpVbyr142bas1Ls9U5WP9puQjE4TWDC2TqB/p2WDHDY/wCNadxdVrUCCkiQRBB4g2I9KyQyPHNSXgZwtUfnxnBlQTCwmEqNzvHAeU1e9h3iEHWmNwNQ7MAEce8V70pyo4V0tXhClBJ5pN0n0I+NDKcQk9okmOBneCB3ca+mT5JSRgenT/uENOOjZSSEmZmYMk+dxXmbofCAXUgpMCb98ce/40FhFImTMzz4VZmDiCmAtRIJsfT6CjWzuVx/yH57mZ6tlMBQAm87lDe0G21IjiAfwJ9Vf+6rsasqCBt2Rue4CfhQwb3uPUUYxSVC5JNyNoz0pDbSQTGpCP8Atb0fpXo6TNlROvfX8dP6VnWGkrKAsGNI878KNxGTNDafjyHf31J44Jm/FkyuPy1QzGdpKiQsXniOY+gpcxmIGJWqbFW8/wBJG9D/AOjNniR/zHKl7uEAUUhVjxPnTKMfAubPkpNpdjro/jdLilA7OA/GjVY1RSLz5DkP0rOt5RInV8Ki9likgkL2E/y9FxTdghnnCH5S3MV9sgiez9CaEy1la3UoQnUtZCUjvJAHxqlpRk34Hfwrdex7JutxinSOyymf81SE+g1HyFdkn8ODl7GP/sn9x9lfsXIIViMQDtKEJMeGvUDHlVmM9izMgoeUm22mZMkzOq24HlXSSqq1qrxZery3dmtYo9Ufn/N8iOFfcaIEp4gG4gEEeINJswPjM/QfvXSPbHl5AaxCLT92uPNSD/5h6VzJwHq0yfxH5Jr2PT5fi41Ix5IcZNB2X5qltvTpKjJ8Lgj60UlRAA1n/u/WnGTZS1/pbrxQkuBxACiJIBBJA5UocVc2G9UTvotPmoxt/YnlxUUKhenT1irneEp+YkVvegOWqXiVr1yhtdxO50dgeQUZ8BXPsHlzSkKUVK1DrDH9unTx4lRrtPs6ylOGwiQLlw9YSd+1EDyEVk9TJJV7j4rNahueFUYvBKgqtYE78hPKqlvCdqx/TvMn2UocbcWG5hxIURIubEbSAR6bVgWSM3waLU1s1eHyxbiErSUQpIUJJ2IBHDvr1eRvcNB/y/auKsdMcX1KUoxjjcWupRIA1AJF4AEAc7cNqXYzOcWokKx7ytv/ABHOYHA9/wAK0fgoPsR5ZLaNb7X8jW2ll8gBQVoPaSZ3KTEyYIPrXOsUZJ7IO1/8Z5/yKrxzilEallagpQ1EkzcXk3q3HMKkXTAT3DkDwvM1uw41jio2Zpyc22eYhWlxQCARbhtOn+edQxSo1jq+YmOapn6V4llanCNQ1EwTI4R+1XY5twle0Wna+x+tVA92yeFwiVgEj8I599Pl5Az1RVoE6J3VvE86R4TL8QpCS22QI3MAG5giYnymjn141LSiQnRpgxoMDbnNRnbapmjE4qO43+gscVoUgpBPZHzp020++FLbwrpA3ITIFv8A4mi/Z9lX2nFsoUJSIUueKUyr0Nh5134qAEVPNm4OqBC4rT7PzQ5jCkwppwHkUkHedjSrFYiVzBHjX6G6X5WHUoc/E0rVP9JEKHyPlXIOliB9rSP6foaGH1KyS40Nkg5QTbEWGzNASAZ/k1LFZghSFAEyRa1OMiZSGnTpB7A4f1GnWGyxotJ1NoJ0iSUjjennmUH0GGKbh2jnLO522Ndz9l+T/Z8CgkQt49YrwPuD/aAfM1xgONnEEq7LRXfSPwTBgc4rt2D9o+V6QPtBSAIALTggcvdNJ6pSnFRiiGHjFttmoWaFdcpa507y9SFlvEBSglRAAVMgWtpmKqc6e5WlIK3zJGwS5vx2TzrzJelnLo1LJFbZV0ownX4ZxvcxKf7k9ofERXC8XOhHmfgmuw5h7SssAOg4hZ4aUx/54rkGaPoWtSkJKUqUogEiQCZAsOAr0PQ4smJOMujP6iUZU0N8Hn7wwZwyWh1alBZWZmwi14pat65jabTy9aZYaQymPy/SkjwJUTzJ5VuiLnTgo78DfKMS31gbWQkLWpKlHYBWkSTsACJmv0HljzJSNDzShEDStJtw2NfmcoSVq1GN7Dyj61c5hWgBCufwUAOHImo5cKm0wQyNKj9KqYBUQHEWAO/Of0pL0nwCDh3EreZgpO6wDMW85rhDmJIcQJKkSBc7gGumZHiIwiVJAlQCUpjipWgekzHdXnZvTxx1L6mrHk5Wcyw+IAEEKkE7Tznh41B7Fpmbz576kn6GuidFgG1htI+7JVBJnto0pVw/EO1HC+/DGdLVJGJfGm/Wme+x/nlXoQy85uNGacHGF2K28OXlhKASVLIA8dq2XSLowzhsv1qJXiCpIm8JHFKRtAkXN78Kt9m+UpUhx4ASFaEz+GwK1d02HrTjp5h9WXrO+hQPkqx+IR61Xl81Ea1ZyVbsmRbwmtV7O8pafxBU+ZS2NQSdlKvGr+kRJHG3CayVbL2XY1CMUUrIGpPZJMDWPd8d6M746DjpyVnUMd0TCwNGobTw9ePlSnN+jgQg7D+4jtdxB3H61p876QOJUhphCVFUSTJjhsNuNzas50myNx3E9pwJSpKSiYBg3KbkXBMcfCsjivDPTxyfkT9Cs8Zw2NVrCGkONlIVBsoKT2OQBAkd9q03S3p4rDN62kJWP6j+hBrCdJssCQsbnQZM8UpJB8ZoDK8x+14NxhX/AFUJ1A/mA+tN8KE/mZDNcJUvJ0vor0rGY4dSwmFJ7LiRsJmIPIgH0Nck6UYR1vF6FOlahYKIAteNu6odDs3Th3XA4rShSCNie0Daw8VV50gzRtzEpWhUpAF4PLvpMWH4WZ0tNE3NSxq3uxllnR7EKb7LyQFWIKfP60LjcVjG1KaKkkJtICRYjhadqfZH0lw6UALdCSOYV+lLOkGasLeKkOJUCkXE7iRy8KMHOWRqUdfYvUOlL+TIFopUQdwL7VVReLWlTiyDI4R4ChK3HmyVNpB4w2kagSCJgi3CjeiGBS9iSlaQoBtxUHmEKI+NBfbtSdJAAA3vJ4Cp4DM14V5SmiCYUiSndKhEwdjFLJWmkFd7NZ/pbSsMwtDaQqC2sgfiSDc+KSk1kM4RpcI5VNrPcQElKVqAUoKIAG4GmdrWtQuKdUrSVGTH1O9dFNBk0yWFeWpSEgqNwAATz2qpYufGvcL76bxcXHCpFVMI2R1AEz+vMVa7iUkbc/jH1Bod0XMXFXJwJPEVwUWPvjQmAJ1TPEd0TYUxY6Zvoa6pOnTwMGRCgsEGd5FKH2tIjjx+lWYPCBQMzaklGMuxoyknoas9Mnm3AtISDK1QQSJXpKjE/wBNLMdmq3XFrVErVqMc4I+tSYwQUpQPD9/0q5WVjka5RjF2kN88kOOgeMUlbgBMRqIG1rSeW+9b7NX214N1K1BCVtqEngQNSY53SK5h0efDeIAmEmUn0n5gV90mzJa3NN0ti6BzB2Va1xQcblYt6EkUxyBZ+0ISAFazpIKdQvxjhBgyLiK0mQdANeHGIxCikOQGkbaiohKSpX4QSRA86TodVhMQZQApBIIPCRzABFtjVePuBa2d/wAHi5woVpClhIH+VhJ7uPhWa6bSVJXqX90IBWQhBNvdQO26Qe6O+1Z7o70uJhSFwdiD8iOIph0q9pqmGwlLaetWOyuxATsVRMg90R3mKnPHXW0bYZUtsyHTByMMgqMOLVKtxztEzG29ZPKMcWXkL4A38DY+Nq+zLM1vrK1qKj30M02VEJG5roxpUzPmyc52gx/T18phSSqR4VDNGwl0gCBb5CtdkuUN4dhbr51pWkTCtCk32mFFQMjalmOfwCllX3l4sFE7ADcpE0Oa6SYPh2u0LmUDq0yngT/LVY5gbTp7/IDwo1OeYRAgMuKA5rjv5mrVdOEj3MK3/moq+ECu5y8Rf8A4R8yMyTJOkR4VcjAKAlSFAcCQQPUinR6f4gWbSy1/Y2PrNBYrpdi3QQp5RB3ACQPQCuTn7L9/8CtR9wV7CwiQP5t9apwSZJty+YqC8QpViSe6nPRropiMYFlgpAQQFalRvJEWPKnbS2xEm9IOUmSQANgNhzJrN4/3v5zNa7Gez/Mm06wNd7htcn0gVkcegpVpUkpUBCgd9UmSeVcpKXQWmuyGDPbTPOvgmp4BSQsFSdQg224GPQ38qpFED6NyjK8Akz1ie+VoPoOFNcDisubIMskjbUoH4TFc5cwKhVSsMRvUXi5dtmv8RWlFHTc66XtkpUwMHrTYLXB338ahgekWHWgnGLwqnIUEhCVAXIg9hO+9cxKTXwofAjVC/iJXaRsEhtsrUUSHVH3RJQQSqGzcKGlQCuItzpgxgGFAEFZB/qH6UlOBWk6gsjV+UJ7ieHhV+EBaBuVE/m4cbDbelf0Zuxa01oZYnKcIgSptZ1TBEkBUWKgIMTHx8/PaJgk9XgyFlQS2rDyQISGlakpHM6HQZ2PDnQjmYL5j0o518LynESoLWy804mYJShYDUDkJQkRy8afHZl9VBJ2jY9KsN1mDcbb/AAoCkxwLZFgedqxuNwacwwiHkkDEITCj+aIsa2vR7FhwOIP/AOxPe28A4PIEqT5Vg3sGvBvuBI+6JPhE23txHjW10Z1sx+FxRbVqFjxH82q7Osf1zspJKQAlJIgnyBMXJrzMcMSSu1zeD8aoYT2haR+1RJvWijTV2AxqmnAtO4n4iPrRCcIV7m8W29CZvQSk+VA5Wtm1z16cBJ3VpPqZrD1vH2UqbYbWJlQlJkWCVEz6Vks7wyW31pQISIgXNiAeN+NTh7Dz3sBir0YMkA2APEqA/eqJr0STFUJl/wBlA3WnyCj9AKtwpbSoEyqDMWA8/eMUPh9BMLkTsRFu8jj5GrczwobdUlKtSRsez8dJKZ8CRQCnWwnFY1kqkNk2GygB320eVMsg6cLwQWGGkQ4QTrKlREwBBHOs600pRASConYAEk+Qpw30PfiXdGHTzeUEHybus+SaWSjVMdSk3aNdkftRxLzwQ44ywkgwrqye1wF1QL8TWc6QZI8FKcxBSNalaXuDp3IAT8wIE37qGEYNhSg4VYqUQnSC2kE21Se0SLEdmOde5t0nW62hsNpQ2hOlPvGwn8Sjc3JkRc0qVflRzf8AUxcG+raCo7ZWRufd032PHVQodH5B6q/WrsUQEISEgEjUTxv9KqSm3CqIWQ5cFCuoq5T3dQruI/kj9a4eTRS8nlVLkR5n6VJbh7o8arVt50SQ5d6QgWDZtb3/AAE+7bahl58T+EepoB5EKM2qsCl4Iq80+rGH+rkgyPCPrRGS4kFOIQsatbStNzOtJC0qtvASruuaTUbkuICH21KGpOoBQ5pNlDzSTRom5N7Z0bohnDbWXDFLJ1YcLZI/MFELQieN1Jjleue5znbuKcK3FTJsngnuA4Vu/ZWUKGKw6wFA6FQbyBqSTHmk+dV5x0XDGJQgIBbdVCTHE/h8R9arTaQyVmHzHLCz1cj320ueRJH0p7gujmthLzZKk/i0jUUnvTuR4XrSdOsI0WmVLMdWrqXIidCtlAcdKgDHjSPL8idwjwHWKRquhaFQl0cIJkT/AEkGjxp0clTBV5CpRCkwtEbpPz5cbGl+NyZUkmx5HciuhuoSlIcdSEKJCSuAhRJ2tOlyY4XoDOMUjQqUyCkwtM733E286Z40h6TE+uVYc8tR/wCw0h6VIh+eaQfmPpRuIz7S42hSey0DfiSpIkxNB9JsSFrRG4QJ8+0PgQfOsqWxW00JhXwNXKw4EgquNgATJ8TFfLwSwEkpMKBI8ASCe6IpyZ6tgBIUTcmII9bg24WPOiMuWylWp1JcEe7qKRM8SLkRyj9RX3iqASDHIAcAPOwF6lg2wVXE8d94kx4mgwodvdKnkJ0NAYdBFktJCJHev31+JJpSyVvOBKbrWQB3kniT86pXiipRUQCT6elN8D9xhVvn/qOy21zCf/EX3flH+VBJILbYNnaWm1dU129Ju7xVx2n48osLyvRiFAQFKAO4kwfLY1A15TCknSZvU0qt+9RQRfVNEpW3HH0/euOBVrmoU3OUg+7q9KgcjV/zQsf4cvYWV7TRGQKPEUPmGX9VAJkmusLxyStoFec1Garr6vqJM+qTaoIPI1GvQK443nRDBrbd+0B1poHUkJWoSoHuGwBAjvTyrX45jEvpSWncOsgykCDeCLSZBubg1z7pTjQgtBtDaQWkK7KYsoCxlR1HVq7XhtTTJ88w76TOEDRRphTRxCrwbkdaNN0zsd6FtDL2F2dKDCy1isKEqF4S46km/AqUsb91aXLelODxOF6lxBQlECFqCiOSgYHG0gfOkC8ibcdKnH1LRqUrQULB7X9SieQud4oPNcuab0vtjsBYStPIxIIvIBAPdINNGdMO+w/pO+tt3DuNnVhkiG9SZHJYUlW8jieHhTU5Ihxku4demB2myVFN9wCe0mdouKGzXpKzi2Wmm1ts6TKi5qAEAAaYFyZNUZfm6MMr7lZxKjI0obWEdxkmTF9hfmKraTYdCjpXoexRLYKU6EjTpgp0pCYtY7bzQeZZY644pYRYmyUlKiAAAAQkm8AVtcPkuYYlKlN4ZZUsypawlseA1kE8OEVYz7NMyUBLbKQd9S0kidzsQT51HS8gpCzDZDmLuGQv7KANIS272ErCQYjq1LBgxYhMnvmg87yfFBptOKbOGvGtxt77wm8Shsie4chxFd4TgOrhTaEoVABgCD3kD6VkunfVOhteK1IQk6XGlQdcGUqRBuJ3AKVc4i8rrwPT6s5bgMG6lrSHW1NAk6m0oWEz+JagOsQn+8ACh3clebxDZcJUAtMk/hjtwRJAlAKgQSFC4JroLnQTC4htDuFWMM8LhbKlKTvaxVqBAtIIPMULmnR3EfZpUjrHUBTf3JjrGTedEdlaTJCU27RimUkJTWmczwuVFagmQJ4nYACST3AAnyq7MHkvKOmUtNjQ2DvpHE95uo95NSYyTF6igMPAmypbXYGN7WFr91D5jgFML6tVyQDxG/cb0wK1YEqvKLZacLZI9wTO3dNt6FSKIGqLA2IBJN/+KLQ2IG9BIXcA7fStH1OF/Mr1/ag3Q0Yc/KIOZmdqq/1A1cOirm6sQ0PNwn0Cagejav8A8iVeTn1ik5RNF5WUKx6poHMHtSgZBtXmPw3Vu6TBiNpjhzM0Tnq2i59yEhOke7O83N/5amIycmnbAMOgEidtQB8DvXU2OgeDH4VE/wBUn61ylKrd806/+pXVe/iXr/lgfIikyRk+mHFKK7R0lHRjDN7IZH9yb+hBpD06w7KW2CgIMPCYSkWgzNtrVjFZijip9fi5H60Ni8S2oDShSTN5WT86nHE07srPKuNf7/Y0ftDaAxAKQAkoTpjbT2o08IN6r6CvIQp3rCQIB2VFtRMqHu27xRJQ26UJWJPUYYN3kJTIDgg72JHjW9w2ZqQ2lCNKUJATpSlMEXsRxF5g8b7yTpjG1Rmb3Zls3YDQUl5OJBkmZ0jSdhoW3fx1fKs0rQpjElC1EANnSpMKjWkapBKYkgRMmZrZZxgmsSrUtDaTspSQdSotJJJ5QAIpYAMG2stIStLo6strlcpJB3kadhtR4tCt7H3Rvo4y05DqGlaRKlGOx/cTYTyNdDyB3DkfcJBH5kIhJ/zgJV5E1xkraIb67DqSkKEJbfUpIvv1TgPwM0vc6cvsYl1TSlJ7agO0SYBgAlQM7VFQaeyrmmfpWe6q1ujiR61wfKfbLiGyS8OvBGyiBB7ikJ+IPlWuy3214NQ+9DrR/skeocJ+FO7FTR0Vbo/gNC4hYgggkcRpUfhF6pwGbtYhsOMnrEK2UkiPDex7jepqc5IJ8x+tKxhMckw+olDakE3OlDqL87AAHvFQTgXwqS72UyEwgE3i5mBMW2O5p0Vr4NDzXHySarIcO6UDzUf/AEiptD3ZSyzIuVq/ucI/7UwB6UszrJWHQQ60hXeRfyVuD50ydaVxjySf/dWNzvpKcM6pHZPZOkxfVExU5N9IaMbOYdIcIcI8tttR6u5TPLiJ5j9KSIVw/mxrR9Jl60JUbkyZ8wD86zrSZ1dwn4gfWtMHcdksqqVIhNWB086qq5KrftTkgp/OX1mVOKP+X70Gt5R3UT5mmrHRtxRMXgx58arfyZKPfdTPEAE/EWB86W14Hal5FdST9KmoInc+gqCwOE/CmECWcv1N69aReIM/OK9/00xOtv8A3ChQm0yPC9RAoB0E/ZAN1irsJhmtaApRIKkgxyJE+FpoCvQKJxuHOkycRikMNYVlBKupQtOoLjWdEqJiLibczWoxOEdR7zbiY46SR5KEg1jVdElEMPMq7biwlI7IGoKMwSZG07ceG1CZf0zxrY7DyiB+YzXJ10d2ag4VK5IVtuAfmN6T4/DuIj8SSd/pFE4f2hPqH3mHad5mIPqB9a8xWc4RadLqHmgYICHAqDwISqVfGu5/Q7iUZYwcRisOzxU4DtwR2zI8ExSzM+ijwecBF9auCuZ5CtB0ZXhkYtlxt8QyCEp0ELWTqkrJUQowrhAgCALzn8/6TvKxDikOrCVKJA1n6GBebUknJv5aK43CK+dX+oOOib3I/wCxX6VJPQ978qv9iv0qhOb4pQkOOED+o/reqk5liHFBKXHFFVgAo37t6X/k+hTnh/of7mhyLA4vBr6xpxbZ4ggBKhyUFGCK7F0f6SpxqPu3QlxMdY32VFPfIN0ngfW9fnjEYRxI1OCwNwpQn0malkmcuYV9DzSilSCDYxI4pPMEWIo8W+2JLJHqMa/U/T6MMri4r0A+leuMhO5J8SflVeS5unFYZvENhSUuJkBYgjcbcbjcWO4qK7kyYi5J5UrVATAM7xobZWqdIAuo8PDvrjHSHElaWVndxx1f+PZSmtl0uz37Y6jCsXaSoFavzEfQXrB57iAp1KRs22lI8T2lfMUiVyKvUQDN3ZQkck/+oGlSEWUe4fMVp8uy9LqyFgEJQLFUXJ8ROxpsMjQAQG0nbYA1Tmo6F+E57OfpRNFpwhgb+h/St+cIlplICIUrchIEDltUA4e70TQ+KGPpm12YLrJUQtaiP7v1qZQyPxKJ/nKvE5W6FXbV4ER86MGGd2ASgeU+sVRtGdJgY6rl66vlXzwGk6WzH5iD8P3NHtZceKh6UQnK0kXUfK1BySGUGzNxX1abCdH4B+8IB7h8zPwo3C9H2BukrPMkgegig8sUFYZMzuR5S5iHQ20grUeA+JJNgBzNbRfs7xDSZIaUQJIm/l2QD61qujRYweFcxGgIFwT3J4T3k7eFMcj6UtZi2otgpcRfTaSJ3HO/PjE2JnuXJAri6OfZKsuuNsyAWHlLI03tpkb2mFeFqDy3BNdQ42E9sp1LVuQiWxI5HVaLyJ5Uy6Yt/ZcQnFNiCpKknSVC5BSFiCCQCOMAjRa5oDIHwZJupbC5vxAUfmKPgC7MxhYD2gN9YNRTp2KrkC9wDsaZKyfEBUAobBmDKUSLjcAE7H0NDYPsYtR4pUuPEyB867atoLyFtQsWlggixH3ihuO5yi2Kkc76EdHUlLyw40osFCj2dXvHTp1SCNpjmPOstmGDZSow91irkjSUiZuiSTf3jytzNPugublh3EsadXXQmZuChcg7X3rJYvSTadRUrV62A/nGu8neBrlHSFLO6NXZKQkgEcIM8DbeDudqTrxKpOyZPAAeU71d9kCXCk9vTBUEmCYjUkGDtJvB2JqONUOwBchA1GCLmTF+ImJ7qNAsFrU+zboqnH45Lbk9UhJccjiBACZ4SogeE1nG8REDgFavkD8tq7x7I+iTmDYcfeEOYjSUpi6UDURq5FRUDHCBN7DmFG3eSlKQkABIEBItAGwA4ACsTnOHxGJGieqa4gXUr+4/Sta8lSj30i6V45GGw6iT21WQOZ/QVnnb6LwdMyTvVYUKQ2AVJQpS1cbAm57zArmbR1KnmZrTZu+UYJa1Ht4hYQP7R2lfIDzrO4BumxKk2NkdyUTQZblDqka0JkH6W+c0bgsrXr7YgC5twF7UJhMdpQBTAZ4pLXvHUTa5sLelSk5G9RqKRJ/EKUqdavAE/wA2q5Lxjc/zypT/AKyom5nxAP0q0Zl/Sn0peMinFFaswc/Nbvv86pXip95CD4Ap+RqwNTeIHM/y9RJA2Enmf0/eimZHFMpDSDuFJ75BHlN6khhHBQJ/qkelo9aqdBJneqio09icBiGVf3d4IPyq1pMG9qVtrM0zwmIWTAJPdv8AOkkiitDTpKD/AKQADZTgH/fx9BSvoZn4YWwq2kuBtRiOyTp+Gv0TWpOW/acucbMShxKrWG6Tw86y2cY37LKUogAo7Wk6TKOE7kwJI42rRDcUYJv52Pvabgvu3E8jI34i5tvs2CTYSY2rC5I2j7OSpGtRV2DJToV2e1bcQk22PlbontIdloK4rbSeF7g7e8fd7gPE1huhGWre19ZqLSEnSCLalESRPHszbuo3SbZ1NukBY/Ao+1XdSguL0aYVKDpQUuG2nSVngZsq1dMyfPwMucwK0OF9SSsBICgAkthepST2CCmYI4jmKx2I6HNvOyt1SCSAYSDYCNrEHjN/Cm2f4FWHdw77fWOJBAWW0lYUiAmVEJgGAJBAmB+UVykmtAacXszmUJ6rM1HTvsFSPfiTeNpNzaaQ59krmFfKHAEq3lJkXvZUCYmD3g1u8QGjjioDWVYdOhIBMdpZKr3BGkQN71icrz4tuQ8jrmirttKKhN7wQZSscDvNOhWKn29KoBmOIIPxFj4iq5rYdIvZ2808osAqw6gFtuKIT2VXCVSbrGxjx41k8Q1pUUyDpJEiYMWkSAY8RRAan2ZdFVY3GokDqWVJcdJ2gGQjvKiIjlq5V+j3V1i/ZT0fGFy5BIhx/wC9VzAUIbHkmD4qNadh/UIO4pGx0gPPM8RhkT7yjZIG5/auZvpdxj2p07Hb8o5U76b5t96htHvwb8p41DKsMEIA8yefM1mnJ2a4LirMx7Q8mc0sqSPum0x4Em5+CR5VnMEzCJrrOZvJXhyCJSQQRXNXGwGwBxUQPASZqkXqicV8zkKW8fKinkSKmvMe7wvStgGFK4EmrVVbihFml7h4xye8VeMUn83wNKU0QkWruKH/ABEzRLzUK99APeCQaqU8g7FSe4j9KrXhxzqhbffWbTNDTXQQWSfdIV4H6VDqyDcEVUxh1qNhbieVGHEBFgSojidvIUXoVSbJNIFiqw+fgKKbd4JETQreLB94A0Sjq+ZT8akyi+pquheNAcU2r3XUlJ8YP0JpR0iyxS3Psz2oqKhoi2scFJMG52NrHe16qwqyCClYsQR41rm+mSAjU52VAQdyPERvVscqVGXPFN8jN+1nF6UpQDsgDjeCR57g7nfbjWLYxLhCQmbAD4VV0x6R/an1KHu7DwG3jw9O+k7eYOcye6rcbROGTizQKzB1O6j4TTDLOljzapknvmD67EdxBpGzfcCmeByh57/pNqV3gW/3G3xpaSLfm2zT4jpGh1suhMLbuq+j3gUGwtJJABT50h9nGYoOYNurAKySlUgX1WDgt7wVGoi8Eq/NROIyx3CYdxa9AUUwEylW8CFTaZ8bUi6IoU6+vSdJSAoEAJiCAPdAA3op0rI8VKfFHcumuE6xmfX+ca4Jn7SWnpKASq8Hy3/nGv0NhHw/hxO5Tfx2PxriftFywoXOmwtv++9H/wBX7i+GvY6p0b6dYbFoT1awlYF2lEBQ7gPxAc0/DajM1zPqQVJiYm/1r80A00YzfEFBAfdkfh6xUR4E0JRvo6MtnRsvwy3nlPObHb+cqcfaU6hJAE6UyYk3JA5mAfjXKGumeLSI62R3pQfpQ+bdJHsSlKXCISZEJAvtwqXwXeyjzJo6B0r6WICS02oKUSZ03g8ppJhmVFpa9PuoOmecQIHOYFZfBZm5IGoqSATCr2FaJeeFzD6NOkk9ry4RwvBpnCug45WWZFlIXgbi8qI+o8bUjda0mD8a0PRbFgFTKrhdwCJG9x9aAzfCxq21NHQqPy/gV5pj0NOuyf0FYHdV6QOR9f2ocGrUmnOHLgJMDflVgwwTBWf8R+tXl9Isns98fvQzrJN9/wCftWM13fZ65iZsBA5Ch3DUpiviqgUVJaIImrEk1FJr0VzGTCsO5FFMvE8YHPlQTVrmvHMRJjYUKom3y0g1x1C1SpAVzKgO1HfvUVZcyq4SUnuuP1oMu1ajFRXWwqEUaTo/0YbVLqynq0gm9hbcmdgPjQOfdPUJ7DfZSmwAH04CquluelnDIYQYBSCqOPd6yay2IwCgyn7r+pxWpJk2js72EgDvJ3qqin2ZpSbtohnnSQvtae1dQJniEg9/NXwq7oRmHUvlCgAlyElX5T+G+0E29OVLWWNbqdY0NoQNW47KREjnqV8TRmSpAZKo2dTHkUmqtJR4kot8uR3Po0SlOlUXukdxA3nvrMe07KNTSlAcP58a+wfSlsvJVqKbxCuR4TtWqz/DB1k2kEUIO4/YORNSt+T80KEGvUrgyKb55l2hxwWlJmZFwdrd0fGlBRG/KR/OFWI9BhUh2SqELj/FR8IsaCippYJE2jvIH1quuC3ZfoUjcESI/wCDT/I2ftKo1pRJEzPICw4m3Ol2U5C7iFBCIGq4kx5x9a2WR+zB9C9TjiEo4xMkfKll0NB0xzheijKUjSe3v1hPatee4AXgec1nc9wS3ErcQiFLVOwBjgSYkmAOMb1ssfj8JhEQpYUQPdBk/t51z3POlK3tSUDq2z+EbnuKtyO7bxpFbHdIXBqrA1QjbxosGqHaY0cHdVANGuJodSKxJnoNWefaDET6iam2pJ3GnvFx6G9UFNXYZoqMAUxNxr6FimBwUD8KiluLmiFMAbbxE1WFKGx9aW0J8z+xUV1AmrVKHFPmD9K8DKTsq/IiK6h+SWilTlea6scwahw9L1TpimpBTIdJlFxCFf0wfEfrS1HSBWlCVp1BPfGqBAnw+NOCgKBBuDQicjcMlsjSNpHHkDVIyjVMz5ISi7j5FsLfUSE6Unc3gcdyfgPSixmLaNKEnso4xurnVysmWqynJHcIovCZE2ncSe+i5xBHFO7PmsXqEiw57V1DIM6dfw7aUMrXJ6tbkoARAHaIKgpVoMAVhG8MkDYVr+hGdssJcQ4rQCQpMzG0G/DYUsJKyuWDcPqYTN8I4xjJxTTRMGUTqBSo2P8ATtxM91WtdBWcSqWHVJBvpKJ0906h9a0/T9lnFOIKcRCCO0GwFGRYGZt2SRxpVh8ZhsImGmlLP5lqAnvMXqjkukzKscnuiWG9jsXOI/8A5f8AzoHOejWXYMS884+vghGhPqQDHrPdSrPOnGJcBSFBtHJNv+az62SWy4sknYSSZPnyFUJ0M8Ln+l3U0kMpAslIJHmTJV4n0ppm3TbEYgALdAAFgkBNvK9ZPBDtU3GXzsKDorBSktIFcJNQLRps1goPaE/CjW8M0d5T8RSuaRVYJPsQM4Y0cGTTcZQD7iwTyNqsGQu8viKX4sSscCXZJbFVLYpg5sKHxG1ZUaGylrLyb7D+elXxAhNh8/0o3F+5/l+lDp2rmRj822CLSeVQKDRrnD+cqrcpaKAhTUFIq8714ramSFYMkEXBI/nLarTjz+NIVO0iDXv8+VVu8KqlZJ0ENMIcumUweJgept8aNewykoCRAT/NiOFC4b/7b/L6qqbXup8qDiJyb2V/Zzyr3QaYr2FRx26f7RS0VjNsFSJFeJTFqIaqXGuosDAd1UPsTwpiv6Cq3tq5AYlw3R3rlzHZRvPEn9N6szrJ06ggAQkfHjFajIf+l/mv6UpzH/qL/uqnN2QhCLbsRNZUlNE6Y2q8718N/wCd9G2zRGKXRWhBm9XJZq5NEN0LKA6cPV4w/efWvW9/Kjk7Cl7ObP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84213" y="-2259013"/>
            <a:ext cx="3371850" cy="414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68618" name="Picture 21" descr="http://t0.gstatic.com/images?q=tbn:ANd9GcSKYh0QbYFUORqqBTo62-t0X8kL2sPZbTbcOCjbQAwEMcp30LYCS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989388"/>
            <a:ext cx="21002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Text Box 9"/>
          <p:cNvSpPr txBox="1">
            <a:spLocks noChangeArrowheads="1"/>
          </p:cNvSpPr>
          <p:nvPr/>
        </p:nvSpPr>
        <p:spPr bwMode="auto">
          <a:xfrm>
            <a:off x="4933950" y="6421438"/>
            <a:ext cx="1104900" cy="3698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Arial" panose="020B0604020202020204" pitchFamily="34" charset="0"/>
                <a:ea typeface="標楷體" panose="03000509000000000000" pitchFamily="65" charset="-120"/>
              </a:rPr>
              <a:t>助行工具</a:t>
            </a:r>
          </a:p>
        </p:txBody>
      </p:sp>
      <p:sp>
        <p:nvSpPr>
          <p:cNvPr id="68620" name="AutoShape 13" descr="data:image/jpeg;base64,/9j/4AAQSkZJRgABAQAAAQABAAD/2wCEAAkGBhQQEBUSEhQUFBIVFxQVFBcYGBcWFRcWFRQXFBQUFBYXHSYeFxkjGhQUHy8gJCcqLSwsFR8xNTAqNSYrLCkBCQoKDgwOGg8PGiwlHCQsKSwsLCwpKSwsKS0sLCwsLCwsLCwsLCksLCwpLCksLCksLCwpLCwsLCksKSksLCksKf/AABEIALcBEwMBIgACEQEDEQH/xAAcAAABBQEBAQAAAAAAAAAAAAAAAQQFBgcCAwj/xABFEAABAwIEAwUEBwUFCAMAAAABAAIDBBEFEiExBkFRByJhcYETMpGhFCNCUnKxwTNiktHhFYKTwvAkNERTg6Kz0hZU8f/EABkBAQADAQEAAAAAAAAAAAAAAAABAgMEBf/EACcRAQACAQMDBAMAAwAAAAAAAAABAhEDITEEEkFCUXHwEzKBFCJS/9oADAMBAAIRAxEAPwDZqqpbGwvdsPj4AKNHEI0Lo3tY7Zx2/quuJB9SPxtv8Hf0TTFHD6JD/dt6MN1w6+retpis4xGfl36GjS1azaM5nHwkKnGWRyZC1xNgQRY3uLgBLQ4yJH+zLXMdrofDcHoVGQN/2uK++WP/AMa94/8Afz6/+MKka+pM5zt3YwvOhpxExjftznKcllDRdxAA3J0C86etZJ7jg4jpv8FF8SPu2MX7pcb+n/6UYhDEx7i0lsvs3Wa0WbbK7XQdPHkF6LzUiMSizZc7c21r8+l9k5VepqaE0rTJ3e8e8B3r3NhsdLfkrBHsOeg89kHVkqEIBCEIBCEIBCEIBCEIBCEIBCEIBCEIEsiyVCBCEi6SWQIhCEAhCECZVyQu0EIOEJbIQecsIe0tcLg7hM4+H4gQbE22BNx8FI2SrO2nS05tDSupesYrODZ2HMMolsc48dNBbZAw5ntfa2OfzNtrbeScpVP46+3nP9R+S3v4x/PYz/smP2fs8vdvm3NweoKKXCI4ySASSLXcb6dE9QrqI5uARA3sbXvlzHL8FIoQgEIQgEISoEQlQgSyEqECISpLoBCEIBcvkA3K8a6sETC52gAVLjxKWveSy7IQdDsXePkgvMcwdsV2swx/io4M5jn53sebWvcjS+nVW/hXjODEIs8TvAg6EHoR1QWBC5Dx1XSAQhCBCEWSoQcoQhAIQhAIQhAIQhALpIEqAQhCAQhCAQhCBUIQgEIQgEIQgpXaDxbU0TR9Gp3TE3u4AlrbdQNT/RZvgPG9fiMzmGpbTlv2QwE38Q43W9PiB3CrWO9nVHWHNJE3P99vdf8AxNsUxBurNJiuKUxu50VZHzDfqpbdQCS13lcK6cP8URVjLsNnDR7XaOaebXNOoKplX2d1FH36CoeQN4pnGSN3gHHvMPks14i4lq6as9oGGCYDK9u7XDzHvDod0wNe4krTU1ApWHu7yG/2fu+qs+G4c2JgAAAAXzfhnGdSZzLqZHb2BPpYclo2Gcd1kkeV0QF9MxNtOtlaKzPEI2g77ZKNtTSiKNuecOa5gG4toT5WJWLYVi9RQyn2ZdFINHA/qOa3WDEYYhnPfkPvcyqvxRQRVzg72QaR9qwzHwv0WldG9vDO2tSvk24M46rZiS+RrgORFvyK1zh3H21LL/aGjh4rK8NwdkH7NgB5+PmpairpISTGQ2+61/xLMp6vTauhZsOKakfaB9E8pePZG/tGXHUKs9NqR4TXqtOfK+oUVhHEUVQO44X5jmpUFc8xjaXRExO8BcrpIQoSRCEIBCEIBCEIFASoQgEIQgEIQgEqEIBCEIBCEIBJdKmtXXsiF3uAQOMy4fKBqVScf7TIYLhnecs6xrtGqKgkB2RvQaK3b7oz7NaxzixkIIaQ53mFluMU0NVUe2qZGk7Bt+6B+qqr5ZJNXONuZJsEylkDnBkd3vOmnPyC1pis7RlS2ZjnDSqCCLL9SGZdu6B+id+xUXwbgD6aI+1NnvN8u+XTbzVge2wvoANydAvSpXEbxiXkampOZxOYNW0y7bCPBNpMVaTZmaU9IxcfxbfNdUzZi672NjZ0Ju/5aBaufMngp119HXiMRYHZWuaXdL3Xf9oDY6KNxxLCmUzE9klumsxTKYiZM45nRPD2Ehw/1YrR+GscdUx9HDdZpNJ0Vn4AkIlI5EfquPqa1mufL0emtMThfcz0e2cNwnF0q856JsKvqF02paea9HMC8n0rTyQeocEJqaDxSoOcVrjDE54aXZQTYbm3IKvcP9pVLVv9mHZJdsjxldfoOvorVJGHCxVE4v7NI6j62D6ucHM1zdDmGov8EhK/NculkVJ2jVeHvbDiEJLNvas/MjmtQwrFo6mNskTg5rhcEG4U4QeoQhQBKkQgVCEIBISoXG+LIKXRzs0nJje88+nLzKp2I8S1FTufYR8mNP1hH7zuXorVrNuFbWivLSw5R+IY5FD7zhfkBqVQaXEJWMLGPeGne5JPoTsmdTWMjkYyR1nSXsTtpvdx81016afU57dTHpWDGOOXBpLfq2D7R39FQsRxqapvlJYz7zvePkOQT/iDh6oqg0RObHkcfe7wcCNHabFMIezWV/8AvFW4jm2MW+a1nSmNqwzrr1xm87qzWMhjN5Jsx6Dc+q8aQSz/AO60znD77hp8TotJwzgGjpiD7MOfyMn1jvMC1vkpWMSvOWCAgDTPL9Wz+6wXc75DxURoR6p+/KLdVPpj78Qz6h7NZpu9VS2H3WdPM7eisuG4fSUn1cLc8nMRgvkP4ncvUhSlbBBEf9sqTK/lCzug+AiYS53qSuo8Tly5aWmZTx8nS90+YiZr8SFvSta/rH35ct7Wt+8/fg5joJHx3/YHxAc5vnra6jKulpoe/KZal17DRzxfoGtGQJpiJjAvV1DpT9y+SP8Agbv6kqPfxcCAynjc5rdBYd0euwWkZ8yy28QlJcXncLQwsgZ1eRe3gxv81GVVNm1qKhzuoByN+Dd02xCeSS1pcgI7wtcg9Ab2TJlFH9rNIerjcfDZW4VxM8nLMVgi7sLMx/dFz6lOKXEHvJMjQxltASMxPlyTOWqbGNS2MdNB8goyox+Me7mf8h81nbVrXmW1dKbcQnZMaDDlGvQKtVXGb3SEDQDqo+qxJzzpZo8N/imNZhQDWva7vHcfquLV6jP6u7S6fG9lghxx++ZvqFOYB2jOo3Oc6NshOg1tZZ7Fh8rjZocT0AJ/JTOH8CVs5s2GS3UjKPi5YTebcumKVjheart7mb7tPHfxeSPhZeeE9tVbUVMcbYI3BzmgtaHF1ibXBvy32Xtw52Gl1nVklh9xm583Hb0HqtSwPhamom5YIms6kDvHzduVTC5610rgD3W/EpfZyfeb8E5CFAbXl6M+aE5QgEWQlCCMxjAo6mMskaCCOayuaiq8CmMlODLSk3fHvbqW9CtoTaqpGPHeAt4pnCVSwLtZoqizXSexk5tk7nwJ0PxVrixWJwu2RhHUEWWS9o0eFR5muAM/3Y9wf3su3qstosLnlJEDJCOQF/0TlD6qfjUDd5WDzcF5f/Jab/nxfxt/mvmeTgPELXNPIR4WKlMI4FcO9M0x23Dt/KytWk2nEImYjeW913GNLE25laegaczj5AalVLFOLp6jRn+zRHnoZnfo1V6iomRC0TB+IjX0UjBREm5uSuzT6XzZx6nVRG1XhBGB7gsTu46uJ6kp5FScynkVFbfRe0zmRtzvc1jRu5xAb811xFa7Q47Xtfk0hoi7MH2ynQAX26k9fJOaTD2sY1jQXBu17n5nUooagzu7jH5LX9q9uVh8GAkOd52A8V4V9PEC4zyTVAB0hiacgvs1wi94/jNlE2ViJersUZmLGZpnjdkQzW/E++RvqUk0UuUumljpIvAh0nrI/ut9GnzXmJqgssxsVDABzDXSgeDR9Wz1JUFVY1RQvvd9bUcibym/7o9xv91qrmZWxhNUOIRsLjRQSTvd70zyWtPnLJq8fhBC9a2s+qP0uYMJvpG8xtA6A+84+PyVYreIKyX7lKzoe9Lb8I29bKFkhiBzPzzv+9ISRfwaNPjdWinlE22WSbG2UwApaZxL9Q7La/i5x1PqVEVOIVMv7WVsTfus7zvjt81G12PACznhoGw2tbkGhQ03EN/caXeLtB8N1FtWleZKaV78QnW08QNw0yO+885j8NvkipxEM997W+HP+EKsyV0r9C6w6N0Hx3XDIgP9armv1f8AzDrr0k+qUzJj7fsNc7xd3R8N0zlxSV32so6N0+e6bWSGUBctta1vLqroUr4BZzOp6nX815uC94IXyGzGOcfJWTC+zyom1f3G/NY5bcKe99k/wnCZZ3AAepWmYf2ZRM3u4+Kn6LhNkewQyjeEuFmQAOdq9XulcAmNPh4an7GgKyp2yRegcm7JF7NciXpdKuUoQKhCEHQSrldIOJpgxpc42AFyfBY3xDxvWYpUOpcNu2IaOkGlx1zfZb8z4LS+M6d8lBOxnvGNwFt9lkvZDxZT0rpIKgiJz3Ate7Rt7WLXH7O2l+pSIzO6Z2hYeG+xKJhElU8zSHUjUNvv5u9VoVBgMMAAjY1oHQBVHjLtepqDuRWqJiL2a4ZG3+88X+Ausvre23EpCS18UQ6NYD83kqc5RhvXEOKMo6WWofbLGwu5akDQDzNgsmwHH24jeQn63d7D9k88vUdFQ8c45rsQj9jNMXx3ByhrWgkbZso1UhwbwrVNd9Ib9WGjQG4LxzHgtdC/ZbM8MtbT764jlqMVGBv/AFXU9dHEcpPf5MaC+U+UbdfXQeK8KWUTsDbyNOlxH3XHqC/7I8bhN4vasYRFHDQQ3N5JS18rvHKDlv4vcSvS78xs8vtxOJO5JZS0vcWUkW5fKWvkt+EnIz1LvJNKWojc/NTQSVcnKonJbEPFj3jbwjaoh+MUokvGybEahv2395jD4aBkY8mjzTXEMaqJf29Q2Fn/AC4LF1uhk90fFyrvK20J/Fq1rATX1n/QgJjHk4g+0f6loTOn4qeWsjpaf2FMLfWSWaA07mNjtHH4qonFoINYWDP99/1knxOg/ugJua+oqXd0ON+ZukzWvJEWtxCdxyeJ8hdLPNM37LC7I0aa3y769AFFniINGSBgYDyYLX8zu71JXJwIMGeokHlf/X6qOqsdjiv7Fuv+tQsbdREcN6dLn9petdi8kYBcw3O1zYKHnxOV/PKOjdPmuZa2SY5nXyDUnkPVNHVve0Gi5L61reXVXQpXwstPgEEYa+eTMTkdlBsbOBJvzPIckVlXD7N0cMVs2W7juMp0t5qNp45JNGMJ+asGG8B1E3vXA8Vj3NsKw2rAOU78rJ5DE+Q2Ywn0V2n7KLRZ2m8re80ciRrlPnt6q68N4TC+FkkbAARrpqHDRzT4g3CcpzDL8O4EqJjd3dCt+E9mMbbF/eK0SHDQOSexUYCYRlX8O4ajjADWAeimYMPCfsiXqGqQ0FEEGlTyyXKgZfRyvRlMndkWQeLIV6Bi6QgQBKhCAQhCAS3SIQI9txYrDe1zgmCkc2picQ6Z5HstwTa5LenL4rcysWxmZ2MY41rdaakcATuDldc+eZ7beTVGMzCc7KbH2UV8jh3GC9jq7bwNhurBQ9hE5F5JWjwAJW20tNlCdBqshmWD9lTabezj1sp1+E5BZW2RqY1UN1CYZ7i1O6JwkYdPtDn5jxVc4kqInvDnRPflaNXyvex1zfPlFteVr202WhYnRXus/wCKcFe6NwY4jcgct7kG42NuS10tbs2nhnrdP+TeOVZqeI3OGRmjeTGANZ/C0AXXnFh002ru4D1XVBiTY3ECEZyCWj95ou9ngRuBzCY1mNTTH7o/Ja21+5jXp4qkn08FKQXnObWI6HcH9PXwTOs4xNssTQwfNQktju4ud4a/Er1hpXn3RlHxd8VzzqS6IqSWaSQ3kcQPE/puuqem+43Merhp6NH6qSosBJOxcfFWvB8AyWc4tYPEgfC6zyvhXKTg+pqN725X0HoAmGIcF1cBOaFxaPtNGYW66LZsPq4Yxq+9t7A2+JAU5T4tCWu01GwNu9+EqYVZx2avMUJNTG8Mv3JCy4A5h1u8Bfnay1ShgY9ocxzXN6tII+IUNXYk/SzWtHIAXPx/omLKeUA+zbYPPe7uUEnn0urQjC0T4jTw/tJY2npcE/AaqvM4jpaapzRStdDMfrWC49m+37Vtxax2I8j1UBJwk65LpWs63NyvSPh+naO9UZvAFrCfU7q2KxzKN11qe0ChiFzPcfuRyv8Am1pCiZu2jDm7Omd5RO/zEKrVD6OnBd9Gc+3N8g18g12voFUOIq6Gola+OmjjNrGznNBsRYmxFz3rX3UYj3Tv7NTHbfh/So/wx/7p1T9smHO3kkZ+KJ3+W6xRsLGtu5rfRxPTqf8AVk4jjhGrmZrcrkfqmI907voHC+N6KqdlhqY3O+6SWOPkHgEqcWJcB8J01c9zyyzI92F7srzfug6kkaE6WWmUWJgFwabMju3QgguaS1wDTyFrX52VZmPBhYUtkzosQD9Nj5Wv5J6gSyLJUIOUJSkQCEIQCEIQR/ENb7Cknl+5FI71DSR81nXYtQD6K+Xdz5XAnrkDQP8AN8VoHFFCZ6OeIbvikaPMtNlkPZHxq2lkdRVByNe7NG46Brzo4Ovs11hr9kg33SvMwmeG3savSy5YuwiHm9q8JGXTorhzEEPU0l1BYlg2bkre6JN5Ke6iYyvFmPY9wiNX+6QMxcNCMovf0WY0FO6pmDCSb5negF9lsfbLijYKUQNP1k51t9mJhu8m21z3R5OVf7JuHMzJJ3t94hjPwt1dblqSNR0URHJa2ULh/CTzs2yscHBvs2Z3gm3ILSafBwNgvDGGCKMueD7MAlxAuRYgCzRqd+XRMIZZVUNSSPo7XZegAF7HXKdyrTgfDdTGwPLcribudIbADcDXW65qOIZKelbPA4gd4atsSG2uCCNNGu+JVa/tmesc5jnvLnMdkBJN3AZ2hoNtwbeu9lpHbhXM5W+tpYGvzT1YJ5tjaXbeV09i+jBwy5i0gnU9LX0Gu2qo0eETkuDrXJZpmZcWaLnK028Nt1N4fGIiA9133OgvbvBrdSbdL7JNoMTlaIKwbt1tcZjz6Gx20IXlUVT3CxcXHkPG42ChaWZ4eGgmxG3iCW3+QT2SZ/evmIbckDTS3hZYxad18cGVfK9lwCQbnbTf3s3XcqKdNUu/ZvY1ttXutvfbXw5BWLC8EfUDO4+zha0XfbMSbaho5nryHPorBRYZSwgFsV32uHy2dvrcchfwASY7owZxLMcQopPZkOk9o52tmsDfkLOO+9lVsTo8gaXNduRrdvLxC+hJq14sI3ta77jGlxPjYDu+uij8QoPpbfZ1ULJmcvaFrXDxY4EuafEEKa1msYLTndgFNUxjRwve9u9Y8uXofipBsLnC7YpbW1s1zvXZXqfshjL7APewk2DXMcQOhdZvxUth3Zp7G2Vj225yT6/LN8lKFd7L8V9lNJBJZoeAWFxyODhc5Qx1i8G522sr5TxRwXbE0nMQ4uaQ4XJJyu56ZnajSx6pH4jBQ2+k1EEdxlF3vd05nQfIKZpCyYZoy1zDrnaWubf90tuL+qrgy4oLiVm99tNd9dbfmrGCoKp4aimblkAe2+azgCL2tfz3+KbDgKl5RgeRe38nK1YwiVmui6rY4DpvuH+OT9XrtvAtJzhafMX/ADuroTM9dHHq+RjR+85rfzKj5eMKNu9VBfoJGuPwaSVxHwbRt2p4f8Nn/qpCDCome7G0eQt+SgRJ47pOTpT4inqSPQiPVIp72I6BKg6QhCBC26x3tK7KHue+qo2h2a7pItjm1JfF4nmNNVsaCLqJhMS+a8G7ScQw8+yMhc1hA9lOM1gCLtDj328xvor9hPb5C4WqaeSM6C8bmyNJ8nZSPLVXrHuDaatFpomuPJ1rOHqs/wAT7B4iSYZC0dD/ADCnM+TEeFipO2nDZN5JI9L9+J3WxHczbc1Jt7TcNP8AxkPLcuG+24WV1fYjVfZew7ci0aC2tjt+uqajsWrfvMHjc38990zBhq1X2sYZGCfpTHaE2Y2R+3Lutt4aqnY/29xgFtHTucdQHzdxt7DZgOZ2p2uFCwdhdW4jNLG0aX0cbW2sL2t4K04F2FU0RDqh7piPs+6z4DU/FMjMKamrcdrbu77yRmfa0cTB7vk0akN5nzX0Hw7w0ykgZCwaMAF+p3J8yST6qRw3B4qdgjhjaxg2DQAPkngClDx9iAozFWm3duCNQRuDYj9VMkJvNDdQmGaYp3onMcA5znuLs4Bu9zbeA1v81XoJJNBDG0OtZ2VpAIta1m2FrW5eq0LiDhwym7N/5G4Vcl4JqJT9ZM+3S5t8BYKndMbLdvlWaXDXREiSVrBYDV4DiAb+6Lne3JP2sY1rREXF2YEm1gQOWpurLh3ZtGze5+Ss1FwtGzZoHoqz3TwZhWMPwN7jnvcn5eSkv7ADnNMurdyLnW3VWyKhDQvCtjy5XDYE3UTp7Jrbd5uwxrraloa3uhvdAtsAByUZW4OGZQy+ZxsMxuGgC5dr0/MhTcTwbHkuakc/P8x/RXztsjBjSWjblYB1e4m5LjuXHclSUtHmG4+AP5qOe8ZbDff12UjTTd0eQHw0VY3nErWjEZgjKAgWzH8h8AuJMOCdCZL7RaREM8oiowtrwWuaC07gi4PmDuoB3ZxTBxfTmajkP2qaR0V/xMHdd8Fc3Nuk9mkpVWOgxWn/AGdRTVjPuzxmCT0kiu0nzC9o+L6mLSpw2pb+9AY6ln/aQ75KztC9GhIRKrs7S6G9pJXQO+7PFLEf+5tvmn9PxtQye7WUx/6rB+ZUy5gOh1HQ6hMKjh6mk/aU8D/xRRu/MKUFHEFNv9Ig/wAVn814T8XUTNXVdMP+rH+V14ngWgP/AAdN/hM/kveDhSkj9ymgb5RtH6IGR7RMO/8AuQfxIU0MOjGzG/BIgcoQhAIQhAIQhAZUWS3SIFCLIugFAqEJCgCkLboS3QeZgCBAAvS6W6DgMXVkqEHLk2qG5hYpy5eUo02USmOUOyf2bw0g25+OvVe7qjMbaNB2/ouKkhNJWEC7dSNbX38PmsOG0we1LBYEeS8Ypi035cwmNRM4W0I8P5r2oySLH5qsambYW7MRlPsA3XWiaUz7j1TgNXRDHDouQgMXYapQQBdBFkoUqhCEIBCEIBCEIBCEIBCEIBCEIBCEIBCEIFCLoQgRCEIBCEIFui6EIBeUgQhRKY5RtRT3KbGlPVCFjaGvcaVkBGzjf4JaSkvoNB4ku/Pl4IQsY5Xmf9U9RwZW6kk9SnQCELrhzzJUApEKyAEoCEIBCEKIAhCFIEIQg//Z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-1646238"/>
            <a:ext cx="51435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21" name="AutoShape 15" descr="data:image/jpeg;base64,/9j/4AAQSkZJRgABAQAAAQABAAD/2wCEAAkGBhQQEBUSEhQUFBIVFxQVFBcYGBcWFRcWFRQXFBQUFBYXHSYeFxkjGhQUHy8gJCcqLSwsFR8xNTAqNSYrLCkBCQoKDgwOGg8PGiwlHCQsKSwsLCwpKSwsKS0sLCwsLCwsLCwsLCksLCwpLCksLCksLCwpLCwsLCksKSksLCksKf/AABEIALcBEwMBIgACEQEDEQH/xAAcAAABBQEBAQAAAAAAAAAAAAAAAQQFBgcCAwj/xABFEAABAwIEAwUEBwUFCAMAAAABAAIDBBEFEiExBkFRByJhcYETMpGhFCNCUnKxwTNiktHhFYKTwvAkNERTg6Kz0hZU8f/EABkBAQADAQEAAAAAAAAAAAAAAAABAgMEBf/EACcRAQACAQMDBAMAAwAAAAAAAAABAhEDITEEEkFCUXHwEzKBFCJS/9oADAMBAAIRAxEAPwDZqqpbGwvdsPj4AKNHEI0Lo3tY7Zx2/quuJB9SPxtv8Hf0TTFHD6JD/dt6MN1w6+retpis4xGfl36GjS1azaM5nHwkKnGWRyZC1xNgQRY3uLgBLQ4yJH+zLXMdrofDcHoVGQN/2uK++WP/AMa94/8Afz6/+MKka+pM5zt3YwvOhpxExjftznKcllDRdxAA3J0C86etZJ7jg4jpv8FF8SPu2MX7pcb+n/6UYhDEx7i0lsvs3Wa0WbbK7XQdPHkF6LzUiMSizZc7c21r8+l9k5VepqaE0rTJ3e8e8B3r3NhsdLfkrBHsOeg89kHVkqEIBCEIBCEIBCEIBCEIBCEIBCEIBCEIEsiyVCBCEi6SWQIhCEAhCECZVyQu0EIOEJbIQecsIe0tcLg7hM4+H4gQbE22BNx8FI2SrO2nS05tDSupesYrODZ2HMMolsc48dNBbZAw5ntfa2OfzNtrbeScpVP46+3nP9R+S3v4x/PYz/smP2fs8vdvm3NweoKKXCI4ySASSLXcb6dE9QrqI5uARA3sbXvlzHL8FIoQgEIQgEISoEQlQgSyEqECISpLoBCEIBcvkA3K8a6sETC52gAVLjxKWveSy7IQdDsXePkgvMcwdsV2swx/io4M5jn53sebWvcjS+nVW/hXjODEIs8TvAg6EHoR1QWBC5Dx1XSAQhCBCEWSoQcoQhAIQhAIQhAIQhALpIEqAQhCAQhCAQhCBUIQgEIQgEIQgpXaDxbU0TR9Gp3TE3u4AlrbdQNT/RZvgPG9fiMzmGpbTlv2QwE38Q43W9PiB3CrWO9nVHWHNJE3P99vdf8AxNsUxBurNJiuKUxu50VZHzDfqpbdQCS13lcK6cP8URVjLsNnDR7XaOaebXNOoKplX2d1FH36CoeQN4pnGSN3gHHvMPks14i4lq6as9oGGCYDK9u7XDzHvDod0wNe4krTU1ApWHu7yG/2fu+qs+G4c2JgAAAAXzfhnGdSZzLqZHb2BPpYclo2Gcd1kkeV0QF9MxNtOtlaKzPEI2g77ZKNtTSiKNuecOa5gG4toT5WJWLYVi9RQyn2ZdFINHA/qOa3WDEYYhnPfkPvcyqvxRQRVzg72QaR9qwzHwv0WldG9vDO2tSvk24M46rZiS+RrgORFvyK1zh3H21LL/aGjh4rK8NwdkH7NgB5+PmpairpISTGQ2+61/xLMp6vTauhZsOKakfaB9E8pePZG/tGXHUKs9NqR4TXqtOfK+oUVhHEUVQO44X5jmpUFc8xjaXRExO8BcrpIQoSRCEIBCEIBCEIFASoQgEIQgEIQgEqEIBCEIBCEIBJdKmtXXsiF3uAQOMy4fKBqVScf7TIYLhnecs6xrtGqKgkB2RvQaK3b7oz7NaxzixkIIaQ53mFluMU0NVUe2qZGk7Bt+6B+qqr5ZJNXONuZJsEylkDnBkd3vOmnPyC1pis7RlS2ZjnDSqCCLL9SGZdu6B+id+xUXwbgD6aI+1NnvN8u+XTbzVge2wvoANydAvSpXEbxiXkampOZxOYNW0y7bCPBNpMVaTZmaU9IxcfxbfNdUzZi672NjZ0Ju/5aBaufMngp119HXiMRYHZWuaXdL3Xf9oDY6KNxxLCmUzE9klumsxTKYiZM45nRPD2Ehw/1YrR+GscdUx9HDdZpNJ0Vn4AkIlI5EfquPqa1mufL0emtMThfcz0e2cNwnF0q856JsKvqF02paea9HMC8n0rTyQeocEJqaDxSoOcVrjDE54aXZQTYbm3IKvcP9pVLVv9mHZJdsjxldfoOvorVJGHCxVE4v7NI6j62D6ucHM1zdDmGov8EhK/NculkVJ2jVeHvbDiEJLNvas/MjmtQwrFo6mNskTg5rhcEG4U4QeoQhQBKkQgVCEIBISoXG+LIKXRzs0nJje88+nLzKp2I8S1FTufYR8mNP1hH7zuXorVrNuFbWivLSw5R+IY5FD7zhfkBqVQaXEJWMLGPeGne5JPoTsmdTWMjkYyR1nSXsTtpvdx81016afU57dTHpWDGOOXBpLfq2D7R39FQsRxqapvlJYz7zvePkOQT/iDh6oqg0RObHkcfe7wcCNHabFMIezWV/8AvFW4jm2MW+a1nSmNqwzrr1xm87qzWMhjN5Jsx6Dc+q8aQSz/AO60znD77hp8TotJwzgGjpiD7MOfyMn1jvMC1vkpWMSvOWCAgDTPL9Wz+6wXc75DxURoR6p+/KLdVPpj78Qz6h7NZpu9VS2H3WdPM7eisuG4fSUn1cLc8nMRgvkP4ncvUhSlbBBEf9sqTK/lCzug+AiYS53qSuo8Tly5aWmZTx8nS90+YiZr8SFvSta/rH35ct7Wt+8/fg5joJHx3/YHxAc5vnra6jKulpoe/KZal17DRzxfoGtGQJpiJjAvV1DpT9y+SP8Agbv6kqPfxcCAynjc5rdBYd0euwWkZ8yy28QlJcXncLQwsgZ1eRe3gxv81GVVNm1qKhzuoByN+Dd02xCeSS1pcgI7wtcg9Ab2TJlFH9rNIerjcfDZW4VxM8nLMVgi7sLMx/dFz6lOKXEHvJMjQxltASMxPlyTOWqbGNS2MdNB8goyox+Me7mf8h81nbVrXmW1dKbcQnZMaDDlGvQKtVXGb3SEDQDqo+qxJzzpZo8N/imNZhQDWva7vHcfquLV6jP6u7S6fG9lghxx++ZvqFOYB2jOo3Oc6NshOg1tZZ7Fh8rjZocT0AJ/JTOH8CVs5s2GS3UjKPi5YTebcumKVjheart7mb7tPHfxeSPhZeeE9tVbUVMcbYI3BzmgtaHF1ibXBvy32Xtw52Gl1nVklh9xm583Hb0HqtSwPhamom5YIms6kDvHzduVTC5610rgD3W/EpfZyfeb8E5CFAbXl6M+aE5QgEWQlCCMxjAo6mMskaCCOayuaiq8CmMlODLSk3fHvbqW9CtoTaqpGPHeAt4pnCVSwLtZoqizXSexk5tk7nwJ0PxVrixWJwu2RhHUEWWS9o0eFR5muAM/3Y9wf3su3qstosLnlJEDJCOQF/0TlD6qfjUDd5WDzcF5f/Jab/nxfxt/mvmeTgPELXNPIR4WKlMI4FcO9M0x23Dt/KytWk2nEImYjeW913GNLE25laegaczj5AalVLFOLp6jRn+zRHnoZnfo1V6iomRC0TB+IjX0UjBREm5uSuzT6XzZx6nVRG1XhBGB7gsTu46uJ6kp5FScynkVFbfRe0zmRtzvc1jRu5xAb811xFa7Q47Xtfk0hoi7MH2ynQAX26k9fJOaTD2sY1jQXBu17n5nUooagzu7jH5LX9q9uVh8GAkOd52A8V4V9PEC4zyTVAB0hiacgvs1wi94/jNlE2ViJersUZmLGZpnjdkQzW/E++RvqUk0UuUumljpIvAh0nrI/ut9GnzXmJqgssxsVDABzDXSgeDR9Wz1JUFVY1RQvvd9bUcibym/7o9xv91qrmZWxhNUOIRsLjRQSTvd70zyWtPnLJq8fhBC9a2s+qP0uYMJvpG8xtA6A+84+PyVYreIKyX7lKzoe9Lb8I29bKFkhiBzPzzv+9ISRfwaNPjdWinlE22WSbG2UwApaZxL9Q7La/i5x1PqVEVOIVMv7WVsTfus7zvjt81G12PACznhoGw2tbkGhQ03EN/caXeLtB8N1FtWleZKaV78QnW08QNw0yO+885j8NvkipxEM997W+HP+EKsyV0r9C6w6N0Hx3XDIgP9armv1f8AzDrr0k+qUzJj7fsNc7xd3R8N0zlxSV32so6N0+e6bWSGUBctta1vLqroUr4BZzOp6nX815uC94IXyGzGOcfJWTC+zyom1f3G/NY5bcKe99k/wnCZZ3AAepWmYf2ZRM3u4+Kn6LhNkewQyjeEuFmQAOdq9XulcAmNPh4an7GgKyp2yRegcm7JF7NciXpdKuUoQKhCEHQSrldIOJpgxpc42AFyfBY3xDxvWYpUOpcNu2IaOkGlx1zfZb8z4LS+M6d8lBOxnvGNwFt9lkvZDxZT0rpIKgiJz3Ate7Rt7WLXH7O2l+pSIzO6Z2hYeG+xKJhElU8zSHUjUNvv5u9VoVBgMMAAjY1oHQBVHjLtepqDuRWqJiL2a4ZG3+88X+Ausvre23EpCS18UQ6NYD83kqc5RhvXEOKMo6WWofbLGwu5akDQDzNgsmwHH24jeQn63d7D9k88vUdFQ8c45rsQj9jNMXx3ByhrWgkbZso1UhwbwrVNd9Ib9WGjQG4LxzHgtdC/ZbM8MtbT764jlqMVGBv/AFXU9dHEcpPf5MaC+U+UbdfXQeK8KWUTsDbyNOlxH3XHqC/7I8bhN4vasYRFHDQQ3N5JS18rvHKDlv4vcSvS78xs8vtxOJO5JZS0vcWUkW5fKWvkt+EnIz1LvJNKWojc/NTQSVcnKonJbEPFj3jbwjaoh+MUokvGybEahv2395jD4aBkY8mjzTXEMaqJf29Q2Fn/AC4LF1uhk90fFyrvK20J/Fq1rATX1n/QgJjHk4g+0f6loTOn4qeWsjpaf2FMLfWSWaA07mNjtHH4qonFoINYWDP99/1knxOg/ugJua+oqXd0ON+ZukzWvJEWtxCdxyeJ8hdLPNM37LC7I0aa3y769AFFniINGSBgYDyYLX8zu71JXJwIMGeokHlf/X6qOqsdjiv7Fuv+tQsbdREcN6dLn9petdi8kYBcw3O1zYKHnxOV/PKOjdPmuZa2SY5nXyDUnkPVNHVve0Gi5L61reXVXQpXwstPgEEYa+eTMTkdlBsbOBJvzPIckVlXD7N0cMVs2W7juMp0t5qNp45JNGMJ+asGG8B1E3vXA8Vj3NsKw2rAOU78rJ5DE+Q2Ywn0V2n7KLRZ2m8re80ciRrlPnt6q68N4TC+FkkbAARrpqHDRzT4g3CcpzDL8O4EqJjd3dCt+E9mMbbF/eK0SHDQOSexUYCYRlX8O4ajjADWAeimYMPCfsiXqGqQ0FEEGlTyyXKgZfRyvRlMndkWQeLIV6Bi6QgQBKhCAQhCAS3SIQI9txYrDe1zgmCkc2picQ6Z5HstwTa5LenL4rcysWxmZ2MY41rdaakcATuDldc+eZ7beTVGMzCc7KbH2UV8jh3GC9jq7bwNhurBQ9hE5F5JWjwAJW20tNlCdBqshmWD9lTabezj1sp1+E5BZW2RqY1UN1CYZ7i1O6JwkYdPtDn5jxVc4kqInvDnRPflaNXyvex1zfPlFteVr202WhYnRXus/wCKcFe6NwY4jcgct7kG42NuS10tbs2nhnrdP+TeOVZqeI3OGRmjeTGANZ/C0AXXnFh002ru4D1XVBiTY3ECEZyCWj95ou9ngRuBzCY1mNTTH7o/Ja21+5jXp4qkn08FKQXnObWI6HcH9PXwTOs4xNssTQwfNQktju4ud4a/Er1hpXn3RlHxd8VzzqS6IqSWaSQ3kcQPE/puuqem+43Merhp6NH6qSosBJOxcfFWvB8AyWc4tYPEgfC6zyvhXKTg+pqN725X0HoAmGIcF1cBOaFxaPtNGYW66LZsPq4Yxq+9t7A2+JAU5T4tCWu01GwNu9+EqYVZx2avMUJNTG8Mv3JCy4A5h1u8Bfnay1ShgY9ocxzXN6tII+IUNXYk/SzWtHIAXPx/omLKeUA+zbYPPe7uUEnn0urQjC0T4jTw/tJY2npcE/AaqvM4jpaapzRStdDMfrWC49m+37Vtxax2I8j1UBJwk65LpWs63NyvSPh+naO9UZvAFrCfU7q2KxzKN11qe0ChiFzPcfuRyv8Am1pCiZu2jDm7Omd5RO/zEKrVD6OnBd9Gc+3N8g18g12voFUOIq6Gola+OmjjNrGznNBsRYmxFz3rX3UYj3Tv7NTHbfh/So/wx/7p1T9smHO3kkZ+KJ3+W6xRsLGtu5rfRxPTqf8AVk4jjhGrmZrcrkfqmI907voHC+N6KqdlhqY3O+6SWOPkHgEqcWJcB8J01c9zyyzI92F7srzfug6kkaE6WWmUWJgFwabMju3QgguaS1wDTyFrX52VZmPBhYUtkzosQD9Nj5Wv5J6gSyLJUIOUJSkQCEIQCEIQR/ENb7Cknl+5FI71DSR81nXYtQD6K+Xdz5XAnrkDQP8AN8VoHFFCZ6OeIbvikaPMtNlkPZHxq2lkdRVByNe7NG46Brzo4Ovs11hr9kg33SvMwmeG3savSy5YuwiHm9q8JGXTorhzEEPU0l1BYlg2bkre6JN5Ke6iYyvFmPY9wiNX+6QMxcNCMovf0WY0FO6pmDCSb5negF9lsfbLijYKUQNP1k51t9mJhu8m21z3R5OVf7JuHMzJJ3t94hjPwt1dblqSNR0URHJa2ULh/CTzs2yscHBvs2Z3gm3ILSafBwNgvDGGCKMueD7MAlxAuRYgCzRqd+XRMIZZVUNSSPo7XZegAF7HXKdyrTgfDdTGwPLcribudIbADcDXW65qOIZKelbPA4gd4atsSG2uCCNNGu+JVa/tmesc5jnvLnMdkBJN3AZ2hoNtwbeu9lpHbhXM5W+tpYGvzT1YJ5tjaXbeV09i+jBwy5i0gnU9LX0Gu2qo0eETkuDrXJZpmZcWaLnK028Nt1N4fGIiA9133OgvbvBrdSbdL7JNoMTlaIKwbt1tcZjz6Gx20IXlUVT3CxcXHkPG42ChaWZ4eGgmxG3iCW3+QT2SZ/evmIbckDTS3hZYxad18cGVfK9lwCQbnbTf3s3XcqKdNUu/ZvY1ttXutvfbXw5BWLC8EfUDO4+zha0XfbMSbaho5nryHPorBRYZSwgFsV32uHy2dvrcchfwASY7owZxLMcQopPZkOk9o52tmsDfkLOO+9lVsTo8gaXNduRrdvLxC+hJq14sI3ta77jGlxPjYDu+uij8QoPpbfZ1ULJmcvaFrXDxY4EuafEEKa1msYLTndgFNUxjRwve9u9Y8uXofipBsLnC7YpbW1s1zvXZXqfshjL7APewk2DXMcQOhdZvxUth3Zp7G2Vj225yT6/LN8lKFd7L8V9lNJBJZoeAWFxyODhc5Qx1i8G522sr5TxRwXbE0nMQ4uaQ4XJJyu56ZnajSx6pH4jBQ2+k1EEdxlF3vd05nQfIKZpCyYZoy1zDrnaWubf90tuL+qrgy4oLiVm99tNd9dbfmrGCoKp4aimblkAe2+azgCL2tfz3+KbDgKl5RgeRe38nK1YwiVmui6rY4DpvuH+OT9XrtvAtJzhafMX/ADuroTM9dHHq+RjR+85rfzKj5eMKNu9VBfoJGuPwaSVxHwbRt2p4f8Nn/qpCDCome7G0eQt+SgRJ47pOTpT4inqSPQiPVIp72I6BKg6QhCBC26x3tK7KHue+qo2h2a7pItjm1JfF4nmNNVsaCLqJhMS+a8G7ScQw8+yMhc1hA9lOM1gCLtDj328xvor9hPb5C4WqaeSM6C8bmyNJ8nZSPLVXrHuDaatFpomuPJ1rOHqs/wAT7B4iSYZC0dD/ADCnM+TEeFipO2nDZN5JI9L9+J3WxHczbc1Jt7TcNP8AxkPLcuG+24WV1fYjVfZew7ci0aC2tjt+uqajsWrfvMHjc38990zBhq1X2sYZGCfpTHaE2Y2R+3Lutt4aqnY/29xgFtHTucdQHzdxt7DZgOZ2p2uFCwdhdW4jNLG0aX0cbW2sL2t4K04F2FU0RDqh7piPs+6z4DU/FMjMKamrcdrbu77yRmfa0cTB7vk0akN5nzX0Hw7w0ykgZCwaMAF+p3J8yST6qRw3B4qdgjhjaxg2DQAPkngClDx9iAozFWm3duCNQRuDYj9VMkJvNDdQmGaYp3onMcA5znuLs4Bu9zbeA1v81XoJJNBDG0OtZ2VpAIta1m2FrW5eq0LiDhwym7N/5G4Vcl4JqJT9ZM+3S5t8BYKndMbLdvlWaXDXREiSVrBYDV4DiAb+6Lne3JP2sY1rREXF2YEm1gQOWpurLh3ZtGze5+Ss1FwtGzZoHoqz3TwZhWMPwN7jnvcn5eSkv7ADnNMurdyLnW3VWyKhDQvCtjy5XDYE3UTp7Jrbd5uwxrraloa3uhvdAtsAByUZW4OGZQy+ZxsMxuGgC5dr0/MhTcTwbHkuakc/P8x/RXztsjBjSWjblYB1e4m5LjuXHclSUtHmG4+AP5qOe8ZbDff12UjTTd0eQHw0VY3nErWjEZgjKAgWzH8h8AuJMOCdCZL7RaREM8oiowtrwWuaC07gi4PmDuoB3ZxTBxfTmajkP2qaR0V/xMHdd8Fc3Nuk9mkpVWOgxWn/AGdRTVjPuzxmCT0kiu0nzC9o+L6mLSpw2pb+9AY6ln/aQ75KztC9GhIRKrs7S6G9pJXQO+7PFLEf+5tvmn9PxtQye7WUx/6rB+ZUy5gOh1HQ6hMKjh6mk/aU8D/xRRu/MKUFHEFNv9Ig/wAVn814T8XUTNXVdMP+rH+V14ngWgP/AAdN/hM/kveDhSkj9ymgb5RtH6IGR7RMO/8AuQfxIU0MOjGzG/BIgcoQhAIQhAIQhAZUWS3SIFCLIugFAqEJCgCkLboS3QeZgCBAAvS6W6DgMXVkqEHLk2qG5hYpy5eUo02USmOUOyf2bw0g25+OvVe7qjMbaNB2/ouKkhNJWEC7dSNbX38PmsOG0we1LBYEeS8Ypi035cwmNRM4W0I8P5r2oySLH5qsambYW7MRlPsA3XWiaUz7j1TgNXRDHDouQgMXYapQQBdBFkoUqhCEIBCEIBCEIBCEIBCEIBCEIBCEIBCEIFCLoQgRCEIBCEIFui6EIBeUgQhRKY5RtRT3KbGlPVCFjaGvcaVkBGzjf4JaSkvoNB4ku/Pl4IQsY5Xmf9U9RwZW6kk9SnQCELrhzzJUApEKyAEoCEIBCEKIAhCFIEIQg//Z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0" y="-1646238"/>
            <a:ext cx="51435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68622" name="Picture 17" descr="老師只要掛上無線調頻系統的收音裝置，學生就可以接收到老師的聲音。">
            <a:hlinkClick r:id="rId10" tooltip="老師只要掛上無線調頻系統的收音裝置，學生就可以接收到老師的聲音。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3" name="Text Box 6"/>
          <p:cNvSpPr txBox="1">
            <a:spLocks noChangeArrowheads="1"/>
          </p:cNvSpPr>
          <p:nvPr/>
        </p:nvSpPr>
        <p:spPr bwMode="auto">
          <a:xfrm>
            <a:off x="8388350" y="4724400"/>
            <a:ext cx="506413" cy="20018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600" b="1">
                <a:latin typeface="Arial" panose="020B0604020202020204" pitchFamily="34" charset="0"/>
                <a:ea typeface="標楷體" panose="03000509000000000000" pitchFamily="65" charset="-120"/>
              </a:rPr>
              <a:t>FM</a:t>
            </a:r>
            <a:r>
              <a:rPr lang="zh-TW" altLang="en-US" sz="1800" b="1">
                <a:latin typeface="Arial" panose="020B0604020202020204" pitchFamily="34" charset="0"/>
                <a:ea typeface="標楷體" panose="03000509000000000000" pitchFamily="65" charset="-120"/>
              </a:rPr>
              <a:t>無線調頻系統</a:t>
            </a:r>
          </a:p>
        </p:txBody>
      </p:sp>
      <p:pic>
        <p:nvPicPr>
          <p:cNvPr id="68626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1557338"/>
            <a:ext cx="236378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7" name="Text Box 9"/>
          <p:cNvSpPr txBox="1">
            <a:spLocks noChangeArrowheads="1"/>
          </p:cNvSpPr>
          <p:nvPr/>
        </p:nvSpPr>
        <p:spPr bwMode="auto">
          <a:xfrm>
            <a:off x="4970463" y="3433763"/>
            <a:ext cx="1123950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Arial" panose="020B0604020202020204" pitchFamily="34" charset="0"/>
                <a:ea typeface="標楷體" panose="03000509000000000000" pitchFamily="65" charset="-120"/>
              </a:rPr>
              <a:t>溝通輔具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 rot="21083613">
            <a:off x="187363" y="4276878"/>
            <a:ext cx="2545796" cy="12167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說說看，宗洋及冠得會分別需要什麼樣的輔助性科技服務？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5433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32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65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367F82-041B-4AF6-9B3A-CF62AF6A35B6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276076" y="1556792"/>
            <a:ext cx="1708546" cy="854273"/>
          </a:xfrm>
          <a:custGeom>
            <a:avLst/>
            <a:gdLst>
              <a:gd name="connsiteX0" fmla="*/ 0 w 1708546"/>
              <a:gd name="connsiteY0" fmla="*/ 85427 h 854273"/>
              <a:gd name="connsiteX1" fmla="*/ 25021 w 1708546"/>
              <a:gd name="connsiteY1" fmla="*/ 25021 h 854273"/>
              <a:gd name="connsiteX2" fmla="*/ 85427 w 1708546"/>
              <a:gd name="connsiteY2" fmla="*/ 0 h 854273"/>
              <a:gd name="connsiteX3" fmla="*/ 1623119 w 1708546"/>
              <a:gd name="connsiteY3" fmla="*/ 0 h 854273"/>
              <a:gd name="connsiteX4" fmla="*/ 1683525 w 1708546"/>
              <a:gd name="connsiteY4" fmla="*/ 25021 h 854273"/>
              <a:gd name="connsiteX5" fmla="*/ 1708546 w 1708546"/>
              <a:gd name="connsiteY5" fmla="*/ 85427 h 854273"/>
              <a:gd name="connsiteX6" fmla="*/ 1708546 w 1708546"/>
              <a:gd name="connsiteY6" fmla="*/ 768846 h 854273"/>
              <a:gd name="connsiteX7" fmla="*/ 1683525 w 1708546"/>
              <a:gd name="connsiteY7" fmla="*/ 829252 h 854273"/>
              <a:gd name="connsiteX8" fmla="*/ 1623119 w 1708546"/>
              <a:gd name="connsiteY8" fmla="*/ 854273 h 854273"/>
              <a:gd name="connsiteX9" fmla="*/ 85427 w 1708546"/>
              <a:gd name="connsiteY9" fmla="*/ 854273 h 854273"/>
              <a:gd name="connsiteX10" fmla="*/ 25021 w 1708546"/>
              <a:gd name="connsiteY10" fmla="*/ 829252 h 854273"/>
              <a:gd name="connsiteX11" fmla="*/ 0 w 1708546"/>
              <a:gd name="connsiteY11" fmla="*/ 768846 h 854273"/>
              <a:gd name="connsiteX12" fmla="*/ 0 w 1708546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8546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623119" y="0"/>
                </a:lnTo>
                <a:cubicBezTo>
                  <a:pt x="1645776" y="0"/>
                  <a:pt x="1667504" y="9000"/>
                  <a:pt x="1683525" y="25021"/>
                </a:cubicBezTo>
                <a:cubicBezTo>
                  <a:pt x="1699546" y="41042"/>
                  <a:pt x="1708546" y="62770"/>
                  <a:pt x="1708546" y="85427"/>
                </a:cubicBezTo>
                <a:lnTo>
                  <a:pt x="1708546" y="768846"/>
                </a:lnTo>
                <a:cubicBezTo>
                  <a:pt x="1708546" y="791503"/>
                  <a:pt x="1699546" y="813231"/>
                  <a:pt x="1683525" y="829252"/>
                </a:cubicBezTo>
                <a:cubicBezTo>
                  <a:pt x="1667504" y="845273"/>
                  <a:pt x="1645776" y="854273"/>
                  <a:pt x="1623119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2171" tIns="63121" rIns="82171" bIns="63121" spcCol="1270" anchor="ctr"/>
          <a:lstStyle/>
          <a:p>
            <a:pPr algn="ctr" defTabSz="13335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環境衝突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446931" y="2411066"/>
            <a:ext cx="170854" cy="6407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40705"/>
                </a:lnTo>
                <a:lnTo>
                  <a:pt x="170854" y="64070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手繪多邊形 15"/>
          <p:cNvSpPr/>
          <p:nvPr/>
        </p:nvSpPr>
        <p:spPr>
          <a:xfrm>
            <a:off x="617786" y="2624634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侵略</a:t>
            </a:r>
            <a:r>
              <a:rPr lang="en-US" altLang="zh-TW" sz="1200" b="1" dirty="0">
                <a:latin typeface="+mj-ea"/>
                <a:ea typeface="+mj-ea"/>
              </a:rPr>
              <a:t>-</a:t>
            </a:r>
            <a:r>
              <a:rPr lang="zh-TW" altLang="en-US" sz="1200" b="1" dirty="0">
                <a:latin typeface="+mj-ea"/>
                <a:ea typeface="+mj-ea"/>
              </a:rPr>
              <a:t>干擾（</a:t>
            </a:r>
            <a:r>
              <a:rPr lang="en-US" altLang="zh-TW" sz="1200" b="1" dirty="0">
                <a:latin typeface="+mj-ea"/>
                <a:ea typeface="+mj-ea"/>
              </a:rPr>
              <a:t>aggression-disruption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446931" y="2411066"/>
            <a:ext cx="170854" cy="1708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08546"/>
                </a:lnTo>
                <a:lnTo>
                  <a:pt x="170854" y="1708546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手繪多邊形 17"/>
          <p:cNvSpPr/>
          <p:nvPr/>
        </p:nvSpPr>
        <p:spPr>
          <a:xfrm>
            <a:off x="617786" y="3692476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1706251"/>
              <a:satOff val="1450"/>
              <a:lumOff val="28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過動（</a:t>
            </a:r>
            <a:r>
              <a:rPr lang="en-US" altLang="zh-TW" sz="1200" b="1" dirty="0">
                <a:latin typeface="+mj-ea"/>
                <a:ea typeface="+mj-ea"/>
              </a:rPr>
              <a:t>hyperactivity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446931" y="2411066"/>
            <a:ext cx="170854" cy="27763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76388"/>
                </a:lnTo>
                <a:lnTo>
                  <a:pt x="170854" y="2776388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手繪多邊形 19"/>
          <p:cNvSpPr/>
          <p:nvPr/>
        </p:nvSpPr>
        <p:spPr>
          <a:xfrm>
            <a:off x="617786" y="4760317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olidFill>
            <a:srgbClr val="FFFF99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3412502"/>
              <a:satOff val="2900"/>
              <a:lumOff val="568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社會不良適應（</a:t>
            </a:r>
            <a:r>
              <a:rPr lang="en-US" altLang="zh-TW" sz="1200" b="1" dirty="0">
                <a:latin typeface="+mj-ea"/>
                <a:ea typeface="+mj-ea"/>
              </a:rPr>
              <a:t>social maladjustment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21" name="手繪多邊形 20"/>
          <p:cNvSpPr/>
          <p:nvPr/>
        </p:nvSpPr>
        <p:spPr>
          <a:xfrm>
            <a:off x="2411760" y="1556792"/>
            <a:ext cx="1708546" cy="854273"/>
          </a:xfrm>
          <a:custGeom>
            <a:avLst/>
            <a:gdLst>
              <a:gd name="connsiteX0" fmla="*/ 0 w 1708546"/>
              <a:gd name="connsiteY0" fmla="*/ 85427 h 854273"/>
              <a:gd name="connsiteX1" fmla="*/ 25021 w 1708546"/>
              <a:gd name="connsiteY1" fmla="*/ 25021 h 854273"/>
              <a:gd name="connsiteX2" fmla="*/ 85427 w 1708546"/>
              <a:gd name="connsiteY2" fmla="*/ 0 h 854273"/>
              <a:gd name="connsiteX3" fmla="*/ 1623119 w 1708546"/>
              <a:gd name="connsiteY3" fmla="*/ 0 h 854273"/>
              <a:gd name="connsiteX4" fmla="*/ 1683525 w 1708546"/>
              <a:gd name="connsiteY4" fmla="*/ 25021 h 854273"/>
              <a:gd name="connsiteX5" fmla="*/ 1708546 w 1708546"/>
              <a:gd name="connsiteY5" fmla="*/ 85427 h 854273"/>
              <a:gd name="connsiteX6" fmla="*/ 1708546 w 1708546"/>
              <a:gd name="connsiteY6" fmla="*/ 768846 h 854273"/>
              <a:gd name="connsiteX7" fmla="*/ 1683525 w 1708546"/>
              <a:gd name="connsiteY7" fmla="*/ 829252 h 854273"/>
              <a:gd name="connsiteX8" fmla="*/ 1623119 w 1708546"/>
              <a:gd name="connsiteY8" fmla="*/ 854273 h 854273"/>
              <a:gd name="connsiteX9" fmla="*/ 85427 w 1708546"/>
              <a:gd name="connsiteY9" fmla="*/ 854273 h 854273"/>
              <a:gd name="connsiteX10" fmla="*/ 25021 w 1708546"/>
              <a:gd name="connsiteY10" fmla="*/ 829252 h 854273"/>
              <a:gd name="connsiteX11" fmla="*/ 0 w 1708546"/>
              <a:gd name="connsiteY11" fmla="*/ 768846 h 854273"/>
              <a:gd name="connsiteX12" fmla="*/ 0 w 1708546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8546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623119" y="0"/>
                </a:lnTo>
                <a:cubicBezTo>
                  <a:pt x="1645776" y="0"/>
                  <a:pt x="1667504" y="9000"/>
                  <a:pt x="1683525" y="25021"/>
                </a:cubicBezTo>
                <a:cubicBezTo>
                  <a:pt x="1699546" y="41042"/>
                  <a:pt x="1708546" y="62770"/>
                  <a:pt x="1708546" y="85427"/>
                </a:cubicBezTo>
                <a:lnTo>
                  <a:pt x="1708546" y="768846"/>
                </a:lnTo>
                <a:cubicBezTo>
                  <a:pt x="1708546" y="791503"/>
                  <a:pt x="1699546" y="813231"/>
                  <a:pt x="1683525" y="829252"/>
                </a:cubicBezTo>
                <a:cubicBezTo>
                  <a:pt x="1667504" y="845273"/>
                  <a:pt x="1645776" y="854273"/>
                  <a:pt x="1623119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6825004"/>
              <a:satOff val="5801"/>
              <a:lumOff val="11373"/>
              <a:alphaOff val="0"/>
            </a:schemeClr>
          </a:fillRef>
          <a:effectRef idx="2">
            <a:schemeClr val="accent3">
              <a:hueOff val="-6825004"/>
              <a:satOff val="5801"/>
              <a:lumOff val="11373"/>
              <a:alphaOff val="0"/>
            </a:schemeClr>
          </a:effectRef>
          <a:fontRef idx="minor">
            <a:schemeClr val="lt1"/>
          </a:fontRef>
        </p:style>
        <p:txBody>
          <a:bodyPr lIns="82171" tIns="63121" rIns="82171" bIns="63121" spcCol="1270" anchor="ctr"/>
          <a:lstStyle/>
          <a:p>
            <a:pPr algn="ctr" defTabSz="13335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個人困擾</a:t>
            </a:r>
          </a:p>
        </p:txBody>
      </p:sp>
      <p:sp>
        <p:nvSpPr>
          <p:cNvPr id="22" name="手繪多邊形 21"/>
          <p:cNvSpPr/>
          <p:nvPr/>
        </p:nvSpPr>
        <p:spPr>
          <a:xfrm>
            <a:off x="2582615" y="2411066"/>
            <a:ext cx="170854" cy="64070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40705"/>
                </a:lnTo>
                <a:lnTo>
                  <a:pt x="170854" y="64070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手繪多邊形 22"/>
          <p:cNvSpPr/>
          <p:nvPr/>
        </p:nvSpPr>
        <p:spPr>
          <a:xfrm>
            <a:off x="2753469" y="2624634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olidFill>
            <a:srgbClr val="FFFF99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5118753"/>
              <a:satOff val="4351"/>
              <a:lumOff val="853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焦慮</a:t>
            </a:r>
            <a:r>
              <a:rPr lang="en-US" altLang="zh-TW" sz="1200" b="1" dirty="0">
                <a:latin typeface="+mj-ea"/>
                <a:ea typeface="+mj-ea"/>
              </a:rPr>
              <a:t>-</a:t>
            </a:r>
            <a:r>
              <a:rPr lang="zh-TW" altLang="en-US" sz="1200" b="1" dirty="0">
                <a:latin typeface="+mj-ea"/>
                <a:ea typeface="+mj-ea"/>
              </a:rPr>
              <a:t>自卑（</a:t>
            </a:r>
            <a:r>
              <a:rPr lang="en-US" altLang="zh-TW" sz="1200" b="1" dirty="0">
                <a:latin typeface="+mj-ea"/>
                <a:ea typeface="+mj-ea"/>
              </a:rPr>
              <a:t>anxiety-inferiority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24" name="手繪多邊形 23"/>
          <p:cNvSpPr/>
          <p:nvPr/>
        </p:nvSpPr>
        <p:spPr>
          <a:xfrm>
            <a:off x="2582615" y="2411066"/>
            <a:ext cx="170854" cy="1708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08546"/>
                </a:lnTo>
                <a:lnTo>
                  <a:pt x="170854" y="1708546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手繪多邊形 24"/>
          <p:cNvSpPr/>
          <p:nvPr/>
        </p:nvSpPr>
        <p:spPr>
          <a:xfrm>
            <a:off x="2753469" y="3692476"/>
            <a:ext cx="1366837" cy="854273"/>
          </a:xfrm>
          <a:custGeom>
            <a:avLst/>
            <a:gdLst>
              <a:gd name="connsiteX0" fmla="*/ 0 w 1366837"/>
              <a:gd name="connsiteY0" fmla="*/ 85427 h 854273"/>
              <a:gd name="connsiteX1" fmla="*/ 25021 w 1366837"/>
              <a:gd name="connsiteY1" fmla="*/ 25021 h 854273"/>
              <a:gd name="connsiteX2" fmla="*/ 85427 w 1366837"/>
              <a:gd name="connsiteY2" fmla="*/ 0 h 854273"/>
              <a:gd name="connsiteX3" fmla="*/ 1281410 w 1366837"/>
              <a:gd name="connsiteY3" fmla="*/ 0 h 854273"/>
              <a:gd name="connsiteX4" fmla="*/ 1341816 w 1366837"/>
              <a:gd name="connsiteY4" fmla="*/ 25021 h 854273"/>
              <a:gd name="connsiteX5" fmla="*/ 1366837 w 1366837"/>
              <a:gd name="connsiteY5" fmla="*/ 85427 h 854273"/>
              <a:gd name="connsiteX6" fmla="*/ 1366837 w 1366837"/>
              <a:gd name="connsiteY6" fmla="*/ 768846 h 854273"/>
              <a:gd name="connsiteX7" fmla="*/ 1341816 w 1366837"/>
              <a:gd name="connsiteY7" fmla="*/ 829252 h 854273"/>
              <a:gd name="connsiteX8" fmla="*/ 1281410 w 1366837"/>
              <a:gd name="connsiteY8" fmla="*/ 854273 h 854273"/>
              <a:gd name="connsiteX9" fmla="*/ 85427 w 1366837"/>
              <a:gd name="connsiteY9" fmla="*/ 854273 h 854273"/>
              <a:gd name="connsiteX10" fmla="*/ 25021 w 1366837"/>
              <a:gd name="connsiteY10" fmla="*/ 829252 h 854273"/>
              <a:gd name="connsiteX11" fmla="*/ 0 w 1366837"/>
              <a:gd name="connsiteY11" fmla="*/ 768846 h 854273"/>
              <a:gd name="connsiteX12" fmla="*/ 0 w 1366837"/>
              <a:gd name="connsiteY12" fmla="*/ 85427 h 8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6837" h="854273">
                <a:moveTo>
                  <a:pt x="0" y="85427"/>
                </a:moveTo>
                <a:cubicBezTo>
                  <a:pt x="0" y="62770"/>
                  <a:pt x="9000" y="41042"/>
                  <a:pt x="25021" y="25021"/>
                </a:cubicBezTo>
                <a:cubicBezTo>
                  <a:pt x="41042" y="9000"/>
                  <a:pt x="62770" y="0"/>
                  <a:pt x="85427" y="0"/>
                </a:cubicBezTo>
                <a:lnTo>
                  <a:pt x="1281410" y="0"/>
                </a:lnTo>
                <a:cubicBezTo>
                  <a:pt x="1304067" y="0"/>
                  <a:pt x="1325795" y="9000"/>
                  <a:pt x="1341816" y="25021"/>
                </a:cubicBezTo>
                <a:cubicBezTo>
                  <a:pt x="1357837" y="41042"/>
                  <a:pt x="1366837" y="62770"/>
                  <a:pt x="1366837" y="85427"/>
                </a:cubicBezTo>
                <a:lnTo>
                  <a:pt x="1366837" y="768846"/>
                </a:lnTo>
                <a:cubicBezTo>
                  <a:pt x="1366837" y="791503"/>
                  <a:pt x="1357837" y="813231"/>
                  <a:pt x="1341816" y="829252"/>
                </a:cubicBezTo>
                <a:cubicBezTo>
                  <a:pt x="1325795" y="845273"/>
                  <a:pt x="1304067" y="854273"/>
                  <a:pt x="1281410" y="854273"/>
                </a:cubicBezTo>
                <a:lnTo>
                  <a:pt x="85427" y="854273"/>
                </a:lnTo>
                <a:cubicBezTo>
                  <a:pt x="62770" y="854273"/>
                  <a:pt x="41042" y="845273"/>
                  <a:pt x="25021" y="829252"/>
                </a:cubicBezTo>
                <a:cubicBezTo>
                  <a:pt x="9000" y="813231"/>
                  <a:pt x="0" y="791503"/>
                  <a:pt x="0" y="768846"/>
                </a:cubicBezTo>
                <a:lnTo>
                  <a:pt x="0" y="85427"/>
                </a:lnTo>
                <a:close/>
              </a:path>
            </a:pathLst>
          </a:custGeom>
          <a:solidFill>
            <a:srgbClr val="FFFF99">
              <a:alpha val="9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accent3">
              <a:hueOff val="-6825004"/>
              <a:satOff val="5801"/>
              <a:lumOff val="1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7881" tIns="40261" rIns="47881" bIns="40261" spcCol="1270" anchor="ctr"/>
          <a:lstStyle/>
          <a:p>
            <a:pPr algn="ctr" defTabSz="533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200" b="1" dirty="0">
                <a:latin typeface="+mj-ea"/>
                <a:ea typeface="+mj-ea"/>
              </a:rPr>
              <a:t>社會能力不足（</a:t>
            </a:r>
            <a:r>
              <a:rPr lang="en-US" altLang="zh-TW" sz="1200" b="1" dirty="0">
                <a:latin typeface="+mj-ea"/>
                <a:ea typeface="+mj-ea"/>
              </a:rPr>
              <a:t>social incompetence</a:t>
            </a:r>
            <a:r>
              <a:rPr lang="zh-TW" altLang="en-US" sz="1200" b="1" dirty="0">
                <a:latin typeface="+mj-ea"/>
                <a:ea typeface="+mj-ea"/>
              </a:rPr>
              <a:t>）</a:t>
            </a:r>
          </a:p>
        </p:txBody>
      </p:sp>
      <p:pic>
        <p:nvPicPr>
          <p:cNvPr id="30" name="Picture 12" descr="http://www.swap.org.hk/cms/sites/default/files/icebr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24175"/>
            <a:ext cx="467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（七）行為與情緒輔導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79388" y="1700213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4625" indent="-174625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z="2400" b="1" dirty="0">
                <a:latin typeface="+mj-ea"/>
                <a:ea typeface="+mj-ea"/>
              </a:rPr>
              <a:t>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#A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: 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營造一個友善的校園氛圍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696646690"/>
              </p:ext>
            </p:extLst>
          </p:nvPr>
        </p:nvGraphicFramePr>
        <p:xfrm>
          <a:off x="1043608" y="2132856"/>
          <a:ext cx="7296472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（七）行為與情緒輔導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34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/>
          <p:nvPr/>
        </p:nvSpPr>
        <p:spPr>
          <a:xfrm>
            <a:off x="2999656" y="5873710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7800" tIns="177800" rIns="177800" bIns="177800" spcCol="1270" anchor="ctr">
            <a:sp3d extrusionH="28000" prstMaterial="matte"/>
          </a:bodyPr>
          <a:lstStyle/>
          <a:p>
            <a:pPr defTabSz="11112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2000"/>
          </a:p>
        </p:txBody>
      </p:sp>
      <p:graphicFrame>
        <p:nvGraphicFramePr>
          <p:cNvPr id="2" name="資料庫圖表 1"/>
          <p:cNvGraphicFramePr/>
          <p:nvPr/>
        </p:nvGraphicFramePr>
        <p:xfrm>
          <a:off x="395536" y="2708920"/>
          <a:ext cx="41764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加號 5"/>
          <p:cNvSpPr/>
          <p:nvPr/>
        </p:nvSpPr>
        <p:spPr>
          <a:xfrm>
            <a:off x="4716463" y="4076700"/>
            <a:ext cx="431800" cy="431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65132873"/>
              </p:ext>
            </p:extLst>
          </p:nvPr>
        </p:nvGraphicFramePr>
        <p:xfrm>
          <a:off x="4499992" y="2564904"/>
          <a:ext cx="5472608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107950" y="15573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4625" indent="-174625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z="2400" b="1" dirty="0">
                <a:latin typeface="+mj-ea"/>
                <a:ea typeface="+mj-ea"/>
              </a:rPr>
              <a:t>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#B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: 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提供正向心理支持</a:t>
            </a:r>
          </a:p>
        </p:txBody>
      </p:sp>
      <p:sp>
        <p:nvSpPr>
          <p:cNvPr id="10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（七）行為與情緒輔導</a:t>
            </a: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35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6" descr="data:image/jpeg;base64,/9j/4AAQSkZJRgABAQAAAQABAAD/2wCEAAkGBxQTEhUUExQWFRUXGRkYFxcYFRcYFRoaGhgaGBsfGh0YHCoiGB0mHRcXIzEhJSorLi4uGCAzODMsNygtLisBCgoKDg0OGxAQGy0lICYsLCwvLCwsLCwsLywsLCwsLCwsLCwsLCwsLCwsLCwsLCwsLCwsLCwsLCwsLCwsLDcsLP/AABEIALQAxgMBIgACEQEDEQH/xAAcAAEAAgIDAQAAAAAAAAAAAAAABgcEBQECAwj/xAA8EAACAQMCBAUBBgYABAcAAAABAgMABBESIQUGMUETIlFhcQcUMkKBkaEjUmKxwfAzcpLRFRY0Q1OC8f/EABoBAQADAQEBAAAAAAAAAAAAAAADBAUCAQb/xAAqEQACAgICAQIGAQUAAAAAAAAAAQIDBBESITETQQUyUWFxgbEVIiORof/aAAwDAQACEQMRAD8AvGlKUApSlAKUpQClKUApSlAKUpQHBrqWArsarL60XkyxwomRC5bxCOhYY0qT6Eajj2rqK5PR1CPKWiy43BGQQQehG4rvVQfSTmjQ32OU+ViTCT2Y7lPg9R75q3gaThxehKPF6OaUpXJyKUpQClKUApSlAKUpQClKUApSlAKUpQClKUArg1zWp5p42tnayXDgkIMhR1Zvwj2ycb0BtAa7VUXI/N0hcuZBN4mq5vZGZhDaxgYSOMfz+Xcf96sjgHGo7uBLiLUEfONalTgHGcHttse9AZ91cLGjO5CqoJYnYADrmqH5+5mN3cNoctAuBGOgzgZbHz0zW3+o/O/2jNtbn+ED/Ef+cjsP6Rj8/wAt6/qald7L1NDjHlIRyFSGU4IIIPcEHIP619DckcfF7apKcax5JAOzjr+owfzr52NT/wCjXEyl08G+mVNXwyd/bYmrd9XKvl9Cvd5LqrgtUJ+o3Hry3+zx2qxj7Q/heLIdkc40jHQZydz6dN6r7gnE5LS/jkuLp5bw3BtriBskeE2MOnsCQf1GKzl2QsvgVzXVa7CgFKUoBSlKAUpSgFKUoBSlKAUpSgFKUoDzmlCqWYgBQSSegA3JP6Vq+BcZgvrcSwkPE2pSCPTYhgf9wRWm5z5gvbZ0+zWBuodJMrA5b4VVyxOM/hI3FQHkPj4i4qYraCaOC63kgkTS0Mg6t/yjH6ECgJDxT6TQtcB4ZWhtnYfaLcE6WAOcJg4AJwMHpuRivH6mcyG3P2W2bTqj0SKOiL0XT/KxBYH2A9qkXMnMSwNK7SLiBcxxK41PIwwPFHVRkgAexPpVH3l20sjSSHU7ksx9zUcp+yNHCxXN85Lo8qV2K7ZAPXHrXpe2/huUzkgDOOmSM4q3SW7n3oxjW35P4ybS7im6rnS//Ix836dfyrUGutatceUGmY2Q9H0pzBweK+tmhkJ0OAVdD5lPVWU+o61peA8q2fDImeWQOQxkae4KagcAbMRtsPXNc/TrmCOe0gjLATKhBT8RCHTqA9OlRX6gcurNxSBbmWUW9ypSLD4RLgDyg5HRuu2Dn5rElFxlxI4vktlgcvc0W174n2eTWI2Ck4IByMgjPUe/tW7FVryVy5cQyW0wiWAhHt7tPuiQIxMcyAdST69iaskGvD05pSlAKUpQClKUApSlAKUpQClKUAqOc680f+HwiYwvKusK2noi9WZj226Z2z3FZvM3HYrK3e4mOFQbKMamY9FXPUmsqxuFnhVyhCyKDokXDYYdGBoDE5f49BeRCW3kDr0I/Ep64deqn5ry5h4gIQuhNc8h0RgDcepYjdUHUmtJYck21ldvexO8UehtcKnEeRvnHcAZwvTJrS838yhAXjZTLKugLkExR4ySwB/4hJHX0Gxwc8Tmoonx6XZLSIRzpfLJcER40oNOoZ87ZJZiTudyQM9gKj4rvLXVRVaD29n0qgoQUUbTl2wea5jhUkFj17Yxq3PptW5584SI7p1XdseIcdlGrqO3lC/p71KPpTwTzfaCuFUYBJG7HvjGUwuDv/NWR9VrDSrT6sa0EWnT1ALM2/rj9ga0KnpoxL7t26KhkXH+/vXnXpKpHWvOtqjwUMnwbjlbjf2O4E4XUVBGM4GDgHPc7ZwPXFX3aaZlBlVJNJEkRwCSpGUbHZhkr8jO2a+bVO4OM7jbsfap5a89v9vimICwACLQO0RIG+/VWGfj5qjl17e0Ztd6g2mZ/M31IvHJW0t2t4hJ4TXMyHAYnTt+Fd+51H2qyOW0kjgjinmWadFGtxsTknBI+O/eoz9QeE315otrUQi1lXMsjDLAhgQB7d9hnbqKzeSeRY7AtJ4ss0zqFd3YhcDcAL7HuSTWejQf2JjSlKAUpSgFKUoBSlKAUpSgFdWNcmohz/xi+tUiltIFmjUkzg5LhQNtI9OpLDOMdKAwOduSJ+JXA8ScR20cZ8JVB1eKe7g7Ef7tvnjkS54nFM1lfR+Ika6kuQdivQDP4j+jDv61veUecLa/j1Qvhx9+Njh1/LuP6htW34leCKJ5G2CqT84HT9dqN6PUt9ED+pvG9hbp2wZCD6gkL7+tVjNUsubHx4TKr6mBZpBgk6m32wM9cDfpkdt60FxwxwuptK/0M2lzgjoD16jpWXNylLZ9NiquuvgvPv8Ak0ktcxR77keuN8nBxjboev61tr3h2FV41fG3349s6VOwOcrluleI4TJlECuGY4GU2JbZQGHrv8VYri0zuy1aZd3IbE2aMSCvRTpwSqgDJ23JIO/pitZ9Q+KQmCSPAkdNOVwxClslc6fxbZx1x81IoUS0tQDskMeSewCLk/2NVvylcC7ivXk+/r8Q7tlYn+/pA/EFDDI3O3tV6C72fNpbbkVpKcknGMnp6V0r2uoCjMjbMpKnIxuDivJAM75+Bt/+d626X0R5Pg4ruorLWzOGymDjqXVFXod9WNe2c7jGaz7nhESIcXKGQEbHZMHHRt9R37bbdar3SRh21yb6LH5B4/PPw+SKEobuBcR+Jkow6pqwQfVc+wNRniXOnFY/HWe4treWFlXwkh1ySFgCvhhiwZTnr2rT8o8cNpdRSal0f8OQD+Qncn1OTqHxVqx8kxPxF+ISuZchPBU/djwuM/1dSRnpmsuS7NHEt5V6flG15OuLiS0ge7XROU84998EgbKSMEjtnFbyonPznGOIR2MSNM51eMyDKxYXI1Hp1xn0zUrBrwsnNKUoBSlKAUpSgFKUoCM8284xWOhWSSaWTJSKJdTkDGWP8oGRua2HCOOwXBZYpYndMeJGsiOyH0bST3yPkGozz3yUbmX7SlxLCViMciRKS0iAltK43yc4x71pPphyyVujdi1eyiSEQrHI5aSRj952z0A6dqAnfD+WLWC4kuYogksgAcjOOpJIXopPfHXAqL858w6n8NGXTGwyNOdRG+5IwAD+/wAVtOdOO6FMMbec/eI7A9vk1W89ZuVlafCP7Nr4dg8v8s/0TnlXmhdXhzGPJAIZVCjr9042PX+4qQcW5fgmBfwI5Hx5dWwPf8vn2qm0mZGDLjPbIBH6Gpby5z+0fknGcnZgCOuwGFBx+QqTHvUlqR7l4M4y51EtuPBtofG8CVdO76AJGjA65DE7fANYdnz5ZSZHiCMqcjVG+cbZOMbHORtnoDUlsbuKeMMhVlYdiD12wcE+9QTnj6eGRjPZgK7EmRC2A2d8rnYH22B9qufgzq+Em1ZtM5+o3HEkscxSllmk0DCsBhc6gc4OMg5PvUS5Cv0tb0pI6mOWMo56LkjIGTgeozWi4uXiPg+IWVSzen3sZ999IP8A9vmtax7fvvnfHr8VYrXLos+iow0mXc1tw1pU/gxMzqQXDQkbjSwc68k6c74OxNbCPlHhzHy2sJIP8vf/ADVPctcuyzgzKjaI2XzKupyc9EXbUd+udvmrd4K9tZxaCQXzl3wWLMdhqOPvnbyjp8b13NOPUZMz7Froyxy7ZIwYwxBgcg6cDPwds+9aHnPj1rEugRxyHcZ8MOqkjYbEHf2PY1G/qFzcXdIYnJwT4mCQM6tgMd/XBPcVE+NRyHzGMIMAkLlsHcdTkp6aQcelFU9bkzOvvS2kjZXPH8qRpg3Ugp4EqjGd1z4p3759+tTTl/j1xd8MnitiqXkSlUA6Y/Dp1McHGVyT1GaqY+ozjpv+9b3krjRtbuOQk6CdEnurbb/BIP5e9Vp9Mp0ZLjat+CQ8rcJ4zaxlbext4pGOZJp5llkkJ3z5JNgM9N+/rVq8Eacwx/aQgmx/E8M5TV/TkdKj3OfN0loY4oLaS4mlBMekfw9vUjf3/wA14clWvFTK8/EJUVXXC2yAER9wcrsD67t89qGyTelcLXND0UpSgFKVwTQHDVVfEOZOK3s9x/4X4Sw2shjYOE1yuudQGoH0/p+atLX+1VxxPkC7iuZZ+GXn2YTEmVGXI1EkkjII6knpkZ60BIPp7zUb+3Z3Tw5YnMUq9gygHbPQb9OxBrZ8ycTWGFjqIYjCgdSf8fNargfCouE2bLq1sSXdm2aWVgAT+eAPyqFcQvWmkMj9T+gHoKpZmSqlpeWaPw/Cd8uT+Vf9+x4XEpYsxOSTnff9+9YE9ZrVhT1hwe3s+p0ktIwX69ce/pWMJtJBKhtx94ZBA6gg9j0r3mrBmq9WyGS2TnlbmRg6RIpRC2lThXUE/hzsWXcb9Rmppxfisttb3Ukug6ATCFznBUBQ+TudRzkdj7VVfJNkXmZ8avCUlFzgGRtkHXbLY/v22m1zwqXiFsIyBDIXBn1ayFZSV2JHn2VcLnA23Oc1q1NuJ89l11xt/kqREeVwAGkdjsNyxJ9h/estoBASs0ZMwOPDbKqvu+N29gDj1q9OBct29ihZQoYAl5WChiO+T2HtXpxzgcV1Hq0Rs+kmNmUFdwcZ7ld6tQnx8kdmUpPSXRquVrxrnhsckWlJFV10hQqa1yoyq9uhwNvXaqp5j41dyaRcudSsSAMIAMdMR4UHO+evvjFTz6fxXFlM9nPGPDZtWsMNOpgqgKDjIPkG3Q/NQr6k2H2fiEoXYOokXB6KwKkfqrjHpVzFUfUaZn3e5Gp31HJx+QwP93OaKx9T77nevOu4qe4w7n2eoNdq6Cu9ZFvkqtl2/Tvjwmsh4jeeDyOe+n8J/TA+RUei49xjiDPLYeBBbRuyoZcEylCQQfKxwT6acetRn6f8YaC606tKzDwySMhWI8jY74bA+DUuvORuIozxWV+IbWUlmQoutS339J0k4J7BlrmLN7Et9Stb8ku5G5g+22iysuiQM0cqjosiHDYPcdCPmpBWg5U4HFw+2WBWyNRLOxALux3O/wCQA9hW+Fdsso5pSleAVpeceITQWkslvEZZQPKo3xnbVjuF64HXFbqurUBRf0vczcRieGeYkRM934zDzyEkEIudx90+2O1XZd3axqWdgqjuajnEuTLP7Ul8V8KSMl2KnQjnHVwOpHr371o+ZOJ+M2ST4a7Iucaj3Y4/D/vrVfIuVUd+5Zxcf1ppexgcf4s1xKW30DZFPYevya1lKV85ZNzk5M+vqrVcVGPscNWHPWY1Yc9dQO5GvmrClWtgy5z/AL+v7V52tvrkCsrPqbwxjONRIAyce/6VfqWyvZJJNlkfTngTxQ+JIgV3OvfA6DC7DsASR8n1qYTXDAPhT5QDqJAQnfYb5AHr79dttLxLi8XD7VUkcNIsY0rvuegJA6Lq/tVS8Y5ruLjUZJPLJjEa4AUAnrgbjr+2a1otRSR836NmRNzfg2HNXNF1OxEpRETbwo2DKSVJ82+T0I/PpnFSD6d82pHE8Vw2lVORIxXYnoMd9gvQdc5HrWc05fUSACzattlGeuB2rx/3/vVmEVImtpjx4n0ZJdpKDHkB2UmOTYrk7rg/zDCtg9e2d6hn1i5e1xrdoPPGAsnumTj9Cx/6jUB4RzPLCYskuscgfDHPlxgqM79cEdgRnrVv2V2vEuGMAw1yxOjDO6vjG+PfT+tSqMqpKXsZdsdbRQFd1rq6kEgjBBwR6EHB/euy1du8GBd5PQV2rqK7VkW+SqzlSR0OD2PvV42HH57jhnj2iLJchdOhzga1IDftuPXIqjan/wBJONeHcG3Y+SbdfZ1Hb5UH9KjRdwbuFmn7kd44ZvtMi8VviJ0h8WJYiWijl3KIyqoAbZTtn5q6+TuLm7sre4YaWkQFh7jY/IyMj5rV8J5Ft45Lp5VW4NxJrIlUOAoOVXDA5wd8/FSyOMKAAAANgAMAfAHSpPY232zvSlKA6143NyqDLHFerHFVvzJfNPIzZKxoSg67nO/ydqr5F/pR2WcTGd8+PsefMPMTXHlHlj9O5+f3rTzzFzljk9PQYHbavOlfPWWzse5M+tqx66klFeBSldlQnoCfgE1HpkraXk6NWHPWwlgZRkqQOmSCP71gSoScDqakgmn2eOSa2mY0DoCTINQwdumT842rLtuItCobxNJ/9uHGog76c5x5dzv3wtYYjUnznCrnVg+Zt+g9z0z2615/bDHIzhV0sNgwDkKcYxq74H7Vo0vSKdsFLowuK3UjyMJGkcsw1AsSTpOwPbIB2xkDP6awEfnnpjbH6/tXe4lOc9zvnof2712htJWGVjdgADlUbGM7HIGDvnerdb2zmSUI6PJWwP26b11r3SzkPSOQ/CMeuw7V3k4bMGKmKTUMEjw2yAemdtq1KTOukjCNbvl/jE9tHK0UmhXUoD6SYBHwSobHuBWLFwK4ZnURPqRQzLghsH7uB1Oe1bP/AMoXqppZVSNzk6pFC5UHr3BAztWjGUGtNox8h/Q0nEW1FZP/AJFyf+ceVv3GfhxWOKlR5GutCrrg8w1ohkZXbVsdOtQudlyM52rmz5AuZDgS2obppM4JyOx0A+9RW2Q1pMw7qpt9IjArtWx4twCe2kMciHYZDKCyEEZyGx6Z+MVgKpOcb43rLtfZSlCSfaOte1pcNG6uhwykMp9wc1ncO5dup1LxQO6juBgH4z1/Kta6EEg7EEgjuCKjHGUdMtjkbnJn/wDV3UZLvpSIJhwT0yQMAen96sZa+YKuz6acwRy20cHiM00a+YMMHGSBpI+8o2Gf1ruLNXDyef8AZIm1KUro0To4yDmobzJyu7sGhxpxjRnAXb8PbB71NMVwwqK2qNsdSJqL50y5RKhv4VjOjqw2Y52z3A2rwgKhgXyV7gEZPxU+4rygsrlw5UnrkBgf7VlcC5eW3Bzpdj+LTjb8yf2rJeBN2fY3H8UqVX1kQ+G/gz/CtNTDplmff4A3rPtuOTr5RbnODjCld+pOAuDt0Fb7mvmSHh8IlkUnUwREQDUzkE4GSANgTue1eXLPNi3cskLW89vLGASsqjBB/lZSVPb9auxxZR8S/wBJGdLNhLzDf5bNTxbx7lFCwyqSNLAny7HY7gDucnArQvyhdnpGP+tR/mrSvZxHG8hBIRWcgdcKCTj3qLRfUCBuGniIil8IMV0eTxMhtG3mx1969lhRk+Un2K/iU6o8YJa/ZEl5Bu3GcIvszb/sDisXiPId+Wz4at0HlkXGAMd6t3hl4JoY5VBAdVYA4yARnfFR/mnniKxnigeC4mklUsghVGzgkYwzqSduwqRYsEj3+qXb30V5afTW+bDYhQg9JGJ6eoCkEVNrDhfFUVUVrONBjOBISQOwGkAD49TW35R5tg4gkjQiRDG2mRJFCup36gEjseh6g1l8y8cSyt3uJVdkTGQgBY5IG2ogd/Wpo1qPgr25llvzaMNeF3bRkPdBWKjzRRAEOCSSuokAEYGkg9zmuBwKcKB9tl1YwX0Jk75G33ehAOx6VruX/qPbXU6W5huIJJBmMTxBQ4wWypDHIwrb9Dipm1SbK/JmigsLoBM3KMRnW3gDU4zlR94BRjY7b9sVniGTRjWpbHXRtqxuSM9M1E+KfVWyhmeLTPKEOJJIow0aHOPMSwzv6A1MOF8QjuIkmhYNG4ypHcf4ps5MAcOlMqSO0J05B/g+cDBxpckkbkdvWo1xD6cRyzvPrALHIVVZB8sVb73uAK3/ADZzZBw9Y2nEhEjFF0LqOcZ6ZrH5d54truZoEEscyrqMc0TRvjbfB+R+te8mcSrjLyaO85Xe3g8GF5VDuFDB3lAEmVPkUKVxnUG/pAJqNWNrxCMSRW9ojRElSWtlUOF28yyNnt03q3+IXawxSSvnTGrO2BqbCjJwB1OO1Ql/qxw9sqRcE43X7O+rHx26j9a4a2Qyxk3tdENuOa+JJ5DqhxtgQ6cY9BjGPiorcyMzln+8xyfKFyT3wABX0nZRoEXQuFIBG2+4HX3rXce5Zt7sL40eSp2I2bGc4yOoPpXPEr2YUpL5t/k+frS0eVgkaM7E4AUE7n19KvXlXlKG2WKTwwLgRhXYE4JIGrYn1FbjhHCYrdPDhQIuScD1PXc9azsV6lolx8RV9vyc0pSui4KUpQHFMVzSgIV9T7WSS2VUtBdrrBkj1FZFH80ZB+91H51ofpbwq4iu5mSO5hsSgCx3LAvr9gCcY33q0tNAKAxeJW+uKSMHBdGUH01KR/mqOis79eFnhJsJjIZSfFGPC0l9fXO25P5Yq+yKAUBg8EszDbwxncpGqnHTIUA1Xv1F4FNc8WsDGJkQKVaeIbx5Y7hiMKferRrrpoCP8n8ow8PSRYmeRpG1SSSMGdiOmSAPU/qawvqrbPJwydI0aRzpwqqWY4cHYDr0qXChFAV/ydyGqPbXk89xNMkSiNJSAsWUIwAADtqYYPrU/cbVyFrmgKOsJrjh0N/YSWE873DSeHJHGXiYSJoGs+gxnH9R6dasb6ZcDls+HRQzbPl3I/l1uWx8gHepVprmgKx+t1nJLHZiNJGxPuURmKjTjUcDbHqaxeTrCW241Ot0s07umIbtlcrpwraWIGlSRt7FPerW0000AxVZcJs5BzNdSGNxGbfAco2gnTb7BsYJ2O2as4CuCtAAtc1z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6803" name="AutoShape 10" descr="data:image/jpeg;base64,/9j/4AAQSkZJRgABAQAAAQABAAD/2wCEAAkGBxQTEhUUExQWFRUXGRkYFxcYFRcYFRoaGhgaGBsfGh0YHCoiGB0mHRcXIzEhJSorLi4uGCAzODMsNygtLisBCgoKDg0OGxAQGy0lICYsLCwvLCwsLCwsLywsLCwsLCwsLCwsLCwsLCwsLCwsLCwsLCwsLCwsLCwsLCwsLDcsLP/AABEIALQAxgMBIgACEQEDEQH/xAAcAAEAAgIDAQAAAAAAAAAAAAAABgcEBQECAwj/xAA8EAACAQMCBAUBBgYABAcAAAABAgMABBESIQUGMUETIlFhcQcUMkKBkaEjUmKxwfAzcpLRFRY0Q1OC8f/EABoBAQADAQEBAAAAAAAAAAAAAAADBAUCAQb/xAAqEQACAgICAQIGAQUAAAAAAAAAAQIDBBESITETQQUyUWFxgbEVIiORof/aAAwDAQACEQMRAD8AvGlKUApSlAKUpQClKUApSlAKUpQHBrqWArsarL60XkyxwomRC5bxCOhYY0qT6Eajj2rqK5PR1CPKWiy43BGQQQehG4rvVQfSTmjQ32OU+ViTCT2Y7lPg9R75q3gaThxehKPF6OaUpXJyKUpQClKUApSlAKUpQClKUApSlAKUpQClKUArg1zWp5p42tnayXDgkIMhR1Zvwj2ycb0BtAa7VUXI/N0hcuZBN4mq5vZGZhDaxgYSOMfz+Xcf96sjgHGo7uBLiLUEfONalTgHGcHttse9AZ91cLGjO5CqoJYnYADrmqH5+5mN3cNoctAuBGOgzgZbHz0zW3+o/O/2jNtbn+ED/Ef+cjsP6Rj8/wAt6/qald7L1NDjHlIRyFSGU4IIIPcEHIP619DckcfF7apKcax5JAOzjr+owfzr52NT/wCjXEyl08G+mVNXwyd/bYmrd9XKvl9Cvd5LqrgtUJ+o3Hry3+zx2qxj7Q/heLIdkc40jHQZydz6dN6r7gnE5LS/jkuLp5bw3BtriBskeE2MOnsCQf1GKzl2QsvgVzXVa7CgFKUoBSlKAUpSgFKUoBSlKAUpSgFKUoDzmlCqWYgBQSSegA3JP6Vq+BcZgvrcSwkPE2pSCPTYhgf9wRWm5z5gvbZ0+zWBuodJMrA5b4VVyxOM/hI3FQHkPj4i4qYraCaOC63kgkTS0Mg6t/yjH6ECgJDxT6TQtcB4ZWhtnYfaLcE6WAOcJg4AJwMHpuRivH6mcyG3P2W2bTqj0SKOiL0XT/KxBYH2A9qkXMnMSwNK7SLiBcxxK41PIwwPFHVRkgAexPpVH3l20sjSSHU7ksx9zUcp+yNHCxXN85Lo8qV2K7ZAPXHrXpe2/huUzkgDOOmSM4q3SW7n3oxjW35P4ybS7im6rnS//Ix836dfyrUGutatceUGmY2Q9H0pzBweK+tmhkJ0OAVdD5lPVWU+o61peA8q2fDImeWQOQxkae4KagcAbMRtsPXNc/TrmCOe0gjLATKhBT8RCHTqA9OlRX6gcurNxSBbmWUW9ypSLD4RLgDyg5HRuu2Dn5rElFxlxI4vktlgcvc0W174n2eTWI2Ck4IByMgjPUe/tW7FVryVy5cQyW0wiWAhHt7tPuiQIxMcyAdST69iaskGvD05pSlAKUpQClKUApSlAKUpQClKUAqOc680f+HwiYwvKusK2noi9WZj226Z2z3FZvM3HYrK3e4mOFQbKMamY9FXPUmsqxuFnhVyhCyKDokXDYYdGBoDE5f49BeRCW3kDr0I/Ep64deqn5ry5h4gIQuhNc8h0RgDcepYjdUHUmtJYck21ldvexO8UehtcKnEeRvnHcAZwvTJrS838yhAXjZTLKugLkExR4ySwB/4hJHX0Gxwc8Tmoonx6XZLSIRzpfLJcER40oNOoZ87ZJZiTudyQM9gKj4rvLXVRVaD29n0qgoQUUbTl2wea5jhUkFj17Yxq3PptW5584SI7p1XdseIcdlGrqO3lC/p71KPpTwTzfaCuFUYBJG7HvjGUwuDv/NWR9VrDSrT6sa0EWnT1ALM2/rj9ga0KnpoxL7t26KhkXH+/vXnXpKpHWvOtqjwUMnwbjlbjf2O4E4XUVBGM4GDgHPc7ZwPXFX3aaZlBlVJNJEkRwCSpGUbHZhkr8jO2a+bVO4OM7jbsfap5a89v9vimICwACLQO0RIG+/VWGfj5qjl17e0Ztd6g2mZ/M31IvHJW0t2t4hJ4TXMyHAYnTt+Fd+51H2qyOW0kjgjinmWadFGtxsTknBI+O/eoz9QeE315otrUQi1lXMsjDLAhgQB7d9hnbqKzeSeRY7AtJ4ss0zqFd3YhcDcAL7HuSTWejQf2JjSlKAUpSgFKUoBSlKAUpSgFdWNcmohz/xi+tUiltIFmjUkzg5LhQNtI9OpLDOMdKAwOduSJ+JXA8ScR20cZ8JVB1eKe7g7Ef7tvnjkS54nFM1lfR+Ika6kuQdivQDP4j+jDv61veUecLa/j1Qvhx9+Njh1/LuP6htW34leCKJ5G2CqT84HT9dqN6PUt9ED+pvG9hbp2wZCD6gkL7+tVjNUsubHx4TKr6mBZpBgk6m32wM9cDfpkdt60FxwxwuptK/0M2lzgjoD16jpWXNylLZ9NiquuvgvPv8Ak0ktcxR77keuN8nBxjboev61tr3h2FV41fG3349s6VOwOcrluleI4TJlECuGY4GU2JbZQGHrv8VYri0zuy1aZd3IbE2aMSCvRTpwSqgDJ23JIO/pitZ9Q+KQmCSPAkdNOVwxClslc6fxbZx1x81IoUS0tQDskMeSewCLk/2NVvylcC7ivXk+/r8Q7tlYn+/pA/EFDDI3O3tV6C72fNpbbkVpKcknGMnp6V0r2uoCjMjbMpKnIxuDivJAM75+Bt/+d626X0R5Pg4ruorLWzOGymDjqXVFXod9WNe2c7jGaz7nhESIcXKGQEbHZMHHRt9R37bbdar3SRh21yb6LH5B4/PPw+SKEobuBcR+Jkow6pqwQfVc+wNRniXOnFY/HWe4treWFlXwkh1ySFgCvhhiwZTnr2rT8o8cNpdRSal0f8OQD+Qncn1OTqHxVqx8kxPxF+ISuZchPBU/djwuM/1dSRnpmsuS7NHEt5V6flG15OuLiS0ge7XROU84998EgbKSMEjtnFbyonPznGOIR2MSNM51eMyDKxYXI1Hp1xn0zUrBrwsnNKUoBSlKAUpSgFKUoCM8284xWOhWSSaWTJSKJdTkDGWP8oGRua2HCOOwXBZYpYndMeJGsiOyH0bST3yPkGozz3yUbmX7SlxLCViMciRKS0iAltK43yc4x71pPphyyVujdi1eyiSEQrHI5aSRj952z0A6dqAnfD+WLWC4kuYogksgAcjOOpJIXopPfHXAqL858w6n8NGXTGwyNOdRG+5IwAD+/wAVtOdOO6FMMbec/eI7A9vk1W89ZuVlafCP7Nr4dg8v8s/0TnlXmhdXhzGPJAIZVCjr9042PX+4qQcW5fgmBfwI5Hx5dWwPf8vn2qm0mZGDLjPbIBH6Gpby5z+0fknGcnZgCOuwGFBx+QqTHvUlqR7l4M4y51EtuPBtofG8CVdO76AJGjA65DE7fANYdnz5ZSZHiCMqcjVG+cbZOMbHORtnoDUlsbuKeMMhVlYdiD12wcE+9QTnj6eGRjPZgK7EmRC2A2d8rnYH22B9qufgzq+Em1ZtM5+o3HEkscxSllmk0DCsBhc6gc4OMg5PvUS5Cv0tb0pI6mOWMo56LkjIGTgeozWi4uXiPg+IWVSzen3sZ999IP8A9vmtax7fvvnfHr8VYrXLos+iow0mXc1tw1pU/gxMzqQXDQkbjSwc68k6c74OxNbCPlHhzHy2sJIP8vf/ADVPctcuyzgzKjaI2XzKupyc9EXbUd+udvmrd4K9tZxaCQXzl3wWLMdhqOPvnbyjp8b13NOPUZMz7Froyxy7ZIwYwxBgcg6cDPwds+9aHnPj1rEugRxyHcZ8MOqkjYbEHf2PY1G/qFzcXdIYnJwT4mCQM6tgMd/XBPcVE+NRyHzGMIMAkLlsHcdTkp6aQcelFU9bkzOvvS2kjZXPH8qRpg3Ugp4EqjGd1z4p3759+tTTl/j1xd8MnitiqXkSlUA6Y/Dp1McHGVyT1GaqY+ozjpv+9b3krjRtbuOQk6CdEnurbb/BIP5e9Vp9Mp0ZLjat+CQ8rcJ4zaxlbext4pGOZJp5llkkJ3z5JNgM9N+/rVq8Eacwx/aQgmx/E8M5TV/TkdKj3OfN0loY4oLaS4mlBMekfw9vUjf3/wA14clWvFTK8/EJUVXXC2yAER9wcrsD67t89qGyTelcLXND0UpSgFKVwTQHDVVfEOZOK3s9x/4X4Sw2shjYOE1yuudQGoH0/p+atLX+1VxxPkC7iuZZ+GXn2YTEmVGXI1EkkjII6knpkZ60BIPp7zUb+3Z3Tw5YnMUq9gygHbPQb9OxBrZ8ycTWGFjqIYjCgdSf8fNargfCouE2bLq1sSXdm2aWVgAT+eAPyqFcQvWmkMj9T+gHoKpZmSqlpeWaPw/Cd8uT+Vf9+x4XEpYsxOSTnff9+9YE9ZrVhT1hwe3s+p0ktIwX69ce/pWMJtJBKhtx94ZBA6gg9j0r3mrBmq9WyGS2TnlbmRg6RIpRC2lThXUE/hzsWXcb9Rmppxfisttb3Ukug6ATCFznBUBQ+TudRzkdj7VVfJNkXmZ8avCUlFzgGRtkHXbLY/v22m1zwqXiFsIyBDIXBn1ayFZSV2JHn2VcLnA23Oc1q1NuJ89l11xt/kqREeVwAGkdjsNyxJ9h/estoBASs0ZMwOPDbKqvu+N29gDj1q9OBct29ihZQoYAl5WChiO+T2HtXpxzgcV1Hq0Rs+kmNmUFdwcZ7ld6tQnx8kdmUpPSXRquVrxrnhsckWlJFV10hQqa1yoyq9uhwNvXaqp5j41dyaRcudSsSAMIAMdMR4UHO+evvjFTz6fxXFlM9nPGPDZtWsMNOpgqgKDjIPkG3Q/NQr6k2H2fiEoXYOokXB6KwKkfqrjHpVzFUfUaZn3e5Gp31HJx+QwP93OaKx9T77nevOu4qe4w7n2eoNdq6Cu9ZFvkqtl2/Tvjwmsh4jeeDyOe+n8J/TA+RUei49xjiDPLYeBBbRuyoZcEylCQQfKxwT6acetRn6f8YaC606tKzDwySMhWI8jY74bA+DUuvORuIozxWV+IbWUlmQoutS339J0k4J7BlrmLN7Et9Stb8ku5G5g+22iysuiQM0cqjosiHDYPcdCPmpBWg5U4HFw+2WBWyNRLOxALux3O/wCQA9hW+Fdsso5pSleAVpeceITQWkslvEZZQPKo3xnbVjuF64HXFbqurUBRf0vczcRieGeYkRM934zDzyEkEIudx90+2O1XZd3axqWdgqjuajnEuTLP7Ul8V8KSMl2KnQjnHVwOpHr371o+ZOJ+M2ST4a7Iucaj3Y4/D/vrVfIuVUd+5Zxcf1ppexgcf4s1xKW30DZFPYevya1lKV85ZNzk5M+vqrVcVGPscNWHPWY1Yc9dQO5GvmrClWtgy5z/AL+v7V52tvrkCsrPqbwxjONRIAyce/6VfqWyvZJJNlkfTngTxQ+JIgV3OvfA6DC7DsASR8n1qYTXDAPhT5QDqJAQnfYb5AHr79dttLxLi8XD7VUkcNIsY0rvuegJA6Lq/tVS8Y5ruLjUZJPLJjEa4AUAnrgbjr+2a1otRSR836NmRNzfg2HNXNF1OxEpRETbwo2DKSVJ82+T0I/PpnFSD6d82pHE8Vw2lVORIxXYnoMd9gvQdc5HrWc05fUSACzattlGeuB2rx/3/vVmEVImtpjx4n0ZJdpKDHkB2UmOTYrk7rg/zDCtg9e2d6hn1i5e1xrdoPPGAsnumTj9Cx/6jUB4RzPLCYskuscgfDHPlxgqM79cEdgRnrVv2V2vEuGMAw1yxOjDO6vjG+PfT+tSqMqpKXsZdsdbRQFd1rq6kEgjBBwR6EHB/euy1du8GBd5PQV2rqK7VkW+SqzlSR0OD2PvV42HH57jhnj2iLJchdOhzga1IDftuPXIqjan/wBJONeHcG3Y+SbdfZ1Hb5UH9KjRdwbuFmn7kd44ZvtMi8VviJ0h8WJYiWijl3KIyqoAbZTtn5q6+TuLm7sre4YaWkQFh7jY/IyMj5rV8J5Ft45Lp5VW4NxJrIlUOAoOVXDA5wd8/FSyOMKAAAANgAMAfAHSpPY232zvSlKA6143NyqDLHFerHFVvzJfNPIzZKxoSg67nO/ydqr5F/pR2WcTGd8+PsefMPMTXHlHlj9O5+f3rTzzFzljk9PQYHbavOlfPWWzse5M+tqx66klFeBSldlQnoCfgE1HpkraXk6NWHPWwlgZRkqQOmSCP71gSoScDqakgmn2eOSa2mY0DoCTINQwdumT842rLtuItCobxNJ/9uHGog76c5x5dzv3wtYYjUnznCrnVg+Zt+g9z0z2615/bDHIzhV0sNgwDkKcYxq74H7Vo0vSKdsFLowuK3UjyMJGkcsw1AsSTpOwPbIB2xkDP6awEfnnpjbH6/tXe4lOc9zvnof2712htJWGVjdgADlUbGM7HIGDvnerdb2zmSUI6PJWwP26b11r3SzkPSOQ/CMeuw7V3k4bMGKmKTUMEjw2yAemdtq1KTOukjCNbvl/jE9tHK0UmhXUoD6SYBHwSobHuBWLFwK4ZnURPqRQzLghsH7uB1Oe1bP/AMoXqppZVSNzk6pFC5UHr3BAztWjGUGtNox8h/Q0nEW1FZP/AJFyf+ceVv3GfhxWOKlR5GutCrrg8w1ohkZXbVsdOtQudlyM52rmz5AuZDgS2obppM4JyOx0A+9RW2Q1pMw7qpt9IjArtWx4twCe2kMciHYZDKCyEEZyGx6Z+MVgKpOcb43rLtfZSlCSfaOte1pcNG6uhwykMp9wc1ncO5dup1LxQO6juBgH4z1/Kta6EEg7EEgjuCKjHGUdMtjkbnJn/wDV3UZLvpSIJhwT0yQMAen96sZa+YKuz6acwRy20cHiM00a+YMMHGSBpI+8o2Gf1ruLNXDyef8AZIm1KUro0To4yDmobzJyu7sGhxpxjRnAXb8PbB71NMVwwqK2qNsdSJqL50y5RKhv4VjOjqw2Y52z3A2rwgKhgXyV7gEZPxU+4rygsrlw5UnrkBgf7VlcC5eW3Bzpdj+LTjb8yf2rJeBN2fY3H8UqVX1kQ+G/gz/CtNTDplmff4A3rPtuOTr5RbnODjCld+pOAuDt0Fb7mvmSHh8IlkUnUwREQDUzkE4GSANgTue1eXLPNi3cskLW89vLGASsqjBB/lZSVPb9auxxZR8S/wBJGdLNhLzDf5bNTxbx7lFCwyqSNLAny7HY7gDucnArQvyhdnpGP+tR/mrSvZxHG8hBIRWcgdcKCTj3qLRfUCBuGniIil8IMV0eTxMhtG3mx1969lhRk+Un2K/iU6o8YJa/ZEl5Bu3GcIvszb/sDisXiPId+Wz4at0HlkXGAMd6t3hl4JoY5VBAdVYA4yARnfFR/mnniKxnigeC4mklUsghVGzgkYwzqSduwqRYsEj3+qXb30V5afTW+bDYhQg9JGJ6eoCkEVNrDhfFUVUVrONBjOBISQOwGkAD49TW35R5tg4gkjQiRDG2mRJFCup36gEjseh6g1l8y8cSyt3uJVdkTGQgBY5IG2ogd/Wpo1qPgr25llvzaMNeF3bRkPdBWKjzRRAEOCSSuokAEYGkg9zmuBwKcKB9tl1YwX0Jk75G33ehAOx6VruX/qPbXU6W5huIJJBmMTxBQ4wWypDHIwrb9Dipm1SbK/JmigsLoBM3KMRnW3gDU4zlR94BRjY7b9sVniGTRjWpbHXRtqxuSM9M1E+KfVWyhmeLTPKEOJJIow0aHOPMSwzv6A1MOF8QjuIkmhYNG4ypHcf4ps5MAcOlMqSO0J05B/g+cDBxpckkbkdvWo1xD6cRyzvPrALHIVVZB8sVb73uAK3/ADZzZBw9Y2nEhEjFF0LqOcZ6ZrH5d54truZoEEscyrqMc0TRvjbfB+R+te8mcSrjLyaO85Xe3g8GF5VDuFDB3lAEmVPkUKVxnUG/pAJqNWNrxCMSRW9ojRElSWtlUOF28yyNnt03q3+IXawxSSvnTGrO2BqbCjJwB1OO1Ql/qxw9sqRcE43X7O+rHx26j9a4a2Qyxk3tdENuOa+JJ5DqhxtgQ6cY9BjGPiorcyMzln+8xyfKFyT3wABX0nZRoEXQuFIBG2+4HX3rXce5Zt7sL40eSp2I2bGc4yOoPpXPEr2YUpL5t/k+frS0eVgkaM7E4AUE7n19KvXlXlKG2WKTwwLgRhXYE4JIGrYn1FbjhHCYrdPDhQIuScD1PXc9azsV6lolx8RV9vyc0pSui4KUpQHFMVzSgIV9T7WSS2VUtBdrrBkj1FZFH80ZB+91H51ofpbwq4iu5mSO5hsSgCx3LAvr9gCcY33q0tNAKAxeJW+uKSMHBdGUH01KR/mqOis79eFnhJsJjIZSfFGPC0l9fXO25P5Yq+yKAUBg8EszDbwxncpGqnHTIUA1Xv1F4FNc8WsDGJkQKVaeIbx5Y7hiMKferRrrpoCP8n8ow8PSRYmeRpG1SSSMGdiOmSAPU/qawvqrbPJwydI0aRzpwqqWY4cHYDr0qXChFAV/ydyGqPbXk89xNMkSiNJSAsWUIwAADtqYYPrU/cbVyFrmgKOsJrjh0N/YSWE873DSeHJHGXiYSJoGs+gxnH9R6dasb6ZcDls+HRQzbPl3I/l1uWx8gHepVprmgKx+t1nJLHZiNJGxPuURmKjTjUcDbHqaxeTrCW241Ot0s07umIbtlcrpwraWIGlSRt7FPerW0000AxVZcJs5BzNdSGNxGbfAco2gnTb7BsYJ2O2as4CuCtAAtc1z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0" y="1557338"/>
            <a:ext cx="88566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Blip>
                <a:blip r:embed="rId2"/>
              </a:buBlip>
              <a:defRPr/>
            </a:pPr>
            <a:r>
              <a:rPr lang="zh-TW" altLang="en-US" sz="2800" b="1" kern="0" dirty="0">
                <a:solidFill>
                  <a:schemeClr val="accent5">
                    <a:lumMod val="50000"/>
                  </a:schemeClr>
                </a:solidFill>
                <a:latin typeface="+mn-lt"/>
                <a:ea typeface="標楷體" pitchFamily="65" charset="-120"/>
              </a:rPr>
              <a:t>「特殊教育法施行細則」（民</a:t>
            </a:r>
            <a:r>
              <a:rPr lang="en-US" altLang="zh-TW" sz="2800" b="1" kern="0" dirty="0">
                <a:solidFill>
                  <a:schemeClr val="accent5">
                    <a:lumMod val="50000"/>
                  </a:schemeClr>
                </a:solidFill>
                <a:latin typeface="+mn-lt"/>
                <a:ea typeface="標楷體" pitchFamily="65" charset="-120"/>
              </a:rPr>
              <a:t>101</a:t>
            </a:r>
            <a:r>
              <a:rPr lang="zh-TW" altLang="en-US" sz="2800" b="1" kern="0" dirty="0">
                <a:solidFill>
                  <a:schemeClr val="accent5">
                    <a:lumMod val="50000"/>
                  </a:schemeClr>
                </a:solidFill>
                <a:latin typeface="+mn-lt"/>
                <a:ea typeface="標楷體" pitchFamily="65" charset="-120"/>
              </a:rPr>
              <a:t>）</a:t>
            </a:r>
            <a:r>
              <a:rPr lang="zh-TW" altLang="en-US" sz="2800" kern="0" dirty="0">
                <a:solidFill>
                  <a:schemeClr val="accent5">
                    <a:lumMod val="50000"/>
                  </a:schemeClr>
                </a:solidFill>
                <a:latin typeface="+mn-lt"/>
                <a:ea typeface="標楷體" pitchFamily="65" charset="-120"/>
              </a:rPr>
              <a:t>中的規定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第</a:t>
            </a:r>
            <a:r>
              <a:rPr lang="en-US" altLang="zh-TW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9</a:t>
            </a:r>
            <a:r>
              <a:rPr lang="zh-TW" altLang="en-US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條：本法第二十八條所稱個別化教育計畫，指運用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團隊合作</a:t>
            </a:r>
            <a:r>
              <a:rPr lang="zh-TW" altLang="en-US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方式，針對身心障礙學生個別特性所擬定之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特殊教育</a:t>
            </a:r>
            <a:r>
              <a:rPr lang="zh-TW" altLang="en-US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及</a:t>
            </a:r>
            <a:r>
              <a:rPr lang="zh-TW" alt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相關服務計畫</a:t>
            </a:r>
            <a:r>
              <a:rPr lang="zh-TW" altLang="en-US" sz="24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，前內容應包括下列事項：</a:t>
            </a:r>
          </a:p>
          <a:p>
            <a:pPr marL="990600" lvl="1" indent="-533400" algn="ctr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endParaRPr lang="zh-TW" altLang="en-US" sz="2000" kern="0" dirty="0">
              <a:latin typeface="+mn-lt"/>
              <a:ea typeface="標楷體" pitchFamily="65" charset="-120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23850" y="3357563"/>
            <a:ext cx="8388350" cy="2735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r>
              <a:rPr lang="zh-TW" altLang="en-US" sz="20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       一、學生能力現況、家庭狀況及需求評估。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       二、學生所需特殊教育、相關服務及支持策略。</a:t>
            </a:r>
            <a:endParaRPr lang="en-US" altLang="zh-TW" sz="2000" b="1" kern="0" dirty="0">
              <a:solidFill>
                <a:schemeClr val="accent2">
                  <a:lumMod val="50000"/>
                </a:schemeClr>
              </a:solidFill>
              <a:latin typeface="+mn-lt"/>
              <a:ea typeface="標楷體" pitchFamily="65" charset="-12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       三、學年與學期教育目標、 達成學期教育目標之評量方式、 日期</a:t>
            </a:r>
            <a:endParaRPr lang="en-US" altLang="zh-TW" sz="2000" b="1" kern="0" dirty="0">
              <a:solidFill>
                <a:schemeClr val="accent2">
                  <a:lumMod val="50000"/>
                </a:schemeClr>
              </a:solidFill>
              <a:latin typeface="+mn-lt"/>
              <a:ea typeface="標楷體" pitchFamily="65" charset="-12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               及標準。</a:t>
            </a: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008000"/>
                </a:solidFill>
                <a:latin typeface="+mn-lt"/>
                <a:ea typeface="標楷體" pitchFamily="65" charset="-120"/>
              </a:rPr>
              <a:t>  </a:t>
            </a:r>
            <a:r>
              <a:rPr lang="zh-TW" altLang="en-US" sz="2000" b="1" kern="0" dirty="0">
                <a:solidFill>
                  <a:srgbClr val="FFC000"/>
                </a:solidFill>
                <a:ea typeface="標楷體" pitchFamily="65" charset="-120"/>
              </a:rPr>
              <a:t>★</a:t>
            </a:r>
            <a:r>
              <a:rPr lang="zh-TW" altLang="en-US" sz="2000" b="1" kern="0" dirty="0">
                <a:solidFill>
                  <a:srgbClr val="008000"/>
                </a:solidFill>
                <a:latin typeface="+mn-lt"/>
                <a:ea typeface="標楷體" pitchFamily="65" charset="-120"/>
              </a:rPr>
              <a:t> </a:t>
            </a:r>
            <a:r>
              <a:rPr lang="zh-TW" altLang="en-US" sz="2000" b="1" kern="0" dirty="0">
                <a:solidFill>
                  <a:srgbClr val="FF0000"/>
                </a:solidFill>
                <a:latin typeface="+mn-lt"/>
                <a:ea typeface="標楷體" pitchFamily="65" charset="-120"/>
              </a:rPr>
              <a:t>四、具情緒與行為問題學生所需之行為功能介入方案及行政支援。</a:t>
            </a:r>
            <a:r>
              <a:rPr lang="zh-TW" altLang="en-US" sz="2000" b="1" kern="0" dirty="0">
                <a:solidFill>
                  <a:srgbClr val="3333CC"/>
                </a:solidFill>
                <a:latin typeface="+mn-lt"/>
                <a:ea typeface="標楷體" pitchFamily="65" charset="-120"/>
              </a:rPr>
              <a:t>  </a:t>
            </a:r>
            <a:endParaRPr lang="en-US" altLang="zh-TW" sz="2000" b="1" kern="0" dirty="0">
              <a:solidFill>
                <a:srgbClr val="3333CC"/>
              </a:solidFill>
              <a:latin typeface="+mn-lt"/>
              <a:ea typeface="標楷體" pitchFamily="65" charset="-120"/>
            </a:endParaRPr>
          </a:p>
          <a:p>
            <a:pPr marL="990600" lvl="1" indent="-533400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srgbClr val="008000"/>
                </a:solidFill>
                <a:latin typeface="+mn-lt"/>
                <a:ea typeface="標楷體" pitchFamily="65" charset="-120"/>
              </a:rPr>
              <a:t>       </a:t>
            </a:r>
            <a:r>
              <a:rPr lang="zh-TW" altLang="en-US" sz="2000" b="1" kern="0" dirty="0">
                <a:solidFill>
                  <a:schemeClr val="accent2">
                    <a:lumMod val="50000"/>
                  </a:schemeClr>
                </a:solidFill>
                <a:latin typeface="+mn-lt"/>
                <a:ea typeface="標楷體" pitchFamily="65" charset="-120"/>
              </a:rPr>
              <a:t>五、學生之轉銜輔導及服務內容。</a:t>
            </a:r>
          </a:p>
          <a:p>
            <a:pPr marL="990600" lvl="1" indent="-533400" algn="ctr"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None/>
              <a:defRPr/>
            </a:pPr>
            <a:endParaRPr lang="zh-TW" altLang="en-US" sz="2000" kern="0" dirty="0">
              <a:solidFill>
                <a:srgbClr val="008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680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4356100" y="10525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B4DE6D-5A42-4794-8E94-F5601F9D7ECD}" type="slidenum">
              <a:rPr lang="en-US" altLang="zh-TW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（七）行為與情緒輔導</a:t>
            </a:r>
          </a:p>
        </p:txBody>
      </p:sp>
      <p:sp>
        <p:nvSpPr>
          <p:cNvPr id="10" name="投影片編號版面配置區 1"/>
          <p:cNvSpPr txBox="1">
            <a:spLocks/>
          </p:cNvSpPr>
          <p:nvPr/>
        </p:nvSpPr>
        <p:spPr bwMode="auto">
          <a:xfrm>
            <a:off x="6578600" y="638132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36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212725" y="125413"/>
            <a:ext cx="101044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000">
                <a:latin typeface="標楷體" panose="03000509000000000000" pitchFamily="65" charset="-120"/>
                <a:ea typeface="Arial Unicode MS" pitchFamily="34" charset="-120"/>
              </a:rPr>
              <a:t>行政支援及相關服務                                                          </a:t>
            </a:r>
            <a:endParaRPr lang="zh-TW" altLang="en-US" sz="2000">
              <a:ea typeface="Arial Unicode MS" pitchFamily="34" charset="-120"/>
            </a:endParaRPr>
          </a:p>
        </p:txBody>
      </p:sp>
      <p:graphicFrame>
        <p:nvGraphicFramePr>
          <p:cNvPr id="752736" name="Group 96"/>
          <p:cNvGraphicFramePr>
            <a:graphicFrameLocks noGrp="1"/>
          </p:cNvGraphicFramePr>
          <p:nvPr/>
        </p:nvGraphicFramePr>
        <p:xfrm>
          <a:off x="250825" y="582613"/>
          <a:ext cx="8496300" cy="5691185"/>
        </p:xfrm>
        <a:graphic>
          <a:graphicData uri="http://schemas.openxmlformats.org/drawingml/2006/table">
            <a:tbl>
              <a:tblPr/>
              <a:tblGrid>
                <a:gridCol w="1386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59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0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3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487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服務項目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需求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評估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內 容 及 方 式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行政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負責人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備註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健康服務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基本檢查   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en-US" altLang="zh-TW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疾病護理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0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無障礙環境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斜坡道    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廁所    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電梯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3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交通服務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交通車接送    </a:t>
                      </a: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312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輔助器材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調頻助聽器  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點字機  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電腦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擴視機  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放大鏡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5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諮商服務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個別諮商  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小團體輔導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專業心理治療  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每週</a:t>
                      </a:r>
                      <a:r>
                        <a:rPr kumimoji="1" lang="zh-TW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次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5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復健服務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物理治療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職能治療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聽語訓練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說話訓練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endParaRPr kumimoji="1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每週</a:t>
                      </a:r>
                      <a:r>
                        <a:rPr kumimoji="1" lang="zh-TW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次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學習相關服務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錄音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報讀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提醒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手語翻譯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代抄筆記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每週</a:t>
                      </a:r>
                      <a:r>
                        <a:rPr kumimoji="1" lang="zh-TW" alt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</a:t>
                      </a: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次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3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家庭支援服務</a:t>
                      </a: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有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無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相關福利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特教諮詢 </a:t>
                      </a: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親職課程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0"/>
                        <a:ea typeface="標楷體" pitchFamily="65" charset="-120"/>
                        <a:cs typeface="Arial Unicode MS" pitchFamily="34" charset="-12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□</a:t>
                      </a:r>
                      <a:r>
                        <a:rPr kumimoji="1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其他</a:t>
                      </a:r>
                      <a:r>
                        <a:rPr kumimoji="1" lang="zh-TW" altLang="en-US" sz="15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          </a:t>
                      </a:r>
                      <a:endParaRPr kumimoji="1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1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7889" name="Rectangle 91"/>
          <p:cNvSpPr>
            <a:spLocks noChangeArrowheads="1"/>
          </p:cNvSpPr>
          <p:nvPr/>
        </p:nvSpPr>
        <p:spPr bwMode="auto">
          <a:xfrm>
            <a:off x="1431925" y="8416925"/>
            <a:ext cx="1841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zh-TW" altLang="en-US" sz="12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240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2413" y="3081338"/>
            <a:ext cx="5778500" cy="77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0825" y="5611813"/>
            <a:ext cx="5778500" cy="650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52413" y="3860800"/>
            <a:ext cx="5778500" cy="585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4" y="5731759"/>
            <a:ext cx="1024107" cy="1151652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 rot="21083613">
            <a:off x="6742549" y="4531528"/>
            <a:ext cx="2315457" cy="15779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說說看，表中哪些服務項目分別是宗洋及冠得比較需要的？又應由誰提供行政支援？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40500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3037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250825" y="13414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4625" indent="-174625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TW" altLang="en-US" sz="2400" b="1" dirty="0">
                <a:latin typeface="+mj-ea"/>
                <a:ea typeface="+mj-ea"/>
              </a:rPr>
              <a:t> 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j-ea"/>
              </a:rPr>
              <a:t>#C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: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推薦您試試看的教學策略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179388" y="1989138"/>
            <a:ext cx="8064500" cy="4465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各種適用於認知功能輕微缺損學生之有效教學策略彙整：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1.</a:t>
            </a:r>
            <a:r>
              <a:rPr kumimoji="0" lang="zh-TW" altLang="en-US" sz="2400" b="1" dirty="0">
                <a:latin typeface="+mj-ea"/>
                <a:ea typeface="+mj-ea"/>
              </a:rPr>
              <a:t>多用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多媒體教學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2.</a:t>
            </a:r>
            <a:r>
              <a:rPr kumimoji="0" lang="zh-TW" altLang="en-US" sz="2400" b="1" dirty="0">
                <a:latin typeface="+mj-ea"/>
                <a:ea typeface="+mj-ea"/>
              </a:rPr>
              <a:t>提供閱讀指引或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重點提示</a:t>
            </a:r>
            <a:r>
              <a:rPr kumimoji="0" lang="zh-TW" altLang="en-US" sz="2400" b="1" dirty="0">
                <a:latin typeface="+mj-ea"/>
                <a:ea typeface="+mj-ea"/>
              </a:rPr>
              <a:t>的講義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3.</a:t>
            </a:r>
            <a:r>
              <a:rPr kumimoji="0" lang="zh-TW" altLang="en-US" sz="2400" b="1" dirty="0">
                <a:latin typeface="+mj-ea"/>
                <a:ea typeface="+mj-ea"/>
              </a:rPr>
              <a:t>善用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學習夥伴或同儕輔導</a:t>
            </a:r>
            <a:r>
              <a:rPr kumimoji="0" lang="zh-TW" altLang="en-US" sz="2400" b="1" dirty="0">
                <a:latin typeface="+mj-ea"/>
                <a:ea typeface="+mj-ea"/>
              </a:rPr>
              <a:t>制度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4.</a:t>
            </a:r>
            <a:r>
              <a:rPr kumimoji="0" lang="zh-TW" altLang="en-US" sz="2400" b="1" dirty="0">
                <a:latin typeface="+mj-ea"/>
                <a:ea typeface="+mj-ea"/>
              </a:rPr>
              <a:t>多進行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合作式學習活動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5.</a:t>
            </a:r>
            <a:r>
              <a:rPr kumimoji="0" lang="zh-TW" altLang="en-US" sz="2400" b="1" dirty="0">
                <a:latin typeface="+mj-ea"/>
                <a:ea typeface="+mj-ea"/>
              </a:rPr>
              <a:t>教學過程儘可能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提供圖表、圖示、關鍵概念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6.</a:t>
            </a:r>
            <a:r>
              <a:rPr kumimoji="0" lang="zh-TW" altLang="en-US" sz="2400" b="1" dirty="0">
                <a:latin typeface="+mj-ea"/>
                <a:ea typeface="+mj-ea"/>
              </a:rPr>
              <a:t>必要時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調整作業的份量或評量的難度 </a:t>
            </a: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7.</a:t>
            </a:r>
            <a:r>
              <a:rPr kumimoji="0" lang="zh-TW" altLang="en-US" sz="2400" b="1" dirty="0">
                <a:latin typeface="+mj-ea"/>
                <a:ea typeface="+mj-ea"/>
              </a:rPr>
              <a:t>善用正向支持的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增強系統</a:t>
            </a:r>
            <a:endParaRPr kumimoji="0" lang="en-US" altLang="zh-TW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solidFill>
                  <a:srgbClr val="B40651"/>
                </a:solidFill>
                <a:latin typeface="+mj-ea"/>
                <a:ea typeface="+mj-ea"/>
              </a:rPr>
              <a:t>   </a:t>
            </a:r>
            <a:r>
              <a:rPr kumimoji="0" lang="zh-TW" altLang="en-US" sz="2400" b="1" dirty="0">
                <a:latin typeface="+mj-ea"/>
                <a:ea typeface="+mj-ea"/>
              </a:rPr>
              <a:t> </a:t>
            </a:r>
            <a:r>
              <a:rPr kumimoji="0" lang="en-US" altLang="zh-TW" sz="2400" b="1" dirty="0">
                <a:latin typeface="+mj-ea"/>
                <a:ea typeface="+mj-ea"/>
              </a:rPr>
              <a:t>8.</a:t>
            </a:r>
            <a:r>
              <a:rPr kumimoji="0" lang="zh-TW" altLang="en-US" sz="2400" b="1" dirty="0">
                <a:latin typeface="+mj-ea"/>
                <a:ea typeface="+mj-ea"/>
              </a:rPr>
              <a:t>把握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隨機教學契機（尤其是社交技巧）</a:t>
            </a:r>
            <a:endParaRPr kumimoji="0" lang="en-US" altLang="zh-TW" sz="2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  </a:t>
            </a:r>
            <a:r>
              <a:rPr kumimoji="0" lang="en-US" altLang="zh-TW" sz="2400" b="1" dirty="0">
                <a:latin typeface="+mj-ea"/>
                <a:ea typeface="+mj-ea"/>
              </a:rPr>
              <a:t>9.</a:t>
            </a:r>
            <a:r>
              <a:rPr kumimoji="0" lang="zh-TW" altLang="en-US" sz="2400" b="1" dirty="0">
                <a:latin typeface="+mj-ea"/>
                <a:ea typeface="+mj-ea"/>
              </a:rPr>
              <a:t>盡可能營造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結構化</a:t>
            </a:r>
            <a:r>
              <a:rPr kumimoji="0" lang="zh-TW" altLang="en-US" sz="2400" b="1" dirty="0">
                <a:latin typeface="+mj-ea"/>
                <a:ea typeface="+mj-ea"/>
              </a:rPr>
              <a:t>的學習環境與生活作息</a:t>
            </a:r>
            <a:endParaRPr kumimoji="0" lang="en-US" altLang="zh-TW" sz="2400" b="1" dirty="0">
              <a:latin typeface="+mj-ea"/>
              <a:ea typeface="+mj-ea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 </a:t>
            </a:r>
            <a:r>
              <a:rPr kumimoji="0" lang="en-US" altLang="zh-TW" sz="2400" b="1" dirty="0">
                <a:latin typeface="+mj-ea"/>
                <a:ea typeface="+mj-ea"/>
              </a:rPr>
              <a:t>10.</a:t>
            </a:r>
            <a:r>
              <a:rPr kumimoji="0" lang="zh-TW" altLang="en-US" sz="2400" b="1" dirty="0">
                <a:latin typeface="+mj-ea"/>
                <a:ea typeface="+mj-ea"/>
              </a:rPr>
              <a:t>教導並示範</a:t>
            </a:r>
            <a:r>
              <a:rPr kumimoji="0" lang="zh-TW" altLang="en-US" sz="2400" b="1" dirty="0">
                <a:solidFill>
                  <a:srgbClr val="C00000"/>
                </a:solidFill>
                <a:latin typeface="+mj-ea"/>
                <a:ea typeface="+mj-ea"/>
              </a:rPr>
              <a:t>問題解決</a:t>
            </a:r>
            <a:r>
              <a:rPr kumimoji="0" lang="zh-TW" altLang="en-US" sz="2400" b="1" dirty="0">
                <a:latin typeface="+mj-ea"/>
                <a:ea typeface="+mj-ea"/>
              </a:rPr>
              <a:t>策略</a:t>
            </a:r>
            <a:endParaRPr kumimoji="0" lang="en-US" altLang="zh-TW" sz="2400" b="1" dirty="0">
              <a:latin typeface="+mj-ea"/>
              <a:ea typeface="+mj-ea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zh-TW" altLang="en-US" sz="2700" b="1" dirty="0">
              <a:solidFill>
                <a:srgbClr val="B40651"/>
              </a:solidFill>
              <a:latin typeface="+mj-ea"/>
              <a:ea typeface="+mj-ea"/>
            </a:endParaRPr>
          </a:p>
        </p:txBody>
      </p:sp>
      <p:sp>
        <p:nvSpPr>
          <p:cNvPr id="9" name="Rectangle 12"/>
          <p:cNvSpPr>
            <a:spLocks noRot="1" noChangeArrowheads="1"/>
          </p:cNvSpPr>
          <p:nvPr/>
        </p:nvSpPr>
        <p:spPr bwMode="auto">
          <a:xfrm>
            <a:off x="250825" y="188913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（八）有效教學策略的活用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416832" cy="2416832"/>
          </a:xfrm>
          <a:prstGeom prst="rect">
            <a:avLst/>
          </a:prstGeom>
        </p:spPr>
      </p:pic>
      <p:sp>
        <p:nvSpPr>
          <p:cNvPr id="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547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38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16731"/>
            <a:ext cx="5543550" cy="4762500"/>
          </a:xfrm>
          <a:prstGeom prst="rect">
            <a:avLst/>
          </a:prstGeom>
        </p:spPr>
      </p:pic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819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82E3A-16FB-489D-B411-3D19B7C672A2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文字方塊 12"/>
          <p:cNvSpPr txBox="1">
            <a:spLocks noChangeArrowheads="1"/>
          </p:cNvSpPr>
          <p:nvPr/>
        </p:nvSpPr>
        <p:spPr bwMode="auto">
          <a:xfrm>
            <a:off x="395288" y="11969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高級中等以下各教育階段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身心障礙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學生總人數</a:t>
            </a:r>
            <a:r>
              <a:rPr lang="en-US" altLang="zh-TW" sz="1800" b="1" dirty="0">
                <a:latin typeface="Eras Demi ITC" panose="020B0805030504020804" pitchFamily="34" charset="0"/>
                <a:ea typeface="標楷體" panose="03000509000000000000" pitchFamily="65" charset="-120"/>
              </a:rPr>
              <a:t>109,386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人，</a:t>
            </a:r>
            <a:endParaRPr lang="en-US" altLang="zh-TW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比上一年度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</a:t>
            </a:r>
            <a:r>
              <a:rPr lang="en-US" altLang="zh-TW" sz="1800" b="1" dirty="0">
                <a:latin typeface="Eras Demi ITC" panose="020B0805030504020804" pitchFamily="34" charset="0"/>
                <a:ea typeface="標楷體" panose="03000509000000000000" pitchFamily="65" charset="-120"/>
              </a:rPr>
              <a:t>2,763</a:t>
            </a:r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人之統計概況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09600" y="26035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3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逐年增加中的身心障礙學生</a:t>
            </a:r>
            <a:r>
              <a:rPr kumimoji="0" lang="en-US" altLang="zh-TW" sz="33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……</a:t>
            </a:r>
            <a:endParaRPr kumimoji="0" lang="zh-TW" altLang="en-US" sz="33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198" name="圖表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791865"/>
              </p:ext>
            </p:extLst>
          </p:nvPr>
        </p:nvGraphicFramePr>
        <p:xfrm>
          <a:off x="1619250" y="1958975"/>
          <a:ext cx="7261225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圖表" r:id="rId5" imgW="7591405" imgH="5257800" progId="Excel.Chart.8">
                  <p:embed/>
                </p:oleObj>
              </mc:Choice>
              <mc:Fallback>
                <p:oleObj name="圖表" r:id="rId5" imgW="7591405" imgH="5257800" progId="Excel.Chart.8">
                  <p:embed/>
                  <p:pic>
                    <p:nvPicPr>
                      <p:cNvPr id="0" name="圖表 2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58975"/>
                        <a:ext cx="7261225" cy="4900613"/>
                      </a:xfrm>
                      <a:prstGeom prst="rect">
                        <a:avLst/>
                      </a:prstGeom>
                      <a:solidFill>
                        <a:srgbClr val="F1FFFB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 rot="21083613">
            <a:off x="35241" y="4532537"/>
            <a:ext cx="2118596" cy="1045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說說看，貴校特教生與全國統計資料的異同</a:t>
            </a:r>
            <a:r>
              <a:rPr lang="en-US" altLang="zh-TW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投影片編號版面配置區 1"/>
          <p:cNvSpPr txBox="1">
            <a:spLocks/>
          </p:cNvSpPr>
          <p:nvPr/>
        </p:nvSpPr>
        <p:spPr bwMode="auto">
          <a:xfrm>
            <a:off x="7029610" y="6554927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OleChart spid="8198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3"/>
          <p:cNvSpPr>
            <a:spLocks noChangeArrowheads="1"/>
          </p:cNvSpPr>
          <p:nvPr/>
        </p:nvSpPr>
        <p:spPr bwMode="auto">
          <a:xfrm>
            <a:off x="2771775" y="3357563"/>
            <a:ext cx="3960813" cy="14398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Arial" panose="020B0604020202020204" pitchFamily="34" charset="0"/>
                <a:ea typeface="標楷體" panose="03000509000000000000" pitchFamily="65" charset="-120"/>
              </a:rPr>
              <a:t>生涯規劃</a:t>
            </a:r>
            <a:endParaRPr lang="zh-TW" altLang="en-US" sz="200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912388" name="Rectangle 4"/>
          <p:cNvSpPr>
            <a:spLocks noChangeArrowheads="1"/>
          </p:cNvSpPr>
          <p:nvPr/>
        </p:nvSpPr>
        <p:spPr bwMode="auto">
          <a:xfrm>
            <a:off x="250825" y="1916113"/>
            <a:ext cx="2952750" cy="129698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u="sng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知己</a:t>
            </a:r>
          </a:p>
          <a:p>
            <a:pPr algn="ctr" eaLnBrk="1" hangingPunct="1">
              <a:defRPr/>
            </a:pPr>
            <a:r>
              <a:rPr lang="zh-TW" altLang="en-US" sz="2400" b="1">
                <a:latin typeface="Arial" charset="0"/>
                <a:ea typeface="標楷體" pitchFamily="65" charset="-120"/>
              </a:rPr>
              <a:t>對自己能力的認知</a:t>
            </a:r>
          </a:p>
        </p:txBody>
      </p:sp>
      <p:sp>
        <p:nvSpPr>
          <p:cNvPr id="912389" name="Rectangle 5"/>
          <p:cNvSpPr>
            <a:spLocks noChangeArrowheads="1"/>
          </p:cNvSpPr>
          <p:nvPr/>
        </p:nvSpPr>
        <p:spPr bwMode="auto">
          <a:xfrm>
            <a:off x="6516688" y="4724400"/>
            <a:ext cx="2447925" cy="14398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u="sng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支持</a:t>
            </a:r>
          </a:p>
          <a:p>
            <a:pPr algn="ctr" eaLnBrk="1" hangingPunct="1">
              <a:defRPr/>
            </a:pPr>
            <a:r>
              <a:rPr lang="zh-TW" altLang="en-US" sz="2400" b="1">
                <a:latin typeface="Arial" charset="0"/>
                <a:ea typeface="標楷體" pitchFamily="65" charset="-120"/>
              </a:rPr>
              <a:t>獲得各項必要的</a:t>
            </a:r>
          </a:p>
          <a:p>
            <a:pPr algn="ctr" eaLnBrk="1" hangingPunct="1">
              <a:defRPr/>
            </a:pPr>
            <a:r>
              <a:rPr lang="zh-TW" altLang="en-US" sz="2400" b="1">
                <a:latin typeface="Arial" charset="0"/>
                <a:ea typeface="標楷體" pitchFamily="65" charset="-120"/>
              </a:rPr>
              <a:t>服務與協助</a:t>
            </a:r>
          </a:p>
        </p:txBody>
      </p:sp>
      <p:sp>
        <p:nvSpPr>
          <p:cNvPr id="912390" name="Rectangle 6"/>
          <p:cNvSpPr>
            <a:spLocks noChangeArrowheads="1"/>
          </p:cNvSpPr>
          <p:nvPr/>
        </p:nvSpPr>
        <p:spPr bwMode="auto">
          <a:xfrm>
            <a:off x="323850" y="4724400"/>
            <a:ext cx="2376488" cy="14398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u="sng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抉擇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採取正確合宜的</a:t>
            </a:r>
          </a:p>
          <a:p>
            <a:pPr algn="ctr" eaLnBrk="1" hangingPunct="1">
              <a:defRPr/>
            </a:pPr>
            <a:r>
              <a:rPr lang="zh-TW" altLang="en-US" sz="2400" b="1" dirty="0">
                <a:latin typeface="Arial" charset="0"/>
                <a:ea typeface="標楷體" pitchFamily="65" charset="-120"/>
              </a:rPr>
              <a:t>決定與行動</a:t>
            </a:r>
          </a:p>
        </p:txBody>
      </p:sp>
      <p:sp>
        <p:nvSpPr>
          <p:cNvPr id="912391" name="Rectangle 7"/>
          <p:cNvSpPr>
            <a:spLocks noChangeArrowheads="1"/>
          </p:cNvSpPr>
          <p:nvPr/>
        </p:nvSpPr>
        <p:spPr bwMode="auto">
          <a:xfrm>
            <a:off x="6156325" y="1844675"/>
            <a:ext cx="2736850" cy="14398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2400" b="1" u="sng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知彼</a:t>
            </a:r>
          </a:p>
          <a:p>
            <a:pPr algn="ctr" eaLnBrk="1" hangingPunct="1">
              <a:defRPr/>
            </a:pPr>
            <a:r>
              <a:rPr lang="zh-TW" altLang="en-US" sz="2400" b="1">
                <a:latin typeface="Arial" charset="0"/>
                <a:ea typeface="標楷體" pitchFamily="65" charset="-120"/>
              </a:rPr>
              <a:t>對外在環境的了解</a:t>
            </a:r>
          </a:p>
        </p:txBody>
      </p:sp>
      <p:sp>
        <p:nvSpPr>
          <p:cNvPr id="80903" name="Line 8"/>
          <p:cNvSpPr>
            <a:spLocks noChangeShapeType="1"/>
          </p:cNvSpPr>
          <p:nvPr/>
        </p:nvSpPr>
        <p:spPr bwMode="auto">
          <a:xfrm>
            <a:off x="3276600" y="321310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 flipV="1">
            <a:off x="2843213" y="4868863"/>
            <a:ext cx="7937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905" name="Line 10"/>
          <p:cNvSpPr>
            <a:spLocks noChangeShapeType="1"/>
          </p:cNvSpPr>
          <p:nvPr/>
        </p:nvSpPr>
        <p:spPr bwMode="auto">
          <a:xfrm flipH="1">
            <a:off x="5651500" y="3068638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0906" name="Line 11"/>
          <p:cNvSpPr>
            <a:spLocks noChangeShapeType="1"/>
          </p:cNvSpPr>
          <p:nvPr/>
        </p:nvSpPr>
        <p:spPr bwMode="auto">
          <a:xfrm flipH="1" flipV="1">
            <a:off x="5795963" y="4797425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2396" name="AutoShape 12"/>
          <p:cNvSpPr>
            <a:spLocks noChangeArrowheads="1"/>
          </p:cNvSpPr>
          <p:nvPr/>
        </p:nvSpPr>
        <p:spPr bwMode="auto">
          <a:xfrm>
            <a:off x="323850" y="1557338"/>
            <a:ext cx="2952750" cy="1943100"/>
          </a:xfrm>
          <a:prstGeom prst="star5">
            <a:avLst/>
          </a:prstGeom>
          <a:solidFill>
            <a:srgbClr val="FFE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自我決策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課程設計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與教學</a:t>
            </a:r>
          </a:p>
        </p:txBody>
      </p:sp>
      <p:sp>
        <p:nvSpPr>
          <p:cNvPr id="912397" name="AutoShape 13"/>
          <p:cNvSpPr>
            <a:spLocks noChangeArrowheads="1"/>
          </p:cNvSpPr>
          <p:nvPr/>
        </p:nvSpPr>
        <p:spPr bwMode="auto">
          <a:xfrm>
            <a:off x="6011863" y="1557338"/>
            <a:ext cx="2952750" cy="1943100"/>
          </a:xfrm>
          <a:prstGeom prst="star5">
            <a:avLst/>
          </a:prstGeom>
          <a:solidFill>
            <a:srgbClr val="FFE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社區資源檔案</a:t>
            </a:r>
          </a:p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+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社會適應教學</a:t>
            </a:r>
          </a:p>
        </p:txBody>
      </p:sp>
      <p:sp>
        <p:nvSpPr>
          <p:cNvPr id="912398" name="AutoShape 14"/>
          <p:cNvSpPr>
            <a:spLocks noChangeArrowheads="1"/>
          </p:cNvSpPr>
          <p:nvPr/>
        </p:nvSpPr>
        <p:spPr bwMode="auto">
          <a:xfrm>
            <a:off x="0" y="4149725"/>
            <a:ext cx="2952750" cy="1943100"/>
          </a:xfrm>
          <a:prstGeom prst="star5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IEP/ITP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會議參與</a:t>
            </a:r>
          </a:p>
        </p:txBody>
      </p:sp>
      <p:sp>
        <p:nvSpPr>
          <p:cNvPr id="912399" name="AutoShape 15"/>
          <p:cNvSpPr>
            <a:spLocks noChangeArrowheads="1"/>
          </p:cNvSpPr>
          <p:nvPr/>
        </p:nvSpPr>
        <p:spPr bwMode="auto">
          <a:xfrm>
            <a:off x="6191250" y="4149725"/>
            <a:ext cx="2952750" cy="1943100"/>
          </a:xfrm>
          <a:prstGeom prst="star5">
            <a:avLst/>
          </a:prstGeom>
          <a:solidFill>
            <a:srgbClr val="FFEE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成效檢核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＋</a:t>
            </a: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標楷體" pitchFamily="65" charset="-120"/>
              </a:rPr>
              <a:t>追蹤服務</a:t>
            </a:r>
          </a:p>
        </p:txBody>
      </p:sp>
      <p:sp>
        <p:nvSpPr>
          <p:cNvPr id="912400" name="Rectangle 16"/>
          <p:cNvSpPr>
            <a:spLocks noRot="1" noChangeArrowheads="1"/>
          </p:cNvSpPr>
          <p:nvPr/>
        </p:nvSpPr>
        <p:spPr bwMode="auto">
          <a:xfrm>
            <a:off x="250825" y="115888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/>
            </a:r>
            <a:b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（九）協助其規劃生涯願景</a:t>
            </a:r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97324" y="648493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39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1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8" grpId="0" animBg="1"/>
      <p:bldP spid="912389" grpId="0" animBg="1"/>
      <p:bldP spid="912390" grpId="0" animBg="1"/>
      <p:bldP spid="912391" grpId="0" animBg="1"/>
      <p:bldP spid="912396" grpId="0" animBg="1"/>
      <p:bldP spid="912397" grpId="0" animBg="1"/>
      <p:bldP spid="912398" grpId="0" animBg="1"/>
      <p:bldP spid="91239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>
            <a:off x="3519997" y="2714185"/>
            <a:ext cx="2320028" cy="2320028"/>
          </a:xfrm>
          <a:custGeom>
            <a:avLst/>
            <a:gdLst>
              <a:gd name="connsiteX0" fmla="*/ 0 w 2320028"/>
              <a:gd name="connsiteY0" fmla="*/ 1160014 h 2320028"/>
              <a:gd name="connsiteX1" fmla="*/ 339761 w 2320028"/>
              <a:gd name="connsiteY1" fmla="*/ 339760 h 2320028"/>
              <a:gd name="connsiteX2" fmla="*/ 1160016 w 2320028"/>
              <a:gd name="connsiteY2" fmla="*/ 1 h 2320028"/>
              <a:gd name="connsiteX3" fmla="*/ 1980270 w 2320028"/>
              <a:gd name="connsiteY3" fmla="*/ 339762 h 2320028"/>
              <a:gd name="connsiteX4" fmla="*/ 2320029 w 2320028"/>
              <a:gd name="connsiteY4" fmla="*/ 1160017 h 2320028"/>
              <a:gd name="connsiteX5" fmla="*/ 1980269 w 2320028"/>
              <a:gd name="connsiteY5" fmla="*/ 1980271 h 2320028"/>
              <a:gd name="connsiteX6" fmla="*/ 1160015 w 2320028"/>
              <a:gd name="connsiteY6" fmla="*/ 2320031 h 2320028"/>
              <a:gd name="connsiteX7" fmla="*/ 339761 w 2320028"/>
              <a:gd name="connsiteY7" fmla="*/ 1980270 h 2320028"/>
              <a:gd name="connsiteX8" fmla="*/ 1 w 2320028"/>
              <a:gd name="connsiteY8" fmla="*/ 1160016 h 2320028"/>
              <a:gd name="connsiteX9" fmla="*/ 0 w 2320028"/>
              <a:gd name="connsiteY9" fmla="*/ 1160014 h 23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0028" h="2320028">
                <a:moveTo>
                  <a:pt x="0" y="1160014"/>
                </a:moveTo>
                <a:cubicBezTo>
                  <a:pt x="0" y="852359"/>
                  <a:pt x="122216" y="557305"/>
                  <a:pt x="339761" y="339760"/>
                </a:cubicBezTo>
                <a:cubicBezTo>
                  <a:pt x="557306" y="122215"/>
                  <a:pt x="852361" y="0"/>
                  <a:pt x="1160016" y="1"/>
                </a:cubicBezTo>
                <a:cubicBezTo>
                  <a:pt x="1467671" y="1"/>
                  <a:pt x="1762725" y="122217"/>
                  <a:pt x="1980270" y="339762"/>
                </a:cubicBezTo>
                <a:cubicBezTo>
                  <a:pt x="2197815" y="557307"/>
                  <a:pt x="2320030" y="852362"/>
                  <a:pt x="2320029" y="1160017"/>
                </a:cubicBezTo>
                <a:cubicBezTo>
                  <a:pt x="2320029" y="1467672"/>
                  <a:pt x="2197813" y="1762726"/>
                  <a:pt x="1980269" y="1980271"/>
                </a:cubicBezTo>
                <a:cubicBezTo>
                  <a:pt x="1762724" y="2197816"/>
                  <a:pt x="1467670" y="2320031"/>
                  <a:pt x="1160015" y="2320031"/>
                </a:cubicBezTo>
                <a:cubicBezTo>
                  <a:pt x="852360" y="2320031"/>
                  <a:pt x="557306" y="2197815"/>
                  <a:pt x="339761" y="1980270"/>
                </a:cubicBezTo>
                <a:cubicBezTo>
                  <a:pt x="122216" y="1762725"/>
                  <a:pt x="1" y="1467671"/>
                  <a:pt x="1" y="1160016"/>
                </a:cubicBezTo>
                <a:cubicBezTo>
                  <a:pt x="1" y="1160015"/>
                  <a:pt x="0" y="1160015"/>
                  <a:pt x="0" y="116001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lIns="377860" tIns="377860" rIns="377860" bIns="377860" spcCol="1270" anchor="ctr"/>
          <a:lstStyle/>
          <a:p>
            <a:pPr algn="ctr" defTabSz="13335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邁向</a:t>
            </a:r>
            <a:endParaRPr lang="en-US" altLang="zh-TW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defTabSz="13335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自立生活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4100004" y="1646110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11701"/>
              <a:satOff val="-15192"/>
              <a:lumOff val="9588"/>
              <a:alphaOff val="0"/>
            </a:schemeClr>
          </a:fillRef>
          <a:effectRef idx="2">
            <a:schemeClr val="accent4">
              <a:shade val="80000"/>
              <a:alpha val="50000"/>
              <a:hueOff val="-11701"/>
              <a:satOff val="-15192"/>
              <a:lumOff val="9588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個人衛生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5004048" y="1916832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tx2">
              <a:lumMod val="10000"/>
              <a:lumOff val="9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23402"/>
              <a:satOff val="-30385"/>
              <a:lumOff val="19176"/>
              <a:alphaOff val="0"/>
            </a:schemeClr>
          </a:fillRef>
          <a:effectRef idx="2">
            <a:schemeClr val="accent4">
              <a:shade val="80000"/>
              <a:alpha val="50000"/>
              <a:hueOff val="-23402"/>
              <a:satOff val="-30385"/>
              <a:lumOff val="19176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居家管理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5599152" y="2609554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35103"/>
              <a:satOff val="-45577"/>
              <a:lumOff val="28764"/>
              <a:alphaOff val="0"/>
            </a:schemeClr>
          </a:fillRef>
          <a:effectRef idx="2">
            <a:schemeClr val="accent4">
              <a:shade val="80000"/>
              <a:alpha val="50000"/>
              <a:hueOff val="-35103"/>
              <a:satOff val="-45577"/>
              <a:lumOff val="28764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購物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5724128" y="3501008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tx2">
              <a:lumMod val="10000"/>
              <a:lumOff val="9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46804"/>
              <a:satOff val="-60769"/>
              <a:lumOff val="38353"/>
              <a:alphaOff val="0"/>
            </a:schemeClr>
          </a:fillRef>
          <a:effectRef idx="2">
            <a:schemeClr val="accent4">
              <a:shade val="80000"/>
              <a:alpha val="50000"/>
              <a:hueOff val="-46804"/>
              <a:satOff val="-60769"/>
              <a:lumOff val="38353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食物準備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5345541" y="4373456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58504"/>
              <a:satOff val="-75962"/>
              <a:lumOff val="47941"/>
              <a:alphaOff val="0"/>
            </a:schemeClr>
          </a:fillRef>
          <a:effectRef idx="2">
            <a:schemeClr val="accent4">
              <a:shade val="80000"/>
              <a:alpha val="50000"/>
              <a:hueOff val="-58504"/>
              <a:satOff val="-75962"/>
              <a:lumOff val="47941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自我管理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4564323" y="4875514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tx2">
              <a:lumMod val="10000"/>
              <a:lumOff val="9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70205"/>
              <a:satOff val="-91154"/>
              <a:lumOff val="57529"/>
              <a:alphaOff val="0"/>
            </a:schemeClr>
          </a:fillRef>
          <a:effectRef idx="2">
            <a:schemeClr val="accent4">
              <a:shade val="80000"/>
              <a:alpha val="50000"/>
              <a:hueOff val="-70205"/>
              <a:satOff val="-91154"/>
              <a:lumOff val="57529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財務管理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3635686" y="4875514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58504"/>
              <a:satOff val="-75962"/>
              <a:lumOff val="47941"/>
              <a:alphaOff val="0"/>
            </a:schemeClr>
          </a:fillRef>
          <a:effectRef idx="2">
            <a:schemeClr val="accent4">
              <a:shade val="80000"/>
              <a:alpha val="50000"/>
              <a:hueOff val="-58504"/>
              <a:satOff val="-75962"/>
              <a:lumOff val="47941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工作能力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2854467" y="4373456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46804"/>
              <a:satOff val="-60769"/>
              <a:lumOff val="38353"/>
              <a:alphaOff val="0"/>
            </a:schemeClr>
          </a:fillRef>
          <a:effectRef idx="2">
            <a:schemeClr val="accent4">
              <a:shade val="80000"/>
              <a:alpha val="50000"/>
              <a:hueOff val="-46804"/>
              <a:satOff val="-60769"/>
              <a:lumOff val="38353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時間管理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2468698" y="3528738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35103"/>
              <a:satOff val="-45577"/>
              <a:lumOff val="28764"/>
              <a:alphaOff val="0"/>
            </a:schemeClr>
          </a:fillRef>
          <a:effectRef idx="2">
            <a:schemeClr val="accent4">
              <a:shade val="80000"/>
              <a:alpha val="50000"/>
              <a:hueOff val="-35103"/>
              <a:satOff val="-45577"/>
              <a:lumOff val="28764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社交技能</a:t>
            </a:r>
            <a:endParaRPr lang="en-US" altLang="zh-TW" sz="1400" b="1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人際溝通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2600857" y="2609554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23402"/>
              <a:satOff val="-30385"/>
              <a:lumOff val="19176"/>
              <a:alphaOff val="0"/>
            </a:schemeClr>
          </a:fillRef>
          <a:effectRef idx="2">
            <a:schemeClr val="accent4">
              <a:shade val="80000"/>
              <a:alpha val="50000"/>
              <a:hueOff val="-23402"/>
              <a:satOff val="-30385"/>
              <a:lumOff val="19176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社區行動與資源使用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3208984" y="1907737"/>
            <a:ext cx="1160014" cy="1160014"/>
          </a:xfrm>
          <a:custGeom>
            <a:avLst/>
            <a:gdLst>
              <a:gd name="connsiteX0" fmla="*/ 0 w 1160014"/>
              <a:gd name="connsiteY0" fmla="*/ 580007 h 1160014"/>
              <a:gd name="connsiteX1" fmla="*/ 169881 w 1160014"/>
              <a:gd name="connsiteY1" fmla="*/ 169880 h 1160014"/>
              <a:gd name="connsiteX2" fmla="*/ 580008 w 1160014"/>
              <a:gd name="connsiteY2" fmla="*/ 0 h 1160014"/>
              <a:gd name="connsiteX3" fmla="*/ 990135 w 1160014"/>
              <a:gd name="connsiteY3" fmla="*/ 169881 h 1160014"/>
              <a:gd name="connsiteX4" fmla="*/ 1160015 w 1160014"/>
              <a:gd name="connsiteY4" fmla="*/ 580008 h 1160014"/>
              <a:gd name="connsiteX5" fmla="*/ 990135 w 1160014"/>
              <a:gd name="connsiteY5" fmla="*/ 990135 h 1160014"/>
              <a:gd name="connsiteX6" fmla="*/ 580008 w 1160014"/>
              <a:gd name="connsiteY6" fmla="*/ 1160015 h 1160014"/>
              <a:gd name="connsiteX7" fmla="*/ 169881 w 1160014"/>
              <a:gd name="connsiteY7" fmla="*/ 990135 h 1160014"/>
              <a:gd name="connsiteX8" fmla="*/ 1 w 1160014"/>
              <a:gd name="connsiteY8" fmla="*/ 580008 h 1160014"/>
              <a:gd name="connsiteX9" fmla="*/ 0 w 1160014"/>
              <a:gd name="connsiteY9" fmla="*/ 580007 h 116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0014" h="1160014">
                <a:moveTo>
                  <a:pt x="0" y="580007"/>
                </a:moveTo>
                <a:cubicBezTo>
                  <a:pt x="0" y="426180"/>
                  <a:pt x="61108" y="278652"/>
                  <a:pt x="169881" y="169880"/>
                </a:cubicBezTo>
                <a:cubicBezTo>
                  <a:pt x="278654" y="61108"/>
                  <a:pt x="426181" y="0"/>
                  <a:pt x="580008" y="0"/>
                </a:cubicBezTo>
                <a:cubicBezTo>
                  <a:pt x="733835" y="0"/>
                  <a:pt x="881363" y="61108"/>
                  <a:pt x="990135" y="169881"/>
                </a:cubicBezTo>
                <a:cubicBezTo>
                  <a:pt x="1098907" y="278654"/>
                  <a:pt x="1160015" y="426181"/>
                  <a:pt x="1160015" y="580008"/>
                </a:cubicBezTo>
                <a:cubicBezTo>
                  <a:pt x="1160015" y="733835"/>
                  <a:pt x="1098907" y="881363"/>
                  <a:pt x="990135" y="990135"/>
                </a:cubicBezTo>
                <a:cubicBezTo>
                  <a:pt x="881363" y="1098907"/>
                  <a:pt x="733835" y="1160015"/>
                  <a:pt x="580008" y="1160015"/>
                </a:cubicBezTo>
                <a:cubicBezTo>
                  <a:pt x="426181" y="1160015"/>
                  <a:pt x="278653" y="1098907"/>
                  <a:pt x="169881" y="990135"/>
                </a:cubicBezTo>
                <a:cubicBezTo>
                  <a:pt x="61109" y="881362"/>
                  <a:pt x="1" y="733835"/>
                  <a:pt x="1" y="580008"/>
                </a:cubicBezTo>
                <a:lnTo>
                  <a:pt x="0" y="580007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alpha val="50000"/>
              <a:hueOff val="-11701"/>
              <a:satOff val="-15192"/>
              <a:lumOff val="9588"/>
              <a:alphaOff val="0"/>
            </a:schemeClr>
          </a:fillRef>
          <a:effectRef idx="2">
            <a:schemeClr val="accent4">
              <a:shade val="80000"/>
              <a:alpha val="50000"/>
              <a:hueOff val="-11701"/>
              <a:satOff val="-15192"/>
              <a:lumOff val="9588"/>
              <a:alphaOff val="0"/>
            </a:schemeClr>
          </a:effectRef>
          <a:fontRef idx="minor">
            <a:schemeClr val="tx1"/>
          </a:fontRef>
        </p:style>
        <p:txBody>
          <a:bodyPr lIns="187660" tIns="187660" rIns="187660" bIns="187660" spcCol="1270" anchor="ctr"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危機意識</a:t>
            </a:r>
          </a:p>
        </p:txBody>
      </p:sp>
      <p:pic>
        <p:nvPicPr>
          <p:cNvPr id="121858" name="Picture 2" descr="http://us.123rf.com/400wm/400/400/marish/marish1206/marish120600009/13955804-box-with-question-mark-ic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4" y="3720171"/>
            <a:ext cx="1722090" cy="302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7596336" y="6248528"/>
            <a:ext cx="863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一技之長及其他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984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398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1A35BB-6084-4B44-A39B-2CC85E96C6FA}" type="slidenum">
              <a:rPr lang="en-US" altLang="zh-TW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6"/>
          <p:cNvSpPr>
            <a:spLocks noRot="1" noChangeArrowheads="1"/>
          </p:cNvSpPr>
          <p:nvPr/>
        </p:nvSpPr>
        <p:spPr bwMode="auto">
          <a:xfrm>
            <a:off x="250825" y="115888"/>
            <a:ext cx="873442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支持與輔導的可行作法</a:t>
            </a: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/>
            </a:r>
            <a:b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</a:br>
            <a:r>
              <a:rPr lang="zh-TW" altLang="en-US" sz="3600" dirty="0">
                <a:solidFill>
                  <a:schemeClr val="tx2"/>
                </a:solidFill>
                <a:latin typeface="Arial" charset="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標楷體" pitchFamily="65" charset="-120"/>
              </a:rPr>
              <a:t>（十）畢業前的自立生活準備度檢核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018" y="5517232"/>
            <a:ext cx="1280153" cy="1439586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 rot="21083613">
            <a:off x="159859" y="4262218"/>
            <a:ext cx="2152998" cy="13028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卜卜看，宗洋及冠得在鹿鳴的有效且適性輔導後，邁向自立人生的勝算有多高？</a:t>
            </a:r>
            <a:endParaRPr lang="zh-TW" altLang="en-US" sz="1400" b="1" dirty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投影片編號版面配置區 1"/>
          <p:cNvSpPr txBox="1">
            <a:spLocks/>
          </p:cNvSpPr>
          <p:nvPr/>
        </p:nvSpPr>
        <p:spPr bwMode="auto">
          <a:xfrm>
            <a:off x="7010400" y="645509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40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4362450" y="1027113"/>
            <a:ext cx="4572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51E106-39F8-4488-B3FD-11B3CE6EC61D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3971" name="Picture 2" descr="https://s-media-cache-ak0.pinimg.com/236x/fd/10/9a/fd109ad7f3f9b21a3e147cdc4ff3575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3241675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直線圖說文字 1 7"/>
          <p:cNvSpPr/>
          <p:nvPr/>
        </p:nvSpPr>
        <p:spPr>
          <a:xfrm>
            <a:off x="323850" y="2492375"/>
            <a:ext cx="2087563" cy="504825"/>
          </a:xfrm>
          <a:prstGeom prst="borderCallout1">
            <a:avLst>
              <a:gd name="adj1" fmla="val 48985"/>
              <a:gd name="adj2" fmla="val 102780"/>
              <a:gd name="adj3" fmla="val 101162"/>
              <a:gd name="adj4" fmla="val 13309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1.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伸出友善的手</a:t>
            </a:r>
          </a:p>
        </p:txBody>
      </p:sp>
      <p:sp>
        <p:nvSpPr>
          <p:cNvPr id="11" name="直線圖說文字 1 10"/>
          <p:cNvSpPr/>
          <p:nvPr/>
        </p:nvSpPr>
        <p:spPr>
          <a:xfrm>
            <a:off x="323850" y="3500438"/>
            <a:ext cx="2087563" cy="576262"/>
          </a:xfrm>
          <a:prstGeom prst="borderCallout1">
            <a:avLst>
              <a:gd name="adj1" fmla="val 48985"/>
              <a:gd name="adj2" fmla="val 102780"/>
              <a:gd name="adj3" fmla="val 101162"/>
              <a:gd name="adj4" fmla="val 133098"/>
            </a:avLst>
          </a:prstGeom>
          <a:solidFill>
            <a:srgbClr val="FFFF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3.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展現平常心的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互動（放輕鬆）</a:t>
            </a:r>
          </a:p>
        </p:txBody>
      </p:sp>
      <p:sp>
        <p:nvSpPr>
          <p:cNvPr id="12" name="直線圖說文字 1 11"/>
          <p:cNvSpPr/>
          <p:nvPr/>
        </p:nvSpPr>
        <p:spPr>
          <a:xfrm>
            <a:off x="323850" y="4581525"/>
            <a:ext cx="2087563" cy="503238"/>
          </a:xfrm>
          <a:prstGeom prst="borderCallout1">
            <a:avLst>
              <a:gd name="adj1" fmla="val 48985"/>
              <a:gd name="adj2" fmla="val 102780"/>
              <a:gd name="adj3" fmla="val 101162"/>
              <a:gd name="adj4" fmla="val 13309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5.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耐心傾聽</a:t>
            </a:r>
          </a:p>
        </p:txBody>
      </p:sp>
      <p:sp>
        <p:nvSpPr>
          <p:cNvPr id="13" name="直線圖說文字 1 12"/>
          <p:cNvSpPr/>
          <p:nvPr/>
        </p:nvSpPr>
        <p:spPr>
          <a:xfrm>
            <a:off x="6804025" y="2492375"/>
            <a:ext cx="2160588" cy="576263"/>
          </a:xfrm>
          <a:prstGeom prst="borderCallout1">
            <a:avLst>
              <a:gd name="adj1" fmla="val 50875"/>
              <a:gd name="adj2" fmla="val -3954"/>
              <a:gd name="adj3" fmla="val 91714"/>
              <a:gd name="adj4" fmla="val -251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2.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注意目光接觸</a:t>
            </a: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品質</a:t>
            </a:r>
          </a:p>
        </p:txBody>
      </p:sp>
      <p:sp>
        <p:nvSpPr>
          <p:cNvPr id="14" name="直線圖說文字 1 13"/>
          <p:cNvSpPr/>
          <p:nvPr/>
        </p:nvSpPr>
        <p:spPr>
          <a:xfrm>
            <a:off x="6804025" y="3573463"/>
            <a:ext cx="2160588" cy="503237"/>
          </a:xfrm>
          <a:prstGeom prst="borderCallout1">
            <a:avLst>
              <a:gd name="adj1" fmla="val 50875"/>
              <a:gd name="adj2" fmla="val -3954"/>
              <a:gd name="adj3" fmla="val 91714"/>
              <a:gd name="adj4" fmla="val -25178"/>
            </a:avLst>
          </a:prstGeom>
          <a:solidFill>
            <a:srgbClr val="FFFF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4.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避免過度保護</a:t>
            </a:r>
          </a:p>
        </p:txBody>
      </p:sp>
      <p:sp>
        <p:nvSpPr>
          <p:cNvPr id="15" name="直線圖說文字 1 14"/>
          <p:cNvSpPr/>
          <p:nvPr/>
        </p:nvSpPr>
        <p:spPr>
          <a:xfrm>
            <a:off x="6804025" y="4581525"/>
            <a:ext cx="2160588" cy="503238"/>
          </a:xfrm>
          <a:prstGeom prst="borderCallout1">
            <a:avLst>
              <a:gd name="adj1" fmla="val 50875"/>
              <a:gd name="adj2" fmla="val -3954"/>
              <a:gd name="adj3" fmla="val 91714"/>
              <a:gd name="adj4" fmla="val -2517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6.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使用能令孩子感受尊重的稱呼</a:t>
            </a:r>
          </a:p>
        </p:txBody>
      </p:sp>
      <p:sp>
        <p:nvSpPr>
          <p:cNvPr id="16" name="直線圖說文字 1 15"/>
          <p:cNvSpPr/>
          <p:nvPr/>
        </p:nvSpPr>
        <p:spPr>
          <a:xfrm>
            <a:off x="6372225" y="5876925"/>
            <a:ext cx="2592388" cy="504825"/>
          </a:xfrm>
          <a:prstGeom prst="borderCallout1">
            <a:avLst>
              <a:gd name="adj1" fmla="val 50875"/>
              <a:gd name="adj2" fmla="val -3954"/>
              <a:gd name="adj3" fmla="val 91714"/>
              <a:gd name="adj4" fmla="val -25178"/>
            </a:avLst>
          </a:prstGeom>
          <a:solidFill>
            <a:srgbClr val="FFFF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7.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鼓勵優勢潛能的發揮</a:t>
            </a:r>
          </a:p>
        </p:txBody>
      </p:sp>
      <p:sp>
        <p:nvSpPr>
          <p:cNvPr id="18" name="標題 7"/>
          <p:cNvSpPr txBox="1">
            <a:spLocks/>
          </p:cNvSpPr>
          <p:nvPr/>
        </p:nvSpPr>
        <p:spPr bwMode="auto">
          <a:xfrm>
            <a:off x="395288" y="188913"/>
            <a:ext cx="8229600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結語（一）： 不只腦麻學生需要這些</a:t>
            </a:r>
            <a:r>
              <a:rPr kumimoji="0"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…</a:t>
            </a:r>
            <a:endParaRPr kumimoji="0" lang="zh-TW" altLang="en-US" sz="36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投影片編號版面配置區 1"/>
          <p:cNvSpPr txBox="1">
            <a:spLocks/>
          </p:cNvSpPr>
          <p:nvPr/>
        </p:nvSpPr>
        <p:spPr bwMode="auto">
          <a:xfrm>
            <a:off x="7030911" y="651986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41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7"/>
          <p:cNvSpPr>
            <a:spLocks noChangeArrowheads="1"/>
          </p:cNvSpPr>
          <p:nvPr/>
        </p:nvSpPr>
        <p:spPr bwMode="auto">
          <a:xfrm>
            <a:off x="755650" y="3068638"/>
            <a:ext cx="748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601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0F9A1-94DB-4065-AC26-108E17B4614E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377229" y="2165393"/>
            <a:ext cx="1601390" cy="1231069"/>
          </a:xfrm>
          <a:custGeom>
            <a:avLst/>
            <a:gdLst>
              <a:gd name="connsiteX0" fmla="*/ 0 w 1601390"/>
              <a:gd name="connsiteY0" fmla="*/ 123107 h 1231069"/>
              <a:gd name="connsiteX1" fmla="*/ 36057 w 1601390"/>
              <a:gd name="connsiteY1" fmla="*/ 36057 h 1231069"/>
              <a:gd name="connsiteX2" fmla="*/ 123107 w 1601390"/>
              <a:gd name="connsiteY2" fmla="*/ 0 h 1231069"/>
              <a:gd name="connsiteX3" fmla="*/ 1478283 w 1601390"/>
              <a:gd name="connsiteY3" fmla="*/ 0 h 1231069"/>
              <a:gd name="connsiteX4" fmla="*/ 1565333 w 1601390"/>
              <a:gd name="connsiteY4" fmla="*/ 36057 h 1231069"/>
              <a:gd name="connsiteX5" fmla="*/ 1601390 w 1601390"/>
              <a:gd name="connsiteY5" fmla="*/ 123107 h 1231069"/>
              <a:gd name="connsiteX6" fmla="*/ 1601390 w 1601390"/>
              <a:gd name="connsiteY6" fmla="*/ 1107962 h 1231069"/>
              <a:gd name="connsiteX7" fmla="*/ 1565333 w 1601390"/>
              <a:gd name="connsiteY7" fmla="*/ 1195012 h 1231069"/>
              <a:gd name="connsiteX8" fmla="*/ 1478283 w 1601390"/>
              <a:gd name="connsiteY8" fmla="*/ 1231069 h 1231069"/>
              <a:gd name="connsiteX9" fmla="*/ 123107 w 1601390"/>
              <a:gd name="connsiteY9" fmla="*/ 1231069 h 1231069"/>
              <a:gd name="connsiteX10" fmla="*/ 36057 w 1601390"/>
              <a:gd name="connsiteY10" fmla="*/ 1195012 h 1231069"/>
              <a:gd name="connsiteX11" fmla="*/ 0 w 1601390"/>
              <a:gd name="connsiteY11" fmla="*/ 1107962 h 1231069"/>
              <a:gd name="connsiteX12" fmla="*/ 0 w 1601390"/>
              <a:gd name="connsiteY12" fmla="*/ 123107 h 12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1231069">
                <a:moveTo>
                  <a:pt x="0" y="123107"/>
                </a:moveTo>
                <a:cubicBezTo>
                  <a:pt x="0" y="90457"/>
                  <a:pt x="12970" y="59144"/>
                  <a:pt x="36057" y="36057"/>
                </a:cubicBezTo>
                <a:cubicBezTo>
                  <a:pt x="59144" y="12970"/>
                  <a:pt x="90457" y="0"/>
                  <a:pt x="123107" y="0"/>
                </a:cubicBezTo>
                <a:lnTo>
                  <a:pt x="1478283" y="0"/>
                </a:lnTo>
                <a:cubicBezTo>
                  <a:pt x="1510933" y="0"/>
                  <a:pt x="1542246" y="12970"/>
                  <a:pt x="1565333" y="36057"/>
                </a:cubicBezTo>
                <a:cubicBezTo>
                  <a:pt x="1588420" y="59144"/>
                  <a:pt x="1601390" y="90457"/>
                  <a:pt x="1601390" y="123107"/>
                </a:cubicBezTo>
                <a:lnTo>
                  <a:pt x="1601390" y="1107962"/>
                </a:lnTo>
                <a:cubicBezTo>
                  <a:pt x="1601390" y="1140612"/>
                  <a:pt x="1588420" y="1171925"/>
                  <a:pt x="1565333" y="1195012"/>
                </a:cubicBezTo>
                <a:cubicBezTo>
                  <a:pt x="1542246" y="1218099"/>
                  <a:pt x="1510933" y="1231069"/>
                  <a:pt x="1478283" y="1231069"/>
                </a:cubicBezTo>
                <a:lnTo>
                  <a:pt x="123107" y="1231069"/>
                </a:lnTo>
                <a:cubicBezTo>
                  <a:pt x="90457" y="1231069"/>
                  <a:pt x="59144" y="1218099"/>
                  <a:pt x="36057" y="1195012"/>
                </a:cubicBezTo>
                <a:cubicBezTo>
                  <a:pt x="12970" y="1171925"/>
                  <a:pt x="0" y="1140612"/>
                  <a:pt x="0" y="1107962"/>
                </a:cubicBezTo>
                <a:lnTo>
                  <a:pt x="0" y="12310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7497" tIns="127497" rIns="127497" bIns="127497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同中無異</a:t>
            </a:r>
          </a:p>
        </p:txBody>
      </p:sp>
      <p:sp>
        <p:nvSpPr>
          <p:cNvPr id="13" name="手繪多邊形 12"/>
          <p:cNvSpPr/>
          <p:nvPr/>
        </p:nvSpPr>
        <p:spPr>
          <a:xfrm rot="21550303">
            <a:off x="2140893" y="2565946"/>
            <a:ext cx="344093" cy="397144"/>
          </a:xfrm>
          <a:custGeom>
            <a:avLst/>
            <a:gdLst>
              <a:gd name="connsiteX0" fmla="*/ 0 w 344093"/>
              <a:gd name="connsiteY0" fmla="*/ 79429 h 397144"/>
              <a:gd name="connsiteX1" fmla="*/ 172047 w 344093"/>
              <a:gd name="connsiteY1" fmla="*/ 79429 h 397144"/>
              <a:gd name="connsiteX2" fmla="*/ 172047 w 344093"/>
              <a:gd name="connsiteY2" fmla="*/ 0 h 397144"/>
              <a:gd name="connsiteX3" fmla="*/ 344093 w 344093"/>
              <a:gd name="connsiteY3" fmla="*/ 198572 h 397144"/>
              <a:gd name="connsiteX4" fmla="*/ 172047 w 344093"/>
              <a:gd name="connsiteY4" fmla="*/ 397144 h 397144"/>
              <a:gd name="connsiteX5" fmla="*/ 172047 w 344093"/>
              <a:gd name="connsiteY5" fmla="*/ 317715 h 397144"/>
              <a:gd name="connsiteX6" fmla="*/ 0 w 344093"/>
              <a:gd name="connsiteY6" fmla="*/ 317715 h 397144"/>
              <a:gd name="connsiteX7" fmla="*/ 0 w 344093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93" h="397144">
                <a:moveTo>
                  <a:pt x="0" y="79429"/>
                </a:moveTo>
                <a:lnTo>
                  <a:pt x="172047" y="79429"/>
                </a:lnTo>
                <a:lnTo>
                  <a:pt x="172047" y="0"/>
                </a:lnTo>
                <a:lnTo>
                  <a:pt x="344093" y="198572"/>
                </a:lnTo>
                <a:lnTo>
                  <a:pt x="172047" y="397144"/>
                </a:lnTo>
                <a:lnTo>
                  <a:pt x="1720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79428" rIns="103228" bIns="79429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2627785" y="2132856"/>
            <a:ext cx="1601390" cy="1231069"/>
          </a:xfrm>
          <a:custGeom>
            <a:avLst/>
            <a:gdLst>
              <a:gd name="connsiteX0" fmla="*/ 0 w 1601390"/>
              <a:gd name="connsiteY0" fmla="*/ 123107 h 1231069"/>
              <a:gd name="connsiteX1" fmla="*/ 36057 w 1601390"/>
              <a:gd name="connsiteY1" fmla="*/ 36057 h 1231069"/>
              <a:gd name="connsiteX2" fmla="*/ 123107 w 1601390"/>
              <a:gd name="connsiteY2" fmla="*/ 0 h 1231069"/>
              <a:gd name="connsiteX3" fmla="*/ 1478283 w 1601390"/>
              <a:gd name="connsiteY3" fmla="*/ 0 h 1231069"/>
              <a:gd name="connsiteX4" fmla="*/ 1565333 w 1601390"/>
              <a:gd name="connsiteY4" fmla="*/ 36057 h 1231069"/>
              <a:gd name="connsiteX5" fmla="*/ 1601390 w 1601390"/>
              <a:gd name="connsiteY5" fmla="*/ 123107 h 1231069"/>
              <a:gd name="connsiteX6" fmla="*/ 1601390 w 1601390"/>
              <a:gd name="connsiteY6" fmla="*/ 1107962 h 1231069"/>
              <a:gd name="connsiteX7" fmla="*/ 1565333 w 1601390"/>
              <a:gd name="connsiteY7" fmla="*/ 1195012 h 1231069"/>
              <a:gd name="connsiteX8" fmla="*/ 1478283 w 1601390"/>
              <a:gd name="connsiteY8" fmla="*/ 1231069 h 1231069"/>
              <a:gd name="connsiteX9" fmla="*/ 123107 w 1601390"/>
              <a:gd name="connsiteY9" fmla="*/ 1231069 h 1231069"/>
              <a:gd name="connsiteX10" fmla="*/ 36057 w 1601390"/>
              <a:gd name="connsiteY10" fmla="*/ 1195012 h 1231069"/>
              <a:gd name="connsiteX11" fmla="*/ 0 w 1601390"/>
              <a:gd name="connsiteY11" fmla="*/ 1107962 h 1231069"/>
              <a:gd name="connsiteX12" fmla="*/ 0 w 1601390"/>
              <a:gd name="connsiteY12" fmla="*/ 123107 h 12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1231069">
                <a:moveTo>
                  <a:pt x="0" y="123107"/>
                </a:moveTo>
                <a:cubicBezTo>
                  <a:pt x="0" y="90457"/>
                  <a:pt x="12970" y="59144"/>
                  <a:pt x="36057" y="36057"/>
                </a:cubicBezTo>
                <a:cubicBezTo>
                  <a:pt x="59144" y="12970"/>
                  <a:pt x="90457" y="0"/>
                  <a:pt x="123107" y="0"/>
                </a:cubicBezTo>
                <a:lnTo>
                  <a:pt x="1478283" y="0"/>
                </a:lnTo>
                <a:cubicBezTo>
                  <a:pt x="1510933" y="0"/>
                  <a:pt x="1542246" y="12970"/>
                  <a:pt x="1565333" y="36057"/>
                </a:cubicBezTo>
                <a:cubicBezTo>
                  <a:pt x="1588420" y="59144"/>
                  <a:pt x="1601390" y="90457"/>
                  <a:pt x="1601390" y="123107"/>
                </a:cubicBezTo>
                <a:lnTo>
                  <a:pt x="1601390" y="1107962"/>
                </a:lnTo>
                <a:cubicBezTo>
                  <a:pt x="1601390" y="1140612"/>
                  <a:pt x="1588420" y="1171925"/>
                  <a:pt x="1565333" y="1195012"/>
                </a:cubicBezTo>
                <a:cubicBezTo>
                  <a:pt x="1542246" y="1218099"/>
                  <a:pt x="1510933" y="1231069"/>
                  <a:pt x="1478283" y="1231069"/>
                </a:cubicBezTo>
                <a:lnTo>
                  <a:pt x="123107" y="1231069"/>
                </a:lnTo>
                <a:cubicBezTo>
                  <a:pt x="90457" y="1231069"/>
                  <a:pt x="59144" y="1218099"/>
                  <a:pt x="36057" y="1195012"/>
                </a:cubicBezTo>
                <a:cubicBezTo>
                  <a:pt x="12970" y="1171925"/>
                  <a:pt x="0" y="1140612"/>
                  <a:pt x="0" y="1107962"/>
                </a:cubicBezTo>
                <a:lnTo>
                  <a:pt x="0" y="12310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742807"/>
              <a:satOff val="3723"/>
              <a:lumOff val="6275"/>
              <a:alphaOff val="0"/>
            </a:schemeClr>
          </a:fillRef>
          <a:effectRef idx="2">
            <a:schemeClr val="accent4">
              <a:hueOff val="2742807"/>
              <a:satOff val="3723"/>
              <a:lumOff val="6275"/>
              <a:alphaOff val="0"/>
            </a:schemeClr>
          </a:effectRef>
          <a:fontRef idx="minor">
            <a:schemeClr val="lt1"/>
          </a:fontRef>
        </p:style>
        <p:txBody>
          <a:bodyPr lIns="127497" tIns="127497" rIns="127497" bIns="127497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異中無同</a:t>
            </a:r>
          </a:p>
        </p:txBody>
      </p:sp>
      <p:sp>
        <p:nvSpPr>
          <p:cNvPr id="15" name="手繪多邊形 14"/>
          <p:cNvSpPr/>
          <p:nvPr/>
        </p:nvSpPr>
        <p:spPr>
          <a:xfrm rot="50080">
            <a:off x="4387145" y="2566225"/>
            <a:ext cx="334967" cy="397144"/>
          </a:xfrm>
          <a:custGeom>
            <a:avLst/>
            <a:gdLst>
              <a:gd name="connsiteX0" fmla="*/ 0 w 334967"/>
              <a:gd name="connsiteY0" fmla="*/ 79429 h 397144"/>
              <a:gd name="connsiteX1" fmla="*/ 167484 w 334967"/>
              <a:gd name="connsiteY1" fmla="*/ 79429 h 397144"/>
              <a:gd name="connsiteX2" fmla="*/ 167484 w 334967"/>
              <a:gd name="connsiteY2" fmla="*/ 0 h 397144"/>
              <a:gd name="connsiteX3" fmla="*/ 334967 w 334967"/>
              <a:gd name="connsiteY3" fmla="*/ 198572 h 397144"/>
              <a:gd name="connsiteX4" fmla="*/ 167484 w 334967"/>
              <a:gd name="connsiteY4" fmla="*/ 397144 h 397144"/>
              <a:gd name="connsiteX5" fmla="*/ 167484 w 334967"/>
              <a:gd name="connsiteY5" fmla="*/ 317715 h 397144"/>
              <a:gd name="connsiteX6" fmla="*/ 0 w 334967"/>
              <a:gd name="connsiteY6" fmla="*/ 317715 h 397144"/>
              <a:gd name="connsiteX7" fmla="*/ 0 w 334967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967" h="397144">
                <a:moveTo>
                  <a:pt x="0" y="79429"/>
                </a:moveTo>
                <a:lnTo>
                  <a:pt x="167484" y="79429"/>
                </a:lnTo>
                <a:lnTo>
                  <a:pt x="167484" y="0"/>
                </a:lnTo>
                <a:lnTo>
                  <a:pt x="334967" y="198572"/>
                </a:lnTo>
                <a:lnTo>
                  <a:pt x="167484" y="397144"/>
                </a:lnTo>
                <a:lnTo>
                  <a:pt x="167484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485613"/>
              <a:satOff val="7445"/>
              <a:lumOff val="12549"/>
              <a:alphaOff val="0"/>
            </a:schemeClr>
          </a:fillRef>
          <a:effectRef idx="0">
            <a:schemeClr val="accent4">
              <a:hueOff val="5485613"/>
              <a:satOff val="7445"/>
              <a:lumOff val="12549"/>
              <a:alphaOff val="0"/>
            </a:schemeClr>
          </a:effectRef>
          <a:fontRef idx="minor">
            <a:schemeClr val="lt1"/>
          </a:fontRef>
        </p:style>
        <p:txBody>
          <a:bodyPr lIns="-1" tIns="79428" rIns="100490" bIns="79429" spcCol="1270"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4860032" y="1628800"/>
            <a:ext cx="2663206" cy="2271718"/>
          </a:xfrm>
          <a:custGeom>
            <a:avLst/>
            <a:gdLst>
              <a:gd name="connsiteX0" fmla="*/ 0 w 1601390"/>
              <a:gd name="connsiteY0" fmla="*/ 123107 h 1231069"/>
              <a:gd name="connsiteX1" fmla="*/ 36057 w 1601390"/>
              <a:gd name="connsiteY1" fmla="*/ 36057 h 1231069"/>
              <a:gd name="connsiteX2" fmla="*/ 123107 w 1601390"/>
              <a:gd name="connsiteY2" fmla="*/ 0 h 1231069"/>
              <a:gd name="connsiteX3" fmla="*/ 1478283 w 1601390"/>
              <a:gd name="connsiteY3" fmla="*/ 0 h 1231069"/>
              <a:gd name="connsiteX4" fmla="*/ 1565333 w 1601390"/>
              <a:gd name="connsiteY4" fmla="*/ 36057 h 1231069"/>
              <a:gd name="connsiteX5" fmla="*/ 1601390 w 1601390"/>
              <a:gd name="connsiteY5" fmla="*/ 123107 h 1231069"/>
              <a:gd name="connsiteX6" fmla="*/ 1601390 w 1601390"/>
              <a:gd name="connsiteY6" fmla="*/ 1107962 h 1231069"/>
              <a:gd name="connsiteX7" fmla="*/ 1565333 w 1601390"/>
              <a:gd name="connsiteY7" fmla="*/ 1195012 h 1231069"/>
              <a:gd name="connsiteX8" fmla="*/ 1478283 w 1601390"/>
              <a:gd name="connsiteY8" fmla="*/ 1231069 h 1231069"/>
              <a:gd name="connsiteX9" fmla="*/ 123107 w 1601390"/>
              <a:gd name="connsiteY9" fmla="*/ 1231069 h 1231069"/>
              <a:gd name="connsiteX10" fmla="*/ 36057 w 1601390"/>
              <a:gd name="connsiteY10" fmla="*/ 1195012 h 1231069"/>
              <a:gd name="connsiteX11" fmla="*/ 0 w 1601390"/>
              <a:gd name="connsiteY11" fmla="*/ 1107962 h 1231069"/>
              <a:gd name="connsiteX12" fmla="*/ 0 w 1601390"/>
              <a:gd name="connsiteY12" fmla="*/ 123107 h 12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390" h="1231069">
                <a:moveTo>
                  <a:pt x="0" y="123107"/>
                </a:moveTo>
                <a:cubicBezTo>
                  <a:pt x="0" y="90457"/>
                  <a:pt x="12970" y="59144"/>
                  <a:pt x="36057" y="36057"/>
                </a:cubicBezTo>
                <a:cubicBezTo>
                  <a:pt x="59144" y="12970"/>
                  <a:pt x="90457" y="0"/>
                  <a:pt x="123107" y="0"/>
                </a:cubicBezTo>
                <a:lnTo>
                  <a:pt x="1478283" y="0"/>
                </a:lnTo>
                <a:cubicBezTo>
                  <a:pt x="1510933" y="0"/>
                  <a:pt x="1542246" y="12970"/>
                  <a:pt x="1565333" y="36057"/>
                </a:cubicBezTo>
                <a:cubicBezTo>
                  <a:pt x="1588420" y="59144"/>
                  <a:pt x="1601390" y="90457"/>
                  <a:pt x="1601390" y="123107"/>
                </a:cubicBezTo>
                <a:lnTo>
                  <a:pt x="1601390" y="1107962"/>
                </a:lnTo>
                <a:cubicBezTo>
                  <a:pt x="1601390" y="1140612"/>
                  <a:pt x="1588420" y="1171925"/>
                  <a:pt x="1565333" y="1195012"/>
                </a:cubicBezTo>
                <a:cubicBezTo>
                  <a:pt x="1542246" y="1218099"/>
                  <a:pt x="1510933" y="1231069"/>
                  <a:pt x="1478283" y="1231069"/>
                </a:cubicBezTo>
                <a:lnTo>
                  <a:pt x="123107" y="1231069"/>
                </a:lnTo>
                <a:cubicBezTo>
                  <a:pt x="90457" y="1231069"/>
                  <a:pt x="59144" y="1218099"/>
                  <a:pt x="36057" y="1195012"/>
                </a:cubicBezTo>
                <a:cubicBezTo>
                  <a:pt x="12970" y="1171925"/>
                  <a:pt x="0" y="1140612"/>
                  <a:pt x="0" y="1107962"/>
                </a:cubicBezTo>
                <a:lnTo>
                  <a:pt x="0" y="12310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485613"/>
              <a:satOff val="7445"/>
              <a:lumOff val="12549"/>
              <a:alphaOff val="0"/>
            </a:schemeClr>
          </a:fillRef>
          <a:effectRef idx="2">
            <a:schemeClr val="accent4">
              <a:hueOff val="5485613"/>
              <a:satOff val="7445"/>
              <a:lumOff val="12549"/>
              <a:alphaOff val="0"/>
            </a:schemeClr>
          </a:effectRef>
          <a:fontRef idx="minor">
            <a:schemeClr val="lt1"/>
          </a:fontRef>
        </p:style>
        <p:txBody>
          <a:bodyPr lIns="127497" tIns="127497" rIns="127497" bIns="127497" spcCol="1270" anchor="ctr"/>
          <a:lstStyle/>
          <a:p>
            <a:pPr algn="ctr" defTabSz="10668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異中求同、同中求異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779838" y="3644900"/>
            <a:ext cx="457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/>
            </a:r>
            <a:br>
              <a:rPr lang="zh-TW" altLang="en-US" sz="1800">
                <a:latin typeface="Arial" panose="020B0604020202020204" pitchFamily="34" charset="0"/>
              </a:rPr>
            </a:br>
            <a:r>
              <a:rPr lang="zh-TW" altLang="en-US" sz="1800">
                <a:latin typeface="Arial" panose="020B0604020202020204" pitchFamily="34" charset="0"/>
              </a:rPr>
              <a:t>　　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●實施或擴展融合教育方案</a:t>
            </a:r>
            <a:endParaRPr lang="en-US" altLang="zh-TW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●為教師及教師助理設計實際可行的課表</a:t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●有效率地將障礙學生分組至不同普通班學習</a:t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●增加溝通及合作的管道</a:t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為所有學生創造更好的調適方式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●增加學生的組織技能</a:t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提供平行的教學活動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為學生設計替代性評量</a:t>
            </a: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●增加學生的學習時間</a:t>
            </a:r>
            <a:b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●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有效管理學生的行為</a:t>
            </a:r>
          </a:p>
        </p:txBody>
      </p:sp>
      <p:pic>
        <p:nvPicPr>
          <p:cNvPr id="61465" name="Picture 25" descr="其實融合很簡單-教導障礙學生的450個策略封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44900"/>
            <a:ext cx="22320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標題 7"/>
          <p:cNvSpPr txBox="1">
            <a:spLocks/>
          </p:cNvSpPr>
          <p:nvPr/>
        </p:nvSpPr>
        <p:spPr bwMode="auto">
          <a:xfrm>
            <a:off x="395288" y="188913"/>
            <a:ext cx="8424862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結語（二）： 融合就是體貼全體學生的需求</a:t>
            </a:r>
            <a:endParaRPr kumimoji="0" lang="zh-TW" altLang="en-US" sz="36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79388" y="1557338"/>
            <a:ext cx="430212" cy="4154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400" b="1" dirty="0">
                <a:latin typeface="+mj-ea"/>
                <a:ea typeface="+mj-ea"/>
              </a:rPr>
              <a:t>※</a:t>
            </a:r>
            <a:r>
              <a:rPr lang="zh-TW" altLang="en-US" sz="2400" b="1" dirty="0">
                <a:latin typeface="+mj-ea"/>
                <a:ea typeface="+mj-ea"/>
              </a:rPr>
              <a:t>向您推薦兩個好網站：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結語（三）： 您可能有興趣的網路資源</a:t>
            </a:r>
            <a:endParaRPr lang="zh-TW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135" name="Picture 7" descr="http://www.aide.gov.tw/images/2006101812495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1" y="1557338"/>
            <a:ext cx="4216400" cy="3024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2" y="2251075"/>
            <a:ext cx="4067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61" y="4825733"/>
            <a:ext cx="4090570" cy="88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43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Rot="1" noChangeArrowheads="1"/>
          </p:cNvSpPr>
          <p:nvPr/>
        </p:nvSpPr>
        <p:spPr bwMode="auto">
          <a:xfrm>
            <a:off x="179388" y="2133600"/>
            <a:ext cx="85407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39552" y="160338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結語（四）： 您一定會有興趣看的幾部電影</a:t>
            </a:r>
            <a:endParaRPr lang="zh-TW" alt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7" descr="http://pic.kanafu.com/o/20110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8" y="1375448"/>
            <a:ext cx="36718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AutoShape 2" descr="data:image/jpeg;base64,/9j/4AAQSkZJRgABAQAAAQABAAD/2wCEAAkGBhMSERUUExQVFRQWGR0aGBgXGRwfGBcYGRwYGBsXFxcXHSYeGxskHRgcHy8gIycpLCwsFx4xNTAqNSYrLCkBCQoKDgwOGg8PGikcHx8sKSkpKSkpLCksLCkpKSwpLCwpLCwsKSwsKSwpLCwpKSwtLDUsKSwpLCw1LCwpKSwsKf/AABEIAOwAoAMBIgACEQEDEQH/xAAcAAACAwEBAQEAAAAAAAAAAAAFBgMEBwIBAAj/xABGEAABAgQDBgMFBgQDBgcBAAABAhEAAwQhBRIxBhMiQVFhcYGRFDKhscEHI0JS0fBicpLhM4LxFUNTc6KyJCU1s8LS4hb/xAAZAQACAwEAAAAAAAAAAAAAAAACAwABBAX/xAAnEQACAgICAQQCAgMAAAAAAAAAAQIRAyESMUEEIjJRE2FCkTNxgf/aAAwDAQACEQMRAD8AxxM8oJA/bwyYBSIWkzJg4EgHKnVV7JH8xt4PC3SozqCW1PLW8N9RlSESwLJDWsSsnQnmxZPrFJWyNnMoqnrYXUS4CRdzbKOwAYDk57wzooBh8srmo3k/KFJlH3ZItmmTDzI4eHQEh9Igo56aGUpwPaFSixZ90SwTd2c6kmwBEV5OIyM9MuYFTFAvUvneZw5CFrB4s03KoN7qTfRoLb66Bo8xraadWKQtZJQFJAR7uVKlAC18uuoBLv0EVphAU5JBTMRvC4I/xlpzqIYghswa19HDxxUTJPtMoymTSJVICswIJ3XEpRBJLqAUrX8Z8Ynp5tGFLJQpjLl7pDZimcMylTCrhBYpA924mG3CYYqS0VVnhqAUCWD72+Sl1MWWpAZQQSSHSS4uWI0SAOZlQkplmapt7JAUQ7ZkrUEl1EuA3QvzF3jurxrD/wDwuYLUZXDMAB4kiWpQIUCcqjNVdnunNcO9Gr2ipzLqMoCl70GQTLUDuyUnIRokAZru7gMFAjLXNFqDYRrK9U1MxlcSkJBBQnhMsXToDmdy/MWvZu51SVGa6UhM1KFA+5LXcKXqp9U2ykA2uzAqaMUmaoUpJOvMGzMxGjRcl4kj2aeFISmcSN1lQdPxa2D3JLg2FlA2n5UE8TGqvmLMqpKZaFKTu5r6JUUkIUvObKUpwMqW0VpHla06UuasbvLu1KCSkpBeyAFDUMbZhqSIG02P0aalvv1UmWWnIQsELTNQlcwJCzdUpJLP+MpABaKdLjMjc04nAqUJyTNGVV5YmrK3JOVSTKKEhIDgpJcXzX+VAvEw3X1CUrQtK0lSZgU7KACZgJUABcEK48w1fkzRUmSgEMVcZSpIuSXlKzIBCdAUuMytLkAMRA+dtLTrXUFRmBJlIFOlid3MCAVLVcCy0ZbAhphIAAtzgW0tOmVOM9H37pMogKfMErSVAiyTm3b3TZ9WYz8iB/Gw7SVs2RxS0qTmdQUTZkHegBWhJCrlwNLPeDMramVUkorRxhBCJ6AAeanmJ5i4Ols2kLX+0qSYEgEhBlHMVIUyZyUIShwHKmIXdNmUNWAHkiYhPs5NmzJmpyqd3XkU78SQFSgUguQ7iI0pbKVokxLBl09swVLIdJFwUqdlBtQwN3j1NWurlpkqdc1IO6JbMqxOQk69oJ0eMyGXJUkpllSd2AlbpSUJCjJTm4HmDMyrFOUau8G11FJkLQadhLVLSpKgSCS4uFF9dWtlZvGnvT7L62I6ZbLUhY1NgWBB6OR+zFBSMqiLuNC/7F4P7STFVIE9XvoYTCOegCugJAaFwKJ7jTlzhTQxMJ7PUwShc4quj3QzupwEsPE6npDBgcjMTNmB5csZi5YEuCEDuovp3dtYX6NfAEANmLkcy2g7+EMu0dSmWJVPLHDLDm11TFm5I1LaAG9zF76+yNlGurd4Zi1lJWQo9rgjTVkkAafIRzPpsitXNnY6WSb31OU28PKHOUpuEltCAWBYOADZtfMX5RxU1Zl8akgkuUhTg5gdeRIZ9OnaG2ooFJs9q6tSUleYlQVYuDyAdPJmAuBqNLQKSFzHAcg6xLSSFzSHJZ7DkH6Dwh52d2a0JEZMmeujbiwX2LWH7HTJlyIYKb7P+ojRcPwwAC0EU0gjK5tmtQijN5ewI6R7M2KA5RpXsoiNdAOkBbC0ZHUbMCWq4tz8Ovl9YszNkkkQ+4rgmdJt4QOweVnCpavfQWI5kcj6RXJk4xMxr9mmJHP93/faBk/BFAP6xrOOYF+IC4/f78IDSaFJdJF+fn/r8YOOVrsB4kzLJ0hSettRBrCcd4QlYWrKFsEm5CgOpaxAPrBzaTAWZY52P8wsQR3HyhRqsPZynlYjmD+kbcWYxZcNDopSVm2pccstmsLauq/J/FosUdelSDJm5QCRctwLAyuX5MQD4vdoSKDFlI4TcGxc6p5AO7acuwhjKSsAixAsxJBHNudgRr1jVakjG40e1tGZalIU4DZTezPYg89QRCoqaUqUj8LkGwJ8R+saFLPtCEyixmIfdDQqQNUX0UDxdwS7kXRMW4FkZA5e7eWnIwp77CQUwGmyIM9QdMsBg5DqJ4Rbp7x7CPhUurMrqNXN3ub/ALvEa8wlpQLOAoDmbZQfFhp3iBUwAXBsx1u5uw5Ox84JF9lqfVBIZRukPm5FgBlSw5sDy5u5gVKlmatzfl6WaKs6aVr1J8enK0OmymAlTEi0Z82SkasOO2EdnMC0LRoeF0LAWiDDMMCQLQwUlLGG2ze6ijuVJtE6JUTy0ACO0tB0KciAy4+3cTLIjiJRVkS5LwBr8LWmfLmy21yrHVJ+oN/WGJRtEaFh7wLVhp0VplFmBB5wpY1gZQc4BcfEXt6Q+pmyxqoCPlz6dYYrSfP5dYjx2uwVl4vaM5rKIT5VgOJgrqF6JV4lsvi3nnWI4cUruGULEcj+w0byMJpxmykMRcP15208fOFba/ZRE4OhQE4aPYLHK+nnFxTiW5KRiFfQ8xY9Ohj3DMTUlQBIYcldtPBv1hnxbBlIS6kkOWIIuCA/1hTxKlKVZhzvGvHkMeXGOFPUvlWg2Bdw9rAOTeztZufLSKm0UjOAtCTdweoULKT48/OB2GYqFJSg63B6HpfV7DSCynyKlfhW3qBY+JBjU9qzJVMBTDcXu4a/Jn19IqVNYQGBB9XBNtfDp1iapWEpfX9S2sClEkkwMnQUS7hNOVzAOpjb8Bw9EmUkrLBv38vhGVbJ0zK3hGmnc9IfaWVNnMpb9AA+nVPU8nsG6axz8ztnUwKkOkrF5fS3c/pr+xEFTtlLlasT0tAM4bMXZ92nkABZtPE9zFCfsil3KifOE8hzjfYwH7REq0R8f0B+flFym2wSrUN5/wBoVEYIhHLzjooCOVormRYzQKbFEqAYxa34jPqDECk2hlpq3MHicyOATqKpu0BqjEiCW62+MS1dTaF+sq2gXMKMDnEqyYo8Kv7nn5dvWA8+ZUk8BYeZ/fz7xcE57x6jEUJLZg/TU+gvFJhuNHlLT1ZZ2J7qL+o/SDNNTT1BlGx6FyP8xF4HnGso0V/SpvlFih2oBslQ/fjBqQuULPsZw2YuWpKgWP5gC7aF9UkdfnGZY1TZeFQsXbsrxjaaavCwHL+Jf+3OEH7QMCypUsDTi9NfhD4szTi12ZYleRVvj++8M1BUlaBo+ngQ4D69g3eF2vlXfwjvDq4pLchfX0jdCRglGjzE5nERa1nEVJab+cfTVOX6xYoEOtI/iEVJlxWzRNm6IIlJJ8YPrxpKRyYR5h+GvJAHSAOJ0Swpsil9gDf9RHNfuZ1kuMRhpcVnTh9yjh/4iyyPXn5CKeIbSSJQImVgUr8smWD/ANSiYC1Cp85pc7NLl2GRNiR06ARXqNnJcucfu5m7UOE5VEXSyhbRQ1HjDseJPsTkytdImnbXIJtMnpfQrQlj6fvWJpOOE6lK0n8SdR4pN48GEEypcoInqZbqmTEkEIAYBJW1hyZ9THNXghVNKpY3RF7lvUaxWTHBeSsWScvAVpZlwRoYcMIOYNC3KkkpQLdyBr5Q27Pyg8ZUtmxvRUxdJQIWZkwm/KHTaSntCwmVluz2ipR4skHaFquxJjlL9kJ95fQPyijM2uqpQXu0IkplliEpcu7XVzv9YLpwECaZomcZL3D+VzpF87OLmlc1OhusGUtUslgCsFLsSALMesasKh5M2dz7QGRtzXyyjjTPQrKxCTlOZgA5HWx8IMJ2lpp/DUSQhemYWUD1cXEc01GolGealSZZzJQhBylYDBRV25BmdzFk4KKgutKS/Mhz4HTtpB5eHgXh/J/IlwvhWyZmdPI827/rDBjWFb2QXF2bTkQ0d4RsYhBBClDs7363PwhiqaYJlkQiKaHTkmfmLEqYpVlOoJHoWgPMQxh22zw/LWzQOuf+ofrCouTcnpGzHLRiyQ2VWi/giHmS/wCcD4xUEuzwRwMNMR/zE/EgQcnoCCqRt2FI4AO0GkUQCcxaAWGTrCJMcxUlO6QfeF45x1Wi0nCBUpUpOUDkSNW59hAleFrluzJHQEtbkQDB/AllMu5sANObcvCFnFMZVMQtCSylTloHbiYnyv6RbqiVs7wKec4U7i+U9gWzdXd/KGraKQiZSkkDMhOYKa4LpAAPQ3DRSwamSlKUgBkhgCNGtEm01aEolyrDOsOP4UcZ+OUecGtICWwQuQEi1m0+sFtmzxPAnDsTE6aRkBRpfp1hjpKZMuaMoZJBYdCkgG/S4hce7GS0qOtoE2hbSnX4Q04uHHlC/hJQuboFJBZjo/fr/eJPcioaiB8RQnhLsCpIPgSAfnGhYPVgS93YMGbo3TtC39pOFpFCuZLSlKkMoZQzsQbwX2WrETZSFWLhx4EA/WGxXBiJtTiDMbweUJoWWSJnK11DVh1Lg+sFqPAt2Aco8bfGPdrqNK5SVgXlLCgej8J+Bi3hdctSEhQ/0i6V7B5ScbRclIYRXrQWMWBOa0czFAwTroCN3Ziv2h0eWsSr88og+R//AFCMaMt4v9Y1D7TZf3slXMJX6PLhFRKsBAKdDXGxf3XAI9pF5XPQpPoYu01Lmpwro31+rxWkyrntD+XaM/HpmsYdUcGbkzjzYxXoJ28mKVydhAqlrclIg/wD4W+ghh2XpmSkHU3PiYyPs3p6DNVWbqnJ0b6B4TthZBqF5zcJdV/zrv8ArBn7SK3d0qh1SR62i1sLhZkUkoKHGsZ1ds1wPJLBurxajoByGLC8JUFv+HpCNtxiebEDKT+EJlj+ZbKWf6W9I1WisgqJsBr25vGL7KNW1s+pU7Z1FHivQ+SAP6oZxpWJUm5UOOA4UAsW5Xg7LnD2so5S5Y/qWX+QT6xxs9QEKLl+kKeEYp7VXVCgopQqYoAjUpSQhLPyYP8A5oXVKx3LlKjQKtacphD2amD2menkJg+IGkSY7iM2RN3SlOCCUq0cCxBHIg9OREK2zGIk1dQH1CVemYP8oj3sJe1V9mw45Q72impF3lqYeAdvhCP9m7mnQMx4XAI6AkCHrAZq1ywDCBsQdzNqJGm5nLQ3bM6fgRDJbSZnhptGiz6ATJExHNSSAe7W+MBdnsR4Ev0H+kMVGo2gEKYSp60cirMP83F83i5LSaBxvbiwzUNmfrFaYYkqzwJV0Pzigua/OAk6DxxtCH9oScy0/wAKPTMof/WFigpAtYA0+kN+1lCqYVKcZUyw/e6iIF0iUIBCA6murklw584VZpoStkqjgWixIuAdCg6+YPzg57AlUsujL/pCXh1eZc1MwWCSA3bmPMPGkqmJmJ4Lpy5nHfSNGVU7M2FpxoESUumVK738Ac0O+CKCTfkHMJmBU5XVLP4US7fzKOVvQGHKjGUHvyhLHdIC7VEVNVTyTdBXmUOqEcZB8crecO9BMDJFi+vaEfDk566Yv/hyy3iohPyeGLDyd4Ohi+XgppBr7QsU3GFVJBZRTu0+MwhFvImEf7P8LMqlQojimcfkfd+AEFftYm7yVTU4/wB9PTm/lSFExdoqlIZIAYW+gAhsnpIRCNNsM1WIez0k6bzRLUofzsyB/URGY7D/AHEnOS+VanJ56D5phz24rAKJKfzzUA+CXWf+2M+pJh3EtPKYu/gS/wAoCb1Q7FH3WPeM4IcQpkTs24VLzkWzBWfLrcFPuA89Yz3ZaUZddMQp8xQQX/MhQeNToZv3JTm4SXZr2u0ZlSJbEAv8y5o9XP0ictf8Jx3f7Np2ZrnQB0hMrk7jFK08pm7mp75k5D8Uwc2Xrk8Q5wO2yQDUSpg/EhSD3Y5x9Yrl7KAUKnY34DiOeWHIB+PnEGPLAmSzqVOLdmP1MLGBzFWA5G8GsbQd1KU9wv5pMTm3GiPGoztBQTM8si9x/eBMyoYRJgoIUxOsANocY3M3dgArKylI+LnsBeAdvY2FJtFutkBedzZgnR+R5ecJW21b7NTMksqZwDwa59PnDpidT7NQTKlRKihlKA5uQmw84xLafaVdZMClcKEvlTqQ+pPew9IbihydgZcqiq8lREoBOoIL6fmFg3P9Yddm6VcmlZXvKckdH/D5frATY+j3q86xZDZfE8+ltfOG3FJqUotyg8svArDH+R1srL4Zquq2/pH9zDHNLIJ0tATZiW0hKvzEq9SYJYlN+7PhGU0vbB+zCXNQvqsJHgkEn4r+EMOHqGYdoXtmUtTFR/GtavJ8o/7YMUhZ4OIEihtFLM/EJfvfdSypIyK4lKOQ5SA3CHPdiBeJaGlOYlKszqZglXu/mfRnsz6tF6nwwyiKmZXS5KJ6RkQtB/3ZW7nNxNvD/VBSgwsS7e2yiEqSnLlLhUwBaQAVO6k3B6P0MaHjbM6ypeRZ+0GUVezSgogqUS2RRsvJLKyUhglDl3Z3DQuVkpCDLTnCcgGUHVbEAt0YOq/Qw6Y5TSp9Slf+06dKJMsJXLKCf8RYYu/C6sgFnt3itW4PKTuJisUpkoUykHJZe5s4IXqlwDzveKlibqgsedK7PqJK9yWUVWVolVyCwAPcXhLoCFVqUueCYQ+RTELSo5gexKUtz3iY0ulw9EhE4e3yAJSkmbw+4pTFOYZrO2naF/8A/lZaa8/+aU4WMqzJEogjdIUpKiy/wpUo+ESGJ+Speo3pl3DJSkKYEudbKdNz9A/rE20qSJcpRe0zLcEahXX5Qdo8MY5jVyTwCc+Rvu7tMBKvd4jfuIGfaDTlEiUcwVmmJIYMG8POAeNxVsOOVSkkVcBm8UH8dm/cJ/nT9f1hWwokX7wx1ys0jwUn5wtdDJLZNg4BYws7UYV/5rvj7pkpyjopylR9ED1hiw5TERX2ulXkr/mSfMBX/wATF37WSPzQO25lqVhFSEh/uwbfwqST8A8YElIyv9f00j9PYTLTMl5VB0qDEHQgi4PYiPzttbgoo62fIvlQo5P5DxI8bFvIxpwP20ZfUr3WW9jMR++XLsApLgd06+NifSD+0E3gYa8oScFUZdRKU98wfwNj84eK1GZSR3HzD/CFeoXGVjfTSuI14ajJKSPygD0DfSIa5O8GUWB1izKmDI3aI5bPCuxtnsuWEoSkWAAAi5LRlEfUtPniWbLZLRcSmTTZK/Z8OmJKk5UzhwTpUuYTMKQkIM4sb6gdoOrwieuvTVmSlKUhMvIVAqIKVZppIOXMgryAalOdtQ6ltYgbvB/+Yf8A3JMazMUwJ6RvjTObK0/7EDG8MKEzkzJkuSZtfKnIUqahKt0gSQpac594ZDbt3gedm6qWqnnBMxQle1GZNkzpKVTd6tC0TiqacuVaUuocm6RY2Z2WkYhMqaqrRvStYSkElkAJBYMbagDo3cwJ2dqFU5xbDsxVLlSZq5T/AIQ2UgdiFoLdQo84pO9hONWvov1+ys2oVVTUbsypypqiRMQUkJlIMp1AkBpm8B6M+kTqpJktdSorUJNRnShQqJApypUgSxmSo5yvMhrHkOhiTYL/ANBmfyVHyVCttFIz4HTMNKtR9BNirS2XTevp0OVFQKqpFKgywDTmXLmFM6WoLkhAEwPLUeEqQjhOvrHv2pp+5l9lA/8AUkfWKuObHSqOUippM0qYkpdiSCFePfloQ4g3j8oVEqSVD3kZm6E5S3rATemgsaqSa6FbCqfSGmXQhcooFswYHoeRbxgVJkhNhDFTMExnSNUmUaOlIICgyhrFbbKQ9OCNUrSfoR6GLtVXMp4F4tiQmJy6nXyBiOqJG7TK9BWKRLB7RiP2hYpvsRnr6EI/oSAfjG2KGVPaPzzWT95NmLI95Slf1EkGG4F5Fepkd4dMyqC2djZ9LXPpD5Trz5VD3SH8XEJKylCMhF28dep5eEHtmax0Zfy6dwbn0PzEN9TG439CfTSqVDbTzuUWZamMDZUyLqJoMYDoBihrglot1s4DnAEKaOpk4trBRZTQb2hppi5GGLRKmTRLKlEISVMypZD5QWfKdYbML2rXPmiWqknywp3WtJyhgTfhGukKuNVkxFBTGWqYn/wtUeBSg5SEFPunUXbnq0e1VRUS5s6TMXO3ck06JiwpbqpjNmEzAQXByFCVqHEyVF43LRznvX+y1QVc/DJs6UqmnTpK1ZpS5Sc12ZiwtbKD3SWBeKOA7PzhMqaiplLTNxErkpYE7hCkrVnmMDlBIQhi3ugnVoh2hnKKZfsa6idKEutWkLmz0Pk3BG7WjimJS6t3mJBuAWiTBMSfEkiZUbxJRS7tS5tQgzCqQklaJCHlHOq6gvQkwSVFOV7KuD4jV0lHMw9dDPVMVnSlaUkoaZY8QDFnLMb2doIYxs5Ol4TTyTLUqZvitSUJKinMJhbhB0cB+sBsMxRfsGaVOqVn2PNUkrmqCJ+eVu8qlnhmEZ3Sk6Bz3Lrr1+0T8syY4VVhSUzJpUEiWsoKkHgQgEDKU3dm5wDjQfJ9hSsrKquCJKaaZJQCCpcwEaaageLByWGmsG8aKZSZaBoEsPJhAFdeZ0ml9nqFZ5iZdNPIKyU7xAVvA5YTU5FAK14y5sIvba8BkgaBKgLvpkAcnXxgZqotl45XJIFT6zpHwxghk84HK6x5KSxJOsZWzYXqupJDxzhsjUm5Iv8AQRVSt1Nyi7LnhLCL7J0fY4sCmmKSdUKbsSkjTqDGF1mFJlAg5s3kx/t3jZdpMTJQtg5SkKUkB8w0Zh1ufIwqV+CS5kpSUpJzJKkK/EAG0J1B+EbcEPaYc8/cZ9OKlF7FidOoAv3ZwPGJaSr3a0kMAGc8iCNP3zAjmbxTCEh5YYkDmA1vO0RibLdVvePpY6Q5q9CE6doeKSqCkgpLg84uSJsJWH41LpzkOZV3WeQUdWHbSGqnqApIUkgg3BGhEc3LjcGdPFkU1+wkqfHwnOIqCZEktV4WmNaHmvx+dJw+gkU5CZ9UoS0rIfIH4lAdeIepgvh2D4hS1coCoXV0qwRN3pSFS1clJ5kE8h37MGr8DnzsPw+fTJzzqVW8CHbOl+JIJ58I8ngth2PV9VVyslNNpaVAJnGelOaYrklDEm3UdS/IR0Ectkf2bYvOqFV4mzFzN3VrQjMfdSHZI7QONXV4piNVJlVUylpqMhDyWzzJpe5KhoClVuw6kwO2axCsw+ZWj/ZtVOE6pmTEqQABlKlAe9q4v5xZw/2rDqyfUiinzqeuSiaUSgkzZE5nMtaSRoVKBOmncQXgHyQy9uK2Vh9dLWreVdFMEvetqhZyiaU6Zgx1tdJL3gnsQuoVPQqXiKa2nUh5yZhaZLXyyIZwH6sGcd4gwXBcQk01ZVplIFZVTN5uF8TShm4PeAz8RsSzAcy0c4Phi5+IU8+XQLokywTOUoBIWSGyoSD4jQO99BFbC1sqbO4jMqEKM7FVyF7woSglBJFmIdjqW8oYNuXSadJOYhCgSdS2QEnudYW9nKddOhSZ2ETqhe8KkrKEOBZgM17EP5wc27qCv2ZSklBVLUooVqknISktzGkKn8GNh/kVAHfx6uc8VM7RyqfGM3UW0zmMV52IHMyXKuQGpbkO8Dq7EQhJUosBqYVqPHDOqEkuGOYAEhSWZiev9z0h+LHzf6EZcqgv2H6qTvSQtYSVpCkTUE8TXCW1KsxCW8eUS0VcpBRIVrxBKyCErUQClJHIsFJb9Yo4TUqE1MwhSkLUUo1JWoOXYXIcq+PjF3aOqKAkOVlKgpSSOEvqkO1++sdRJJUjlve2Z9h6QwId0Oo68QFiAet356RWmrAB6F26+fk0XqaWwylwewe/IgN4h4H1SOg015EHw17wsMq1Yu/W8GtlcSykoUeFRt2UfoWbzEA1L5GJElpWuqvlz+MBOKkqYcJOMrRr2FYQiakF5ruysuUh+HRw+itLj+IR3iGFolKShBWVqNkqCbh1JsU2fMltevjCzhNdvZKFnUi/iLH5RbMz/WOa9ao6S3uxuw9VQhIQufPlj/diWoFJSnNm5+BGj3jypqa4ZiidOKEh3My7BIKumhfTk0J+8P76RwZ0GpAOG7G6jrKqbLKvaatwSOBdrBJ58zm07dwweox2skqSk1dQolIJJWdSSOHqNNbwNVRLmJdLMXZz01itS4RMAUXDA8j4W/f0grbRXGKY+UE2sIImz6lKnsEqe3Xi7+Fi/j1iNbWSsyt7UbsNdSwFOqzMD1+j6wnJw6YH0Ld/Pz1+MWJVMsXI+I5xXJl8FfgdaWfPUhCt/UnMAbLDXd2BDkWbxeKuKyZilISVzZir5d4QSAwJ0FiS4b+EavCyiYxeJxUiBc7VBRx07GCTgnCM+8Cr2SEm/IEnq4fxihX4YoZlIBKEhyVEONeVjy6c+8UEh4F7S1e7kkD3l8I66XL9g8RJS0kSVxVtgHFMT3qyxO7D26tfN4fSBlCgZiXtdgbG/XtziWmU7Br5SAeXIW0v2j6mWBNFhZXlfTy/tHTjFRVI5kpOTtjThOZcrhWElKWJFykNYC/MCwvzN4NzadKglAQWTLcEvx3ALq5kuono0A1pMpKpucIcMnRywZ8qeZL+t9LEEVk2bLz3QoXB/wCIoXylP4Qbt184ahbM93xuCdBbq2vnHEirSCVLRnD9m11YgxHUgqJPQt4lnJ7co5lSwCjMXBLG5A6tbrCgy7TVctc3IJCHNg7MGzG7J6H4QQmYUlQI3CBlJPvqy3JNhl6BmbpAuoxhICRuUMAH6limxJT/AAgecdStoUE/4Er4evu6xRBq2ZpGlKIlgJ3igEkksxbml2Jf4wYNH/Aj17909/hC9s1XAyi0pAu1ubJZ9Nb/AAgymoDg5E2H0Af4Rhm1yZ0MafFHRpwRmyJTYKZzYa3Da2+MTzKVKXJQj16f5f3eIFVY/In936RMZDocbv8AwjMu4P4hlDpuqxilRbsiUhOUkJSoa68rmwyxHTSsgLpSLt7xOrm/Dyf4RDiK93LKyiUQlaUkB3dUsLdylmuQ2oINtDFjD6M5QppX+EZzAKchkjK2TXiFxZ0m9oLwAixKkubJSQXa9gC7DTp8hFmVSuXypa9nPh07H1jlEojOrKg5ZaZuhuDlDJ4e/vaW7GChwlSCrjlWQV8NwySzPl1gQykimBfgTY3+P8MfGjGmRL/o3aCC6CynKOFKFaEZswdkuLs14qFHYeggW0gkmziXJuAw1/fKA20soGZLTu0keJ5m493QpGvh0MHX5MP35QkbY4q1TlCJbpCVOQkli4IYjvDcNOQnOmolhFAGYS5YGUpYHRRuFJOTVg0DF1qJa0pVJTmBdxzzOAm6XYPr/DH1FVKmkoRJQVJuzJYhmJIbT9RHNTjAlLKTJQlQVobZSltWT6xtMIeNOiaUJUlKAs5Sp3UD+FQtYA8yztBSZOzU4AIVlBStxxfdkHKSG7lzcuIC4HXpWU5zlzZhb3QSHBBtdhrzsIPZkMtKAErLKJH4swIWlX5iFJd7tmTyJhqBMsUCkFQ0y/FWrd2+kc2YuXAI8GsOXMj5RGicVKINxlJjsBgfAers/wAISNZFVU5Zw5HPt4tFZKYsz1kKLEjwiEGICNuy1pP+Y/QQflmF7Zk/c/5jB+RHOn82dTH8ETKEVZ6YtKMV5w1gUGwVVTSNAm3VKSfUh4mwqechJCNT+BPg+kQ1IiWhDSx5/OLbYKSsLU04nkn+lP6Rdkr8PQfpFGhEX0BoXYykW5IizEEpNosA2/fWIRkSlwg7V1SvapgduBDeIBh7maxnm1YesWOqB5MBpD/T/IzepXsKcnFpomBSVEH8J66gjW48YsU6GzFZzFRuXc3uWa945p6RLJPPKD87eEQy6cE57vxeHCzW846Jzi5hlQUTCMrIBfLrY6v2bl3hgrq/JTqCLZTMAIJLEqFz1JHyHaFzALzVDlf4kRZx+YUU+VNhc+Zi7JR//9k="/>
          <p:cNvSpPr>
            <a:spLocks noChangeAspect="1" noChangeArrowheads="1"/>
          </p:cNvSpPr>
          <p:nvPr/>
        </p:nvSpPr>
        <p:spPr bwMode="auto">
          <a:xfrm>
            <a:off x="809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90118" name="AutoShape 4" descr="data:image/jpeg;base64,/9j/4AAQSkZJRgABAQAAAQABAAD/2wCEAAkGBhMSERUUExQVFRQWGR0aGBgXGRwfGBcYGRwYGBsXFxcXHSYeGxskHRgcHy8gIycpLCwsFx4xNTAqNSYrLCkBCQoKDgwOGg8PGikcHx8sKSkpKSkpLCksLCkpKSwpLCwpLCwsKSwsKSwpLCwpKSwtLDUsKSwpLCw1LCwpKSwsKf/AABEIAOwAoAMBIgACEQEDEQH/xAAcAAACAwEBAQEAAAAAAAAAAAAFBgMEBwIBAAj/xABGEAABAgQDBgMFBgQDBgcBAAABAhEAAwQhBRIxBhMiQVFhcYGRFDKhscEHI0JS0fBicpLhM4LxFUNTc6KyJCU1s8LS4hb/xAAZAQACAwEAAAAAAAAAAAAAAAACAwABBAX/xAAnEQACAgICAQQCAgMAAAAAAAAAAQIRAyESMUEEIjJRE2FCkTNxgf/aAAwDAQACEQMRAD8AxxM8oJA/bwyYBSIWkzJg4EgHKnVV7JH8xt4PC3SozqCW1PLW8N9RlSESwLJDWsSsnQnmxZPrFJWyNnMoqnrYXUS4CRdzbKOwAYDk57wzooBh8srmo3k/KFJlH3ZItmmTDzI4eHQEh9Igo56aGUpwPaFSixZ90SwTd2c6kmwBEV5OIyM9MuYFTFAvUvneZw5CFrB4s03KoN7qTfRoLb66Bo8xraadWKQtZJQFJAR7uVKlAC18uuoBLv0EVphAU5JBTMRvC4I/xlpzqIYghswa19HDxxUTJPtMoymTSJVICswIJ3XEpRBJLqAUrX8Z8Ynp5tGFLJQpjLl7pDZimcMylTCrhBYpA924mG3CYYqS0VVnhqAUCWD72+Sl1MWWpAZQQSSHSS4uWI0SAOZlQkplmapt7JAUQ7ZkrUEl1EuA3QvzF3jurxrD/wDwuYLUZXDMAB4kiWpQIUCcqjNVdnunNcO9Gr2ipzLqMoCl70GQTLUDuyUnIRokAZru7gMFAjLXNFqDYRrK9U1MxlcSkJBBQnhMsXToDmdy/MWvZu51SVGa6UhM1KFA+5LXcKXqp9U2ykA2uzAqaMUmaoUpJOvMGzMxGjRcl4kj2aeFISmcSN1lQdPxa2D3JLg2FlA2n5UE8TGqvmLMqpKZaFKTu5r6JUUkIUvObKUpwMqW0VpHla06UuasbvLu1KCSkpBeyAFDUMbZhqSIG02P0aalvv1UmWWnIQsELTNQlcwJCzdUpJLP+MpABaKdLjMjc04nAqUJyTNGVV5YmrK3JOVSTKKEhIDgpJcXzX+VAvEw3X1CUrQtK0lSZgU7KACZgJUABcEK48w1fkzRUmSgEMVcZSpIuSXlKzIBCdAUuMytLkAMRA+dtLTrXUFRmBJlIFOlid3MCAVLVcCy0ZbAhphIAAtzgW0tOmVOM9H37pMogKfMErSVAiyTm3b3TZ9WYz8iB/Gw7SVs2RxS0qTmdQUTZkHegBWhJCrlwNLPeDMramVUkorRxhBCJ6AAeanmJ5i4Ols2kLX+0qSYEgEhBlHMVIUyZyUIShwHKmIXdNmUNWAHkiYhPs5NmzJmpyqd3XkU78SQFSgUguQ7iI0pbKVokxLBl09swVLIdJFwUqdlBtQwN3j1NWurlpkqdc1IO6JbMqxOQk69oJ0eMyGXJUkpllSd2AlbpSUJCjJTm4HmDMyrFOUau8G11FJkLQadhLVLSpKgSCS4uFF9dWtlZvGnvT7L62I6ZbLUhY1NgWBB6OR+zFBSMqiLuNC/7F4P7STFVIE9XvoYTCOegCugJAaFwKJ7jTlzhTQxMJ7PUwShc4quj3QzupwEsPE6npDBgcjMTNmB5csZi5YEuCEDuovp3dtYX6NfAEANmLkcy2g7+EMu0dSmWJVPLHDLDm11TFm5I1LaAG9zF76+yNlGurd4Zi1lJWQo9rgjTVkkAafIRzPpsitXNnY6WSb31OU28PKHOUpuEltCAWBYOADZtfMX5RxU1Zl8akgkuUhTg5gdeRIZ9OnaG2ooFJs9q6tSUleYlQVYuDyAdPJmAuBqNLQKSFzHAcg6xLSSFzSHJZ7DkH6Dwh52d2a0JEZMmeujbiwX2LWH7HTJlyIYKb7P+ojRcPwwAC0EU0gjK5tmtQijN5ewI6R7M2KA5RpXsoiNdAOkBbC0ZHUbMCWq4tz8Ovl9YszNkkkQ+4rgmdJt4QOweVnCpavfQWI5kcj6RXJk4xMxr9mmJHP93/faBk/BFAP6xrOOYF+IC4/f78IDSaFJdJF+fn/r8YOOVrsB4kzLJ0hSettRBrCcd4QlYWrKFsEm5CgOpaxAPrBzaTAWZY52P8wsQR3HyhRqsPZynlYjmD+kbcWYxZcNDopSVm2pccstmsLauq/J/FosUdelSDJm5QCRctwLAyuX5MQD4vdoSKDFlI4TcGxc6p5AO7acuwhjKSsAixAsxJBHNudgRr1jVakjG40e1tGZalIU4DZTezPYg89QRCoqaUqUj8LkGwJ8R+saFLPtCEyixmIfdDQqQNUX0UDxdwS7kXRMW4FkZA5e7eWnIwp77CQUwGmyIM9QdMsBg5DqJ4Rbp7x7CPhUurMrqNXN3ub/ALvEa8wlpQLOAoDmbZQfFhp3iBUwAXBsx1u5uw5Ox84JF9lqfVBIZRukPm5FgBlSw5sDy5u5gVKlmatzfl6WaKs6aVr1J8enK0OmymAlTEi0Z82SkasOO2EdnMC0LRoeF0LAWiDDMMCQLQwUlLGG2ze6ijuVJtE6JUTy0ACO0tB0KciAy4+3cTLIjiJRVkS5LwBr8LWmfLmy21yrHVJ+oN/WGJRtEaFh7wLVhp0VplFmBB5wpY1gZQc4BcfEXt6Q+pmyxqoCPlz6dYYrSfP5dYjx2uwVl4vaM5rKIT5VgOJgrqF6JV4lsvi3nnWI4cUruGULEcj+w0byMJpxmykMRcP15208fOFba/ZRE4OhQE4aPYLHK+nnFxTiW5KRiFfQ8xY9Ohj3DMTUlQBIYcldtPBv1hnxbBlIS6kkOWIIuCA/1hTxKlKVZhzvGvHkMeXGOFPUvlWg2Bdw9rAOTeztZufLSKm0UjOAtCTdweoULKT48/OB2GYqFJSg63B6HpfV7DSCynyKlfhW3qBY+JBjU9qzJVMBTDcXu4a/Jn19IqVNYQGBB9XBNtfDp1iapWEpfX9S2sClEkkwMnQUS7hNOVzAOpjb8Bw9EmUkrLBv38vhGVbJ0zK3hGmnc9IfaWVNnMpb9AA+nVPU8nsG6axz8ztnUwKkOkrF5fS3c/pr+xEFTtlLlasT0tAM4bMXZ92nkABZtPE9zFCfsil3KifOE8hzjfYwH7REq0R8f0B+flFym2wSrUN5/wBoVEYIhHLzjooCOVormRYzQKbFEqAYxa34jPqDECk2hlpq3MHicyOATqKpu0BqjEiCW62+MS1dTaF+sq2gXMKMDnEqyYo8Kv7nn5dvWA8+ZUk8BYeZ/fz7xcE57x6jEUJLZg/TU+gvFJhuNHlLT1ZZ2J7qL+o/SDNNTT1BlGx6FyP8xF4HnGso0V/SpvlFih2oBslQ/fjBqQuULPsZw2YuWpKgWP5gC7aF9UkdfnGZY1TZeFQsXbsrxjaaavCwHL+Jf+3OEH7QMCypUsDTi9NfhD4szTi12ZYleRVvj++8M1BUlaBo+ngQ4D69g3eF2vlXfwjvDq4pLchfX0jdCRglGjzE5nERa1nEVJab+cfTVOX6xYoEOtI/iEVJlxWzRNm6IIlJJ8YPrxpKRyYR5h+GvJAHSAOJ0Swpsil9gDf9RHNfuZ1kuMRhpcVnTh9yjh/4iyyPXn5CKeIbSSJQImVgUr8smWD/ANSiYC1Cp85pc7NLl2GRNiR06ARXqNnJcucfu5m7UOE5VEXSyhbRQ1HjDseJPsTkytdImnbXIJtMnpfQrQlj6fvWJpOOE6lK0n8SdR4pN48GEEypcoInqZbqmTEkEIAYBJW1hyZ9THNXghVNKpY3RF7lvUaxWTHBeSsWScvAVpZlwRoYcMIOYNC3KkkpQLdyBr5Q27Pyg8ZUtmxvRUxdJQIWZkwm/KHTaSntCwmVluz2ipR4skHaFquxJjlL9kJ95fQPyijM2uqpQXu0IkplliEpcu7XVzv9YLpwECaZomcZL3D+VzpF87OLmlc1OhusGUtUslgCsFLsSALMesasKh5M2dz7QGRtzXyyjjTPQrKxCTlOZgA5HWx8IMJ2lpp/DUSQhemYWUD1cXEc01GolGealSZZzJQhBylYDBRV25BmdzFk4KKgutKS/Mhz4HTtpB5eHgXh/J/IlwvhWyZmdPI827/rDBjWFb2QXF2bTkQ0d4RsYhBBClDs7363PwhiqaYJlkQiKaHTkmfmLEqYpVlOoJHoWgPMQxh22zw/LWzQOuf+ofrCouTcnpGzHLRiyQ2VWi/giHmS/wCcD4xUEuzwRwMNMR/zE/EgQcnoCCqRt2FI4AO0GkUQCcxaAWGTrCJMcxUlO6QfeF45x1Wi0nCBUpUpOUDkSNW59hAleFrluzJHQEtbkQDB/AllMu5sANObcvCFnFMZVMQtCSylTloHbiYnyv6RbqiVs7wKec4U7i+U9gWzdXd/KGraKQiZSkkDMhOYKa4LpAAPQ3DRSwamSlKUgBkhgCNGtEm01aEolyrDOsOP4UcZ+OUecGtICWwQuQEi1m0+sFtmzxPAnDsTE6aRkBRpfp1hjpKZMuaMoZJBYdCkgG/S4hce7GS0qOtoE2hbSnX4Q04uHHlC/hJQuboFJBZjo/fr/eJPcioaiB8RQnhLsCpIPgSAfnGhYPVgS93YMGbo3TtC39pOFpFCuZLSlKkMoZQzsQbwX2WrETZSFWLhx4EA/WGxXBiJtTiDMbweUJoWWSJnK11DVh1Lg+sFqPAt2Aco8bfGPdrqNK5SVgXlLCgej8J+Bi3hdctSEhQ/0i6V7B5ScbRclIYRXrQWMWBOa0czFAwTroCN3Ziv2h0eWsSr88og+R//AFCMaMt4v9Y1D7TZf3slXMJX6PLhFRKsBAKdDXGxf3XAI9pF5XPQpPoYu01Lmpwro31+rxWkyrntD+XaM/HpmsYdUcGbkzjzYxXoJ28mKVydhAqlrclIg/wD4W+ghh2XpmSkHU3PiYyPs3p6DNVWbqnJ0b6B4TthZBqF5zcJdV/zrv8ArBn7SK3d0qh1SR62i1sLhZkUkoKHGsZ1ds1wPJLBurxajoByGLC8JUFv+HpCNtxiebEDKT+EJlj+ZbKWf6W9I1WisgqJsBr25vGL7KNW1s+pU7Z1FHivQ+SAP6oZxpWJUm5UOOA4UAsW5Xg7LnD2so5S5Y/qWX+QT6xxs9QEKLl+kKeEYp7VXVCgopQqYoAjUpSQhLPyYP8A5oXVKx3LlKjQKtacphD2amD2menkJg+IGkSY7iM2RN3SlOCCUq0cCxBHIg9OREK2zGIk1dQH1CVemYP8oj3sJe1V9mw45Q72impF3lqYeAdvhCP9m7mnQMx4XAI6AkCHrAZq1ywDCBsQdzNqJGm5nLQ3bM6fgRDJbSZnhptGiz6ATJExHNSSAe7W+MBdnsR4Ev0H+kMVGo2gEKYSp60cirMP83F83i5LSaBxvbiwzUNmfrFaYYkqzwJV0Pzigua/OAk6DxxtCH9oScy0/wAKPTMof/WFigpAtYA0+kN+1lCqYVKcZUyw/e6iIF0iUIBCA6murklw584VZpoStkqjgWixIuAdCg6+YPzg57AlUsujL/pCXh1eZc1MwWCSA3bmPMPGkqmJmJ4Lpy5nHfSNGVU7M2FpxoESUumVK738Ac0O+CKCTfkHMJmBU5XVLP4US7fzKOVvQGHKjGUHvyhLHdIC7VEVNVTyTdBXmUOqEcZB8crecO9BMDJFi+vaEfDk566Yv/hyy3iohPyeGLDyd4Ohi+XgppBr7QsU3GFVJBZRTu0+MwhFvImEf7P8LMqlQojimcfkfd+AEFftYm7yVTU4/wB9PTm/lSFExdoqlIZIAYW+gAhsnpIRCNNsM1WIez0k6bzRLUofzsyB/URGY7D/AHEnOS+VanJ56D5phz24rAKJKfzzUA+CXWf+2M+pJh3EtPKYu/gS/wAoCb1Q7FH3WPeM4IcQpkTs24VLzkWzBWfLrcFPuA89Yz3ZaUZddMQp8xQQX/MhQeNToZv3JTm4SXZr2u0ZlSJbEAv8y5o9XP0ictf8Jx3f7Np2ZrnQB0hMrk7jFK08pm7mp75k5D8Uwc2Xrk8Q5wO2yQDUSpg/EhSD3Y5x9Yrl7KAUKnY34DiOeWHIB+PnEGPLAmSzqVOLdmP1MLGBzFWA5G8GsbQd1KU9wv5pMTm3GiPGoztBQTM8si9x/eBMyoYRJgoIUxOsANocY3M3dgArKylI+LnsBeAdvY2FJtFutkBedzZgnR+R5ecJW21b7NTMksqZwDwa59PnDpidT7NQTKlRKihlKA5uQmw84xLafaVdZMClcKEvlTqQ+pPew9IbihydgZcqiq8lREoBOoIL6fmFg3P9Yddm6VcmlZXvKckdH/D5frATY+j3q86xZDZfE8+ltfOG3FJqUotyg8svArDH+R1srL4Zquq2/pH9zDHNLIJ0tATZiW0hKvzEq9SYJYlN+7PhGU0vbB+zCXNQvqsJHgkEn4r+EMOHqGYdoXtmUtTFR/GtavJ8o/7YMUhZ4OIEihtFLM/EJfvfdSypIyK4lKOQ5SA3CHPdiBeJaGlOYlKszqZglXu/mfRnsz6tF6nwwyiKmZXS5KJ6RkQtB/3ZW7nNxNvD/VBSgwsS7e2yiEqSnLlLhUwBaQAVO6k3B6P0MaHjbM6ypeRZ+0GUVezSgogqUS2RRsvJLKyUhglDl3Z3DQuVkpCDLTnCcgGUHVbEAt0YOq/Qw6Y5TSp9Slf+06dKJMsJXLKCf8RYYu/C6sgFnt3itW4PKTuJisUpkoUykHJZe5s4IXqlwDzveKlibqgsedK7PqJK9yWUVWVolVyCwAPcXhLoCFVqUueCYQ+RTELSo5gexKUtz3iY0ulw9EhE4e3yAJSkmbw+4pTFOYZrO2naF/8A/lZaa8/+aU4WMqzJEogjdIUpKiy/wpUo+ESGJ+Speo3pl3DJSkKYEudbKdNz9A/rE20qSJcpRe0zLcEahXX5Qdo8MY5jVyTwCc+Rvu7tMBKvd4jfuIGfaDTlEiUcwVmmJIYMG8POAeNxVsOOVSkkVcBm8UH8dm/cJ/nT9f1hWwokX7wx1ys0jwUn5wtdDJLZNg4BYws7UYV/5rvj7pkpyjopylR9ED1hiw5TERX2ulXkr/mSfMBX/wATF37WSPzQO25lqVhFSEh/uwbfwqST8A8YElIyv9f00j9PYTLTMl5VB0qDEHQgi4PYiPzttbgoo62fIvlQo5P5DxI8bFvIxpwP20ZfUr3WW9jMR++XLsApLgd06+NifSD+0E3gYa8oScFUZdRKU98wfwNj84eK1GZSR3HzD/CFeoXGVjfTSuI14ajJKSPygD0DfSIa5O8GUWB1izKmDI3aI5bPCuxtnsuWEoSkWAAAi5LRlEfUtPniWbLZLRcSmTTZK/Z8OmJKk5UzhwTpUuYTMKQkIM4sb6gdoOrwieuvTVmSlKUhMvIVAqIKVZppIOXMgryAalOdtQ6ltYgbvB/+Yf8A3JMazMUwJ6RvjTObK0/7EDG8MKEzkzJkuSZtfKnIUqahKt0gSQpac594ZDbt3gedm6qWqnnBMxQle1GZNkzpKVTd6tC0TiqacuVaUuocm6RY2Z2WkYhMqaqrRvStYSkElkAJBYMbagDo3cwJ2dqFU5xbDsxVLlSZq5T/AIQ2UgdiFoLdQo84pO9hONWvov1+ys2oVVTUbsypypqiRMQUkJlIMp1AkBpm8B6M+kTqpJktdSorUJNRnShQqJApypUgSxmSo5yvMhrHkOhiTYL/ANBmfyVHyVCttFIz4HTMNKtR9BNirS2XTevp0OVFQKqpFKgywDTmXLmFM6WoLkhAEwPLUeEqQjhOvrHv2pp+5l9lA/8AUkfWKuObHSqOUippM0qYkpdiSCFePfloQ4g3j8oVEqSVD3kZm6E5S3rATemgsaqSa6FbCqfSGmXQhcooFswYHoeRbxgVJkhNhDFTMExnSNUmUaOlIICgyhrFbbKQ9OCNUrSfoR6GLtVXMp4F4tiQmJy6nXyBiOqJG7TK9BWKRLB7RiP2hYpvsRnr6EI/oSAfjG2KGVPaPzzWT95NmLI95Slf1EkGG4F5Fepkd4dMyqC2djZ9LXPpD5Trz5VD3SH8XEJKylCMhF28dep5eEHtmax0Zfy6dwbn0PzEN9TG439CfTSqVDbTzuUWZamMDZUyLqJoMYDoBihrglot1s4DnAEKaOpk4trBRZTQb2hppi5GGLRKmTRLKlEISVMypZD5QWfKdYbML2rXPmiWqknywp3WtJyhgTfhGukKuNVkxFBTGWqYn/wtUeBSg5SEFPunUXbnq0e1VRUS5s6TMXO3ck06JiwpbqpjNmEzAQXByFCVqHEyVF43LRznvX+y1QVc/DJs6UqmnTpK1ZpS5Sc12ZiwtbKD3SWBeKOA7PzhMqaiplLTNxErkpYE7hCkrVnmMDlBIQhi3ugnVoh2hnKKZfsa6idKEutWkLmz0Pk3BG7WjimJS6t3mJBuAWiTBMSfEkiZUbxJRS7tS5tQgzCqQklaJCHlHOq6gvQkwSVFOV7KuD4jV0lHMw9dDPVMVnSlaUkoaZY8QDFnLMb2doIYxs5Ol4TTyTLUqZvitSUJKinMJhbhB0cB+sBsMxRfsGaVOqVn2PNUkrmqCJ+eVu8qlnhmEZ3Sk6Bz3Lrr1+0T8syY4VVhSUzJpUEiWsoKkHgQgEDKU3dm5wDjQfJ9hSsrKquCJKaaZJQCCpcwEaaageLByWGmsG8aKZSZaBoEsPJhAFdeZ0ml9nqFZ5iZdNPIKyU7xAVvA5YTU5FAK14y5sIvba8BkgaBKgLvpkAcnXxgZqotl45XJIFT6zpHwxghk84HK6x5KSxJOsZWzYXqupJDxzhsjUm5Iv8AQRVSt1Nyi7LnhLCL7J0fY4sCmmKSdUKbsSkjTqDGF1mFJlAg5s3kx/t3jZdpMTJQtg5SkKUkB8w0Zh1ufIwqV+CS5kpSUpJzJKkK/EAG0J1B+EbcEPaYc8/cZ9OKlF7FidOoAv3ZwPGJaSr3a0kMAGc8iCNP3zAjmbxTCEh5YYkDmA1vO0RibLdVvePpY6Q5q9CE6doeKSqCkgpLg84uSJsJWH41LpzkOZV3WeQUdWHbSGqnqApIUkgg3BGhEc3LjcGdPFkU1+wkqfHwnOIqCZEktV4WmNaHmvx+dJw+gkU5CZ9UoS0rIfIH4lAdeIepgvh2D4hS1coCoXV0qwRN3pSFS1clJ5kE8h37MGr8DnzsPw+fTJzzqVW8CHbOl+JIJ58I8ngth2PV9VVyslNNpaVAJnGelOaYrklDEm3UdS/IR0Ectkf2bYvOqFV4mzFzN3VrQjMfdSHZI7QONXV4piNVJlVUylpqMhDyWzzJpe5KhoClVuw6kwO2axCsw+ZWj/ZtVOE6pmTEqQABlKlAe9q4v5xZw/2rDqyfUiinzqeuSiaUSgkzZE5nMtaSRoVKBOmncQXgHyQy9uK2Vh9dLWreVdFMEvetqhZyiaU6Zgx1tdJL3gnsQuoVPQqXiKa2nUh5yZhaZLXyyIZwH6sGcd4gwXBcQk01ZVplIFZVTN5uF8TShm4PeAz8RsSzAcy0c4Phi5+IU8+XQLokywTOUoBIWSGyoSD4jQO99BFbC1sqbO4jMqEKM7FVyF7woSglBJFmIdjqW8oYNuXSadJOYhCgSdS2QEnudYW9nKddOhSZ2ETqhe8KkrKEOBZgM17EP5wc27qCv2ZSklBVLUooVqknISktzGkKn8GNh/kVAHfx6uc8VM7RyqfGM3UW0zmMV52IHMyXKuQGpbkO8Dq7EQhJUosBqYVqPHDOqEkuGOYAEhSWZiev9z0h+LHzf6EZcqgv2H6qTvSQtYSVpCkTUE8TXCW1KsxCW8eUS0VcpBRIVrxBKyCErUQClJHIsFJb9Yo4TUqE1MwhSkLUUo1JWoOXYXIcq+PjF3aOqKAkOVlKgpSSOEvqkO1++sdRJJUjlve2Z9h6QwId0Oo68QFiAet356RWmrAB6F26+fk0XqaWwylwewe/IgN4h4H1SOg015EHw17wsMq1Yu/W8GtlcSykoUeFRt2UfoWbzEA1L5GJElpWuqvlz+MBOKkqYcJOMrRr2FYQiakF5ruysuUh+HRw+itLj+IR3iGFolKShBWVqNkqCbh1JsU2fMltevjCzhNdvZKFnUi/iLH5RbMz/WOa9ao6S3uxuw9VQhIQufPlj/diWoFJSnNm5+BGj3jypqa4ZiidOKEh3My7BIKumhfTk0J+8P76RwZ0GpAOG7G6jrKqbLKvaatwSOBdrBJ58zm07dwweox2skqSk1dQolIJJWdSSOHqNNbwNVRLmJdLMXZz01itS4RMAUXDA8j4W/f0grbRXGKY+UE2sIImz6lKnsEqe3Xi7+Fi/j1iNbWSsyt7UbsNdSwFOqzMD1+j6wnJw6YH0Ld/Pz1+MWJVMsXI+I5xXJl8FfgdaWfPUhCt/UnMAbLDXd2BDkWbxeKuKyZilISVzZir5d4QSAwJ0FiS4b+EavCyiYxeJxUiBc7VBRx07GCTgnCM+8Cr2SEm/IEnq4fxihX4YoZlIBKEhyVEONeVjy6c+8UEh4F7S1e7kkD3l8I66XL9g8RJS0kSVxVtgHFMT3qyxO7D26tfN4fSBlCgZiXtdgbG/XtziWmU7Br5SAeXIW0v2j6mWBNFhZXlfTy/tHTjFRVI5kpOTtjThOZcrhWElKWJFykNYC/MCwvzN4NzadKglAQWTLcEvx3ALq5kuono0A1pMpKpucIcMnRywZ8qeZL+t9LEEVk2bLz3QoXB/wCIoXylP4Qbt184ahbM93xuCdBbq2vnHEirSCVLRnD9m11YgxHUgqJPQt4lnJ7co5lSwCjMXBLG5A6tbrCgy7TVctc3IJCHNg7MGzG7J6H4QQmYUlQI3CBlJPvqy3JNhl6BmbpAuoxhICRuUMAH6limxJT/AAgecdStoUE/4Er4evu6xRBq2ZpGlKIlgJ3igEkksxbml2Jf4wYNH/Aj17909/hC9s1XAyi0pAu1ubJZ9Nb/AAgymoDg5E2H0Af4Rhm1yZ0MafFHRpwRmyJTYKZzYa3Da2+MTzKVKXJQj16f5f3eIFVY/In936RMZDocbv8AwjMu4P4hlDpuqxilRbsiUhOUkJSoa68rmwyxHTSsgLpSLt7xOrm/Dyf4RDiK93LKyiUQlaUkB3dUsLdylmuQ2oINtDFjD6M5QppX+EZzAKchkjK2TXiFxZ0m9oLwAixKkubJSQXa9gC7DTp8hFmVSuXypa9nPh07H1jlEojOrKg5ZaZuhuDlDJ4e/vaW7GChwlSCrjlWQV8NwySzPl1gQykimBfgTY3+P8MfGjGmRL/o3aCC6CynKOFKFaEZswdkuLs14qFHYeggW0gkmziXJuAw1/fKA20soGZLTu0keJ5m493QpGvh0MHX5MP35QkbY4q1TlCJbpCVOQkli4IYjvDcNOQnOmolhFAGYS5YGUpYHRRuFJOTVg0DF1qJa0pVJTmBdxzzOAm6XYPr/DH1FVKmkoRJQVJuzJYhmJIbT9RHNTjAlLKTJQlQVobZSltWT6xtMIeNOiaUJUlKAs5Sp3UD+FQtYA8yztBSZOzU4AIVlBStxxfdkHKSG7lzcuIC4HXpWU5zlzZhb3QSHBBtdhrzsIPZkMtKAErLKJH4swIWlX5iFJd7tmTyJhqBMsUCkFQ0y/FWrd2+kc2YuXAI8GsOXMj5RGicVKINxlJjsBgfAers/wAISNZFVU5Zw5HPt4tFZKYsz1kKLEjwiEGICNuy1pP+Y/QQflmF7Zk/c/5jB+RHOn82dTH8ETKEVZ6YtKMV5w1gUGwVVTSNAm3VKSfUh4mwqechJCNT+BPg+kQ1IiWhDSx5/OLbYKSsLU04nkn+lP6Rdkr8PQfpFGhEX0BoXYykW5IizEEpNosA2/fWIRkSlwg7V1SvapgduBDeIBh7maxnm1YesWOqB5MBpD/T/IzepXsKcnFpomBSVEH8J66gjW48YsU6GzFZzFRuXc3uWa945p6RLJPPKD87eEQy6cE57vxeHCzW846Jzi5hlQUTCMrIBfLrY6v2bl3hgrq/JTqCLZTMAIJLEqFz1JHyHaFzALzVDlf4kRZx+YUU+VNhc+Zi7JR//9k="/>
          <p:cNvSpPr>
            <a:spLocks noChangeAspect="1" noChangeArrowheads="1"/>
          </p:cNvSpPr>
          <p:nvPr/>
        </p:nvSpPr>
        <p:spPr bwMode="auto">
          <a:xfrm>
            <a:off x="809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123906" name="Picture 2" descr="https://pic.pimg.tw/swfilms/1435837823-934639499.jpg?v=14358378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06" y="3717925"/>
            <a:ext cx="4464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42138" y="65452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44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75" y="1419404"/>
            <a:ext cx="4572000" cy="221932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253046" y="3206768"/>
            <a:ext cx="172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心中的小星星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1370013" y="1557338"/>
            <a:ext cx="7313612" cy="71437"/>
          </a:xfrm>
        </p:spPr>
        <p:txBody>
          <a:bodyPr>
            <a:normAutofit fontScale="25000" lnSpcReduction="20000"/>
          </a:bodyPr>
          <a:lstStyle/>
          <a:p>
            <a:pPr marL="273050" indent="-273050"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00" smtClean="0">
                <a:latin typeface="新細明體" panose="02020500000000000000" pitchFamily="18" charset="-120"/>
              </a:rPr>
              <a:t> </a:t>
            </a:r>
          </a:p>
          <a:p>
            <a:pPr marL="273050" indent="-273050"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endParaRPr lang="en-US" altLang="zh-TW" sz="200" smtClean="0">
              <a:latin typeface="新細明體" panose="02020500000000000000" pitchFamily="18" charset="-120"/>
            </a:endParaRPr>
          </a:p>
          <a:p>
            <a:pPr marL="273050" indent="-273050"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endParaRPr lang="en-US" altLang="zh-TW" sz="200" smtClean="0">
              <a:latin typeface="新細明體" panose="02020500000000000000" pitchFamily="18" charset="-120"/>
            </a:endParaRPr>
          </a:p>
          <a:p>
            <a:pPr marL="273050" indent="-273050"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endParaRPr lang="en-US" altLang="zh-TW" sz="100" smtClean="0"/>
          </a:p>
          <a:p>
            <a:pPr marL="273050" indent="-273050" eaLnBrk="1" hangingPunct="1">
              <a:lnSpc>
                <a:spcPct val="6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100" smtClean="0"/>
              <a:t>   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2999656" y="5873710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77800" tIns="177800" rIns="177800" bIns="177800" spcCol="1270" anchor="ctr">
            <a:sp3d extrusionH="28000" prstMaterial="matte"/>
          </a:bodyPr>
          <a:lstStyle/>
          <a:p>
            <a:pPr algn="ctr" defTabSz="111125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TW" altLang="en-US" sz="2500"/>
          </a:p>
        </p:txBody>
      </p:sp>
      <p:sp>
        <p:nvSpPr>
          <p:cNvPr id="9216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527800" y="62960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F8CB54-9204-4A20-96B1-EF7D1882E1AE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AutoShape 4" descr="data:image/jpeg;base64,/9j/4AAQSkZJRgABAQAAAQABAAD/2wCEAAkGBxQTEhUUExQVFRUUFxcYGBUXFxUYGBoYFBQXFxcXFhQYHCggGBolHBQUITEhJSkrLi4uFx8zODMsNygtLisBCgoKDg0OGhAQGiwcHBwsLCwsLCwsLCwsLCwsLCwsLCwsLCwsLCwsLCwsLCwsLCwsLCwsLDcsLDcsLCwrKysrLP/AABEIAPMA0AMBIgACEQEDEQH/xAAbAAACAwEBAQAAAAAAAAAAAAAEBQIDBgEAB//EAEcQAAECAwQECgQMBgIDAQAAAAEAAgMEEQUhMUESUWFxBgcTc4GRobHR8CIkk7IVIzJCUlNUcrPB4fEUMzSSosIWYhdjgiX/xAAYAQADAQEAAAAAAAAAAAAAAAAAAQIDBP/EAB8RAQEBAQADAQEBAQEAAAAAAAABEQISITEDQWETUf/aAAwDAQACEQMRAD8Ac2lw4moceNDbydIcV7R6N9GuIFUGeMSb/wDX/ak1vN9Zmeeie+UoiHz47VyzmKa3/wAjTmQhf2qY4xZzVC/tWMa5WDz+ifjFNmzjDmsxC/tKMhcPJg5Q+orBtKuZERkLW6/5zMaofUVA8O5muEPqKxnKqcN5KPGDWwHDuZ+jD6ipf86mcdGH1FZmXbsRbJNxAdomm7uR4wzk8PJn6MLqKh/5AmfoQt9CkkeTePSoaHYpwbHiOFdHsR4wH0Ph7MH5kL/JM5PhjFdi1nasXEs17QbiKbFbK6QvyxTyB9AgcIYjvmt7UU22X6m9qxkpOJvKzAJTkiWih2m85N7Veydech2pdAcjYaLIBLJo6grhF2IYKxpUUxGmuGIoLyQxx0c6gqHzjhkO1XOaqnQ05YMV/CLvojtV8vNlxvAQ5hKUoPS6FVzCfHLeb6zMc9E94pJMChvT+3x6zMc9E94pFNInwB2q5nkKlhwxHnNEwIVUw7DVzAroEsjJWQcXUCA7ZtnGLgMM04k+DJD6OwGYwKdWRZ2gylKHE7U0Bop1pOQkrYcIfNrRNIcFtKUFNSra/qAVzCp1Xi8YLfojqUhDAwCrMXqUmOzKNPxddABxAKEmbLhvBGiBXUixEqu6WxPSwnZYzQMiUunJd8I1ANBmtS5vWoOh1xVSpsJrPtCovuTeBNjWgpuz6tcBSuVLr1lXz8SE6j6tOFMk9Rj6AJtXw44WDhW8m0la4dmjJSa1sRTD0ml5mqYwYlUryNFaS8q2lTBUKReFCCyjuhWrjMU5fRPi/CF1JqYy+OiX/wD0UkmAm3Cd9JyZ51/ekkV1d6qfAqYmcs1AQ4ac2RLlxCAYSEsXUAC2VnWU2GASL9ahYkgGAI6NEqaZBT11kacc7UwKrugoB6kHLG9Oqc5FmjqXjDyreor2kjR4pFimAqQ9e5RPT8U6KQfQ7FTpqsxKpeQ8JRgiBTqEAx6mIyc6R1wLBBSa3rKbFbUi9uFExES+qIIWsusOpj5PNDRe5tCKHNWSc4QcVp+Fli6Q5Rg9IY/ssU0mqrWVb6xp3SGK0knEXzOypwgrd2XNVAV/YlpWKYQMGOiOVWVlVq5eYL1RyqnBd6SMD4hwuFJ2Y513aUmATzhp/XTH30jITnwxMrDLjcFrLBgUv1ZrP2ZBwuWylhotABxStVzD6QiUaUJFmOslTiu0YWOOpKYkwsf0/wDHT+UNf4kZK6HGqAUilot/WjYE4KUzWbow0ERd5RBiOMl3Sr0J6MEueF4OqhiDrUyaDWmWLQ9VRIyg+Iho8XalTXOmFATHegHxr1F0TUniaewZgEI2A+5ZyFMJrZcWpWnF9sP0nodGYCCDmsDb1klrtMC6tCt49yV2tK6TNHWQVowx8/hNLStRY09TNILRbovLTW4+Quyj6YKtZ2Po8rHRZirOWVFJHUmzXKvqRYjIuz4tXdCSR30RVgTGlFI/6qbTj5dw0Hr0x99J4cEpzwz/AK+Yy9L8knhOFdpIuqlPhtFZcK4bMU/gbEqk7mjDzmjIL7wB1qK1htPvAh5fqkRcUbaGAvv8EtbEqp7jb8qIhHBGwd6XsciIcXcOhZ2OjTZgG9XClErhzCKbMg36kj0S1+Xeuu3oQzFVETKYXxN6CiRBTA4rkaZuxQvKi+qeFasLdSqY7FeN+zcq6keKaLRAuvTmxyCK0oVm4sbBPrMiVbUK+Yx7po596pnNICoIXWvVjoYc2iqsmNt2XqQ6l4x6Url8VqLRkX0pjjfsWWrokg3UyVRFaqy5m6hTYTCyUpMJiybTQOnphGcEIlY7vufms5MzFU54CPrMP5v80qIw/Dc+vTH3/wAkjlvljoT7hzdPzG8HrCos2RoGvIuKP4f9PITTToU2RaOUw/0bwh4xo4KN9tTWbZRlcapHAYcVO3LdDGga8s6LOROETsm0bSoNb07zarnuctYw33rjmk4EDfgkEiY76Pc4Q2nAC9xG2uCImGPGBcfvH8lHi3ncs9mLozm/OaelThWhgFlZqK4HMdR6gqG2mWn0q3Zi/sKrw1F/aStuY5IqEPEmnA1KTy3CRjRfQ7wQeoA3oGctzSrQV7B4onFO/tzh5Em9vRj3K2XOleA5x2Up3rPSs8RSjWl2NXCoH3Rr2lMZaPFdfymN91Aa9ARebCn6Q0jzfJ/zKN39y821YR+eOxCvmDo6LjpDPSAPes7a0m1o02ClMQjmb9H6dZ7jVPjClWkHcfyTGx5kgEG86l85lo5qKVux3pvZ1qObEF9QbiN6vxYX9NfQYE3UpjLzOSyUrM96dS0zXfrUU4cuiLBW/DpGdv71tWkrHWu0mI+utHP0u/hZBjEIkTNUKWqIJWjIwMZabi9d6y/m/wDZYzSWv4tv6mJzf+yL8E+szw1h1tCNXWw/4hPbAhMfD0SMEm4cN/8A0I1MaQz/AIJnZkxowa3VKi/GnP1bGhguIyGaEn5cC9prRJLZnHF1AaBdskPeD6W8HUpnN+tbkhZawL3EX4atWaXMlzysNjjdluK17YIFa0JN1egpVasuG6LhiD2K/LETj1rs1aNLheUHHjTDgKXedathy7tLSIr3AJhptpdjmKJfFe+iIS0TFzsteetUx4Homt+pPX35Ia05WjWtpe49iqdJvD3Bngw6YDn6Wi0YHallrWcYEbQca3ihGYOa+k8H4GhADRg0dNcyszwokuU9L5za03akp3vTXv8AGTj/AEn/AIXbcoxLMJNWvIuuxTaRhcpDBHyhc4LphubkNyNZziFkOFGYPlaVNaubG02ua4UuKPERuYcXakJPyxA0q3uuAwKejM+OWRZ7RDqfnVPUihZLaVGIPfmipSAWtDScBq60bLXGmVL+tLfZ3n0XB5bQ+d6ZyNpgIa1gGOpfR2YySNzgHXE70WJj6JKz7SLj53JLaZDnucMChrFi/FEm81x2KcZyXMwuqAiMQp3o2IEOW3qmSIK13FsfWYnNf7LKtC1nFyPWX81/slRGc4wHUn4v3IX4YVFkzVW6JxAV3GKPX3/ch+4Eks6Y0H1R/FS5V08z0q7fNVKHMGlK0GzuXY0SriclW9lEm3OdQwdFAaL/ANV5jWuBDhWov/RL4bjWhywRkB/7KavhyV9A6L60GB2aijRLtdgQqmMqr/gxrr69yWtfFU/k4d7iCcmjPdtQUl8bG0ndWoZIuPIw2AnNX2exkNlSRpOvvyGpVvos9tHJsAbfqKT2jCuJGCn8ICn6qiNPtw2KJK06swhY90J+kw35g4GqZNnGP+UxzTsvHQQuT8NhbpsIJAv8VKSa14woVbGT+JPitxaxx3inag3fLD33kYNGDfEptElQBTNLY8KlyWnYKL6qoxDXvVLX4BEMbVVE9ey60ZoviaIyAQTmX+aol8Oj3E4VVsrCBNTkq1lmGUhD0IYHSpuUeVXC9JlUXhVhqlpLhdRBIlq1XF2PWYnN/wCyyznrS8W7qzMTmv8AZFL+s5xjD19/3IfuBZxhWl4xB6+/7kL3AsxgnPgo6DFoiIY0htCBhFEQolKFTYvjrKIZCyOOtdGKatY0suxISohS6rBks/WjHxQBVKYZ24KMzM7UsaTqSJR3mK/Ryz3JdbkvEa6rSabNWop5ZcCjanE4ouK0UvvCqXGdnlGPgzzgL8fOtTiF7xRppXE7NSdzsrDOX7qUlLtAuVbGXjfhXZEBzTo30OvUmkQcm+owPYjWwtS9EhBzaKbdaSZFkKPUIabFRtQcJ+La4G/oRJek03QzG0xRTCNyg5uteKqMw0YVccgq+V1Ky1HaIGsoBkTanGH69fwc2L5yU+VQDXqxr0Yy0XpXrz3oYPXnP8+KBq4xVqeLB1ZqLzQ99Yx5Wv4qD61H5kfiJ34P6T8Yv9c7m4furLkrUcYw9edzcP3VliET4KthuNFZyiGadilpefyQR3Iz3o0JpS69Raa1phrSXSuRtnxbqKbHRx+lvqriFTEYccgjHN/dXwperSNalpZoiSmqDBXumai+izj4MVtQ0+KE0IhJ9IDfmq8dLzvxqSWH5w6146IwICzUORi/KDhVXtlIrvldl6PE/P8AxoOXAGNSuCaFFnokk8A0ca7VdIS0aI2oeK/RpqySswS3cwVEYdOozvV4YV6UhHSAcLxWu9FRGX4+dqF8xQFW4q/RuPkIOM+gcU4jq4AtGb0iBqCHERDRHEk11rmn3LTHLbtGtf0VUhFQbT3qbXdKSR7X+c10vQRiKbYnSgDAarYcVraTUbmR+IsY3YtpxXf1MbmR+Ilfhz6UcY49cO2GzuWTeVsuMsetM2wh2GiyRFQlz8F+qNFcwV4FFEsBVEqqrZSJQrgYo4EJHLh6y9EwTTBBSjgRmioSzdvNWsl64ZKh0EOHpAXJnLXXdarmIPpUbgb6parxIYlnjJzhuK62C9uDzuN60kNgAApXoVj4Iya2/YFXkX/JnmRIpuLqKtsZ8F+lWoOI/NMo8HRJuuXnwRo3i89yPqPGw5s+ZhxgNfUULaMg5pq28aln9JzDVhpQ9if2XwgB9GILx10/NYXjri7z8bT9J1Mv0tfEoCl83Eo2hxK0drNhGhaT6WQ2a9SzfCWG1jYDhfWulv1HUuj87rn/AF9Fb4erNR0P3VsOMd1ctiJhMu0wPkkLSubA3IkZXFcLCBQ1GxTtiC+JR7DXW0Y76ZoGTnnNNHHSAxBwvyvzTwDW1rsVrGq1kLTbpsGHym+B/JQCRJsW34rf6mNzI/EWHa7BbXirPrUbmBu/mJUT6E4zR6xB5o++sidy1/GaPWIHNO99ZBynn4fX1FlKLpCg91McFU6Nq1KsJKLGaMwEGZrSuauRINRefOpRDaVAVYD6y4noDYcc01hiizNjR6OLTnhvToRxgbll1Pbq/Pr0bSsfFWTkSiQMnNA7CmAmw4UKjxa89r2Tm3YrXx6Z/rsSd8UC9cE4Dcqwf9DlsXLauTcS5LP4tDzE6SjC67jsaKKrxZpDURgRiP0S8xST3a0XAcT0ecFWMfJTDm3woh0/nZ5EDUnTI7IjSCA4EXg+cdqf2RYbDBcIzQ7TxByGRByKwE+3+HivENxc1pNCcaVz171XiU7wVOWQWAuh+k3V85vimMjK0Zo9e/MFAS1rAsccDTvTSRjDQxrUqP0txp+fM3XXyw/UJRMtAcaw2v24HpIxTeO9LZqNcTWiXFqe5HIc4AKCGW3a7kOxg13dqqc+rbs1S1374LaMOhQYa5FbbioB/io1RT4hv4iwYjUzW74p4tZqNsgD8VKz0mfVXGZ/Ogc0731i3xOhbLjOPx0DmnfiLFR0ufh9fVL3qnlDU6tW/UrKVwUXVGHSqJAxKbVUH3VGHmitPWoOrS7WmFHK6JqK1xCbQpnlG6TbjgQlERuun5J5wMlhE5RhzvG/YlZquaqdpHEKoxXswvHanExLmG4tcL8tqg6ECo3GvjpP/Gu1LhnqZYo+JLityGfLgqpYmywO2eccBREwm1xqdi6yEEZAg+c0FijQqtLwbsvSIe4XDAfmqrKsoucCQtpLy4YEjC23OiFBccLl8im45JLs6krZ8PZ/BgPyj2LDRsFcR0nKN0jcdGovadgyTmzJ9pGiSQRjleFnYJxV7nE3ipOaXXOjnvxaqLPt/VLpqM14IOWWvYkgiv2ivUjZSGQKk9CmcYrrvRAfjdhS5SN9+aHcb12FEv8AN6tnUj0LecTprMxyPqW/iLCPAJr2bard8TjKTExzTffS6+CfUOND+dA5p3vrEvqtpxqfzpfmne+sUp5+H19UC456lF5ux6lc+Lfdf+1EOXKydBu2nBVgbVbQbFB4vpcQUBGLdhq80TzgM6kUYUKSR33Xm8hOODb6RBsQJ9fR7SsZsZtKX5FYq0LKiwjQg0yIC+mShqAdi9aT4UOGXxKaI80CmyNZXx6IXAE0NBrwSiJMlxypqTjhNaLozz6OhDvo0Z70mELoTkZ9dNTwfsdsYXPqc25rVyfBprbyvm8jEex4MN2iRfUG+5fT+DlumK0CM0tdk+lGnwRVSmsvKNaKAUXZg0CMe2iR8JJvk4D36gabzcEg+b8J5rlI5vFGmg26ykkWmHQaq0PvvxJr0rrmaQrn3bVaKBaL0ZCfSmOCDcPS3oqE7Vj5xRQvDqZCq6TgAdtFwNrfqClQDDMdW5IJHUQblBnVcptjVrqNKrzYQIuzQHGRamg6f3X0Pidb8fMc2z3lgIMINr56V9D4oR8dMUN3Js95Lr4c+heNZvpy5/6PH+VViWBbnjWZUy52P71h2UzyUc/B19UthDECiror371WKDV5zVpV08+c1wNyperWigv7/N6rddW/u7Uw5Muq3BHWQ6jm+epLpl1GgVBVkvEoBftQevtNjRxyVXG5ov6FmbSmXTkQ0qGsPoj86JnwZpGgAk1bS8Vz2oiUskNcXN1pWLYPhTI6AY03Ek9gSB7LgNy0fDq0GOmdFpqIY0T97NJJKjojRdjgSCqiL9P+DfB57iHFtxzX0T4PYWBlBQCgQ1gw6Q2poYaSgUNroXou9JmTsxsPishxkzQDIcIH5Z0juGC+gshr45w5nA+aiUN0OjGiopdj21Swb6Z3u1KTTl2fqo4i4i4k4hdh5XjrCpKidHVcrYZph07lyZaCDf2hSl2gjEZZhAWwjlhXHUrqbPOxVNINcKbxRXMdt33joSCGBPnJVsfQ4edqt5S+pIp0eclOXmhDdpN0XVxwzQczfaUOJWvUvoPE/wDz5jm2e8vncV4e4uADa5CnWvoPEz/Pmb6/Fs95Lr4P76b0wGuppNa6n0mg94VrZCF9VC9mzwXl5YauxYLNg/UwvZs8FL4KgfUwvZs8F1eT2jI62yYH1EL2bPBd+B5f6iD7NngvLye0sjnwNL/UQfZs8F34Gl/qIPs2eC8vI2jIugyUNgoyGxo1BrQOoBWCA36LeoLi8loDvsiXJJMCESbyTDZWuvBcbYsvjyEH2bPBeXk9pYJbLMAuY0bmhS5Jv0R1BeXktN7km6h1BCOsWXJqYEEk5mGzPoXl5G0OfAUt9ng+zZ4LxsKW+zwfZs8F5eRtJz4Alfs8H2bPBc/4/K/Z4Ps2eC8vI2m4bAlfs8H2bPBeFgSv2eD/AGN8F5eRtGOng/K/Z4P9jfBeHB6V+zwfZt8F5eT2peHB6V+zwf7G+CvlbMgwiTChMYTcS1oFQMjReXkb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92166" name="AutoShape 6" descr="data:image/jpeg;base64,/9j/4AAQSkZJRgABAQAAAQABAAD/2wCEAAkGBxQTEhUUExQVFRUUFxcYGBUXFxUYGBoYFBQXFxcXFhQYHCggGBolHBQUITEhJSkrLi4uFx8zODMsNygtLisBCgoKDg0OGhAQGiwcHBwsLCwsLCwsLCwsLCwsLCwsLCwsLCwsLCwsLCwsLCwsLCwsLCwsLDcsLDcsLCwrKysrLP/AABEIAPMA0AMBIgACEQEDEQH/xAAbAAACAwEBAQAAAAAAAAAAAAAEBQIDBgEAB//EAEcQAAECAwQECgQMBgIDAQAAAAEAAgMEEQUhMUESUWFxBgcTc4GRobHR8CIkk7IVIzJCUlNUcrPB4fEUMzSSosIWYhdjgiX/xAAYAQADAQEAAAAAAAAAAAAAAAAAAQIDBP/EAB8RAQEBAQADAQEBAQEAAAAAAAABEQISITEDQWETUf/aAAwDAQACEQMRAD8Ac2lw4moceNDbydIcV7R6N9GuIFUGeMSb/wDX/ak1vN9Zmeeie+UoiHz47VyzmKa3/wAjTmQhf2qY4xZzVC/tWMa5WDz+ifjFNmzjDmsxC/tKMhcPJg5Q+orBtKuZERkLW6/5zMaofUVA8O5muEPqKxnKqcN5KPGDWwHDuZ+jD6ipf86mcdGH1FZmXbsRbJNxAdomm7uR4wzk8PJn6MLqKh/5AmfoQt9CkkeTePSoaHYpwbHiOFdHsR4wH0Ph7MH5kL/JM5PhjFdi1nasXEs17QbiKbFbK6QvyxTyB9AgcIYjvmt7UU22X6m9qxkpOJvKzAJTkiWih2m85N7Veydech2pdAcjYaLIBLJo6grhF2IYKxpUUxGmuGIoLyQxx0c6gqHzjhkO1XOaqnQ05YMV/CLvojtV8vNlxvAQ5hKUoPS6FVzCfHLeb6zMc9E94pJMChvT+3x6zMc9E94pFNInwB2q5nkKlhwxHnNEwIVUw7DVzAroEsjJWQcXUCA7ZtnGLgMM04k+DJD6OwGYwKdWRZ2gylKHE7U0Bop1pOQkrYcIfNrRNIcFtKUFNSra/qAVzCp1Xi8YLfojqUhDAwCrMXqUmOzKNPxddABxAKEmbLhvBGiBXUixEqu6WxPSwnZYzQMiUunJd8I1ANBmtS5vWoOh1xVSpsJrPtCovuTeBNjWgpuz6tcBSuVLr1lXz8SE6j6tOFMk9Rj6AJtXw44WDhW8m0la4dmjJSa1sRTD0ml5mqYwYlUryNFaS8q2lTBUKReFCCyjuhWrjMU5fRPi/CF1JqYy+OiX/wD0UkmAm3Cd9JyZ51/ekkV1d6qfAqYmcs1AQ4ac2RLlxCAYSEsXUAC2VnWU2GASL9ahYkgGAI6NEqaZBT11kacc7UwKrugoB6kHLG9Oqc5FmjqXjDyreor2kjR4pFimAqQ9e5RPT8U6KQfQ7FTpqsxKpeQ8JRgiBTqEAx6mIyc6R1wLBBSa3rKbFbUi9uFExES+qIIWsusOpj5PNDRe5tCKHNWSc4QcVp+Fli6Q5Rg9IY/ssU0mqrWVb6xp3SGK0knEXzOypwgrd2XNVAV/YlpWKYQMGOiOVWVlVq5eYL1RyqnBd6SMD4hwuFJ2Y513aUmATzhp/XTH30jITnwxMrDLjcFrLBgUv1ZrP2ZBwuWylhotABxStVzD6QiUaUJFmOslTiu0YWOOpKYkwsf0/wDHT+UNf4kZK6HGqAUilot/WjYE4KUzWbow0ERd5RBiOMl3Sr0J6MEueF4OqhiDrUyaDWmWLQ9VRIyg+Iho8XalTXOmFATHegHxr1F0TUniaewZgEI2A+5ZyFMJrZcWpWnF9sP0nodGYCCDmsDb1klrtMC6tCt49yV2tK6TNHWQVowx8/hNLStRY09TNILRbovLTW4+Quyj6YKtZ2Po8rHRZirOWVFJHUmzXKvqRYjIuz4tXdCSR30RVgTGlFI/6qbTj5dw0Hr0x99J4cEpzwz/AK+Yy9L8knhOFdpIuqlPhtFZcK4bMU/gbEqk7mjDzmjIL7wB1qK1htPvAh5fqkRcUbaGAvv8EtbEqp7jb8qIhHBGwd6XsciIcXcOhZ2OjTZgG9XClErhzCKbMg36kj0S1+Xeuu3oQzFVETKYXxN6CiRBTA4rkaZuxQvKi+qeFasLdSqY7FeN+zcq6keKaLRAuvTmxyCK0oVm4sbBPrMiVbUK+Yx7po596pnNICoIXWvVjoYc2iqsmNt2XqQ6l4x6Url8VqLRkX0pjjfsWWrokg3UyVRFaqy5m6hTYTCyUpMJiybTQOnphGcEIlY7vufms5MzFU54CPrMP5v80qIw/Dc+vTH3/wAkjlvljoT7hzdPzG8HrCos2RoGvIuKP4f9PITTToU2RaOUw/0bwh4xo4KN9tTWbZRlcapHAYcVO3LdDGga8s6LOROETsm0bSoNb07zarnuctYw33rjmk4EDfgkEiY76Pc4Q2nAC9xG2uCImGPGBcfvH8lHi3ncs9mLozm/OaelThWhgFlZqK4HMdR6gqG2mWn0q3Zi/sKrw1F/aStuY5IqEPEmnA1KTy3CRjRfQ7wQeoA3oGctzSrQV7B4onFO/tzh5Em9vRj3K2XOleA5x2Up3rPSs8RSjWl2NXCoH3Rr2lMZaPFdfymN91Aa9ARebCn6Q0jzfJ/zKN39y821YR+eOxCvmDo6LjpDPSAPes7a0m1o02ClMQjmb9H6dZ7jVPjClWkHcfyTGx5kgEG86l85lo5qKVux3pvZ1qObEF9QbiN6vxYX9NfQYE3UpjLzOSyUrM96dS0zXfrUU4cuiLBW/DpGdv71tWkrHWu0mI+utHP0u/hZBjEIkTNUKWqIJWjIwMZabi9d6y/m/wDZYzSWv4tv6mJzf+yL8E+szw1h1tCNXWw/4hPbAhMfD0SMEm4cN/8A0I1MaQz/AIJnZkxowa3VKi/GnP1bGhguIyGaEn5cC9prRJLZnHF1AaBdskPeD6W8HUpnN+tbkhZawL3EX4atWaXMlzysNjjdluK17YIFa0JN1egpVasuG6LhiD2K/LETj1rs1aNLheUHHjTDgKXedathy7tLSIr3AJhptpdjmKJfFe+iIS0TFzsteetUx4Homt+pPX35Ia05WjWtpe49iqdJvD3Bngw6YDn6Wi0YHallrWcYEbQca3ihGYOa+k8H4GhADRg0dNcyszwokuU9L5za03akp3vTXv8AGTj/AEn/AIXbcoxLMJNWvIuuxTaRhcpDBHyhc4LphubkNyNZziFkOFGYPlaVNaubG02ua4UuKPERuYcXakJPyxA0q3uuAwKejM+OWRZ7RDqfnVPUihZLaVGIPfmipSAWtDScBq60bLXGmVL+tLfZ3n0XB5bQ+d6ZyNpgIa1gGOpfR2YySNzgHXE70WJj6JKz7SLj53JLaZDnucMChrFi/FEm81x2KcZyXMwuqAiMQp3o2IEOW3qmSIK13FsfWYnNf7LKtC1nFyPWX81/slRGc4wHUn4v3IX4YVFkzVW6JxAV3GKPX3/ch+4Eks6Y0H1R/FS5V08z0q7fNVKHMGlK0GzuXY0SriclW9lEm3OdQwdFAaL/ANV5jWuBDhWov/RL4bjWhywRkB/7KavhyV9A6L60GB2aijRLtdgQqmMqr/gxrr69yWtfFU/k4d7iCcmjPdtQUl8bG0ndWoZIuPIw2AnNX2exkNlSRpOvvyGpVvos9tHJsAbfqKT2jCuJGCn8ICn6qiNPtw2KJK06swhY90J+kw35g4GqZNnGP+UxzTsvHQQuT8NhbpsIJAv8VKSa14woVbGT+JPitxaxx3inag3fLD33kYNGDfEptElQBTNLY8KlyWnYKL6qoxDXvVLX4BEMbVVE9ey60ZoviaIyAQTmX+aol8Oj3E4VVsrCBNTkq1lmGUhD0IYHSpuUeVXC9JlUXhVhqlpLhdRBIlq1XF2PWYnN/wCyyznrS8W7qzMTmv8AZFL+s5xjD19/3IfuBZxhWl4xB6+/7kL3AsxgnPgo6DFoiIY0htCBhFEQolKFTYvjrKIZCyOOtdGKatY0suxISohS6rBks/WjHxQBVKYZ24KMzM7UsaTqSJR3mK/Ryz3JdbkvEa6rSabNWop5ZcCjanE4ouK0UvvCqXGdnlGPgzzgL8fOtTiF7xRppXE7NSdzsrDOX7qUlLtAuVbGXjfhXZEBzTo30OvUmkQcm+owPYjWwtS9EhBzaKbdaSZFkKPUIabFRtQcJ+La4G/oRJek03QzG0xRTCNyg5uteKqMw0YVccgq+V1Ky1HaIGsoBkTanGH69fwc2L5yU+VQDXqxr0Yy0XpXrz3oYPXnP8+KBq4xVqeLB1ZqLzQ99Yx5Wv4qD61H5kfiJ34P6T8Yv9c7m4furLkrUcYw9edzcP3VliET4KthuNFZyiGadilpefyQR3Iz3o0JpS69Raa1phrSXSuRtnxbqKbHRx+lvqriFTEYccgjHN/dXwperSNalpZoiSmqDBXumai+izj4MVtQ0+KE0IhJ9IDfmq8dLzvxqSWH5w6146IwICzUORi/KDhVXtlIrvldl6PE/P8AxoOXAGNSuCaFFnokk8A0ca7VdIS0aI2oeK/RpqySswS3cwVEYdOozvV4YV6UhHSAcLxWu9FRGX4+dqF8xQFW4q/RuPkIOM+gcU4jq4AtGb0iBqCHERDRHEk11rmn3LTHLbtGtf0VUhFQbT3qbXdKSR7X+c10vQRiKbYnSgDAarYcVraTUbmR+IsY3YtpxXf1MbmR+Ilfhz6UcY49cO2GzuWTeVsuMsetM2wh2GiyRFQlz8F+qNFcwV4FFEsBVEqqrZSJQrgYo4EJHLh6y9EwTTBBSjgRmioSzdvNWsl64ZKh0EOHpAXJnLXXdarmIPpUbgb6parxIYlnjJzhuK62C9uDzuN60kNgAApXoVj4Iya2/YFXkX/JnmRIpuLqKtsZ8F+lWoOI/NMo8HRJuuXnwRo3i89yPqPGw5s+ZhxgNfUULaMg5pq28aln9JzDVhpQ9if2XwgB9GILx10/NYXjri7z8bT9J1Mv0tfEoCl83Eo2hxK0drNhGhaT6WQ2a9SzfCWG1jYDhfWulv1HUuj87rn/AF9Fb4erNR0P3VsOMd1ctiJhMu0wPkkLSubA3IkZXFcLCBQ1GxTtiC+JR7DXW0Y76ZoGTnnNNHHSAxBwvyvzTwDW1rsVrGq1kLTbpsGHym+B/JQCRJsW34rf6mNzI/EWHa7BbXirPrUbmBu/mJUT6E4zR6xB5o++sidy1/GaPWIHNO99ZBynn4fX1FlKLpCg91McFU6Nq1KsJKLGaMwEGZrSuauRINRefOpRDaVAVYD6y4noDYcc01hiizNjR6OLTnhvToRxgbll1Pbq/Pr0bSsfFWTkSiQMnNA7CmAmw4UKjxa89r2Tm3YrXx6Z/rsSd8UC9cE4Dcqwf9DlsXLauTcS5LP4tDzE6SjC67jsaKKrxZpDURgRiP0S8xST3a0XAcT0ecFWMfJTDm3woh0/nZ5EDUnTI7IjSCA4EXg+cdqf2RYbDBcIzQ7TxByGRByKwE+3+HivENxc1pNCcaVz171XiU7wVOWQWAuh+k3V85vimMjK0Zo9e/MFAS1rAsccDTvTSRjDQxrUqP0txp+fM3XXyw/UJRMtAcaw2v24HpIxTeO9LZqNcTWiXFqe5HIc4AKCGW3a7kOxg13dqqc+rbs1S1374LaMOhQYa5FbbioB/io1RT4hv4iwYjUzW74p4tZqNsgD8VKz0mfVXGZ/Ogc0731i3xOhbLjOPx0DmnfiLFR0ufh9fVL3qnlDU6tW/UrKVwUXVGHSqJAxKbVUH3VGHmitPWoOrS7WmFHK6JqK1xCbQpnlG6TbjgQlERuun5J5wMlhE5RhzvG/YlZquaqdpHEKoxXswvHanExLmG4tcL8tqg6ECo3GvjpP/Gu1LhnqZYo+JLityGfLgqpYmywO2eccBREwm1xqdi6yEEZAg+c0FijQqtLwbsvSIe4XDAfmqrKsoucCQtpLy4YEjC23OiFBccLl8im45JLs6krZ8PZ/BgPyj2LDRsFcR0nKN0jcdGovadgyTmzJ9pGiSQRjleFnYJxV7nE3ipOaXXOjnvxaqLPt/VLpqM14IOWWvYkgiv2ivUjZSGQKk9CmcYrrvRAfjdhS5SN9+aHcb12FEv8AN6tnUj0LecTprMxyPqW/iLCPAJr2bard8TjKTExzTffS6+CfUOND+dA5p3vrEvqtpxqfzpfmne+sUp5+H19UC456lF5ux6lc+Lfdf+1EOXKydBu2nBVgbVbQbFB4vpcQUBGLdhq80TzgM6kUYUKSR33Xm8hOODb6RBsQJ9fR7SsZsZtKX5FYq0LKiwjQg0yIC+mShqAdi9aT4UOGXxKaI80CmyNZXx6IXAE0NBrwSiJMlxypqTjhNaLozz6OhDvo0Z70mELoTkZ9dNTwfsdsYXPqc25rVyfBprbyvm8jEex4MN2iRfUG+5fT+DlumK0CM0tdk+lGnwRVSmsvKNaKAUXZg0CMe2iR8JJvk4D36gabzcEg+b8J5rlI5vFGmg26ykkWmHQaq0PvvxJr0rrmaQrn3bVaKBaL0ZCfSmOCDcPS3oqE7Vj5xRQvDqZCq6TgAdtFwNrfqClQDDMdW5IJHUQblBnVcptjVrqNKrzYQIuzQHGRamg6f3X0Pidb8fMc2z3lgIMINr56V9D4oR8dMUN3Js95Lr4c+heNZvpy5/6PH+VViWBbnjWZUy52P71h2UzyUc/B19UthDECiror371WKDV5zVpV08+c1wNyperWigv7/N6rddW/u7Uw5Muq3BHWQ6jm+epLpl1GgVBVkvEoBftQevtNjRxyVXG5ov6FmbSmXTkQ0qGsPoj86JnwZpGgAk1bS8Vz2oiUskNcXN1pWLYPhTI6AY03Ek9gSB7LgNy0fDq0GOmdFpqIY0T97NJJKjojRdjgSCqiL9P+DfB57iHFtxzX0T4PYWBlBQCgQ1gw6Q2poYaSgUNroXou9JmTsxsPishxkzQDIcIH5Z0juGC+gshr45w5nA+aiUN0OjGiopdj21Swb6Z3u1KTTl2fqo4i4i4k4hdh5XjrCpKidHVcrYZph07lyZaCDf2hSl2gjEZZhAWwjlhXHUrqbPOxVNINcKbxRXMdt33joSCGBPnJVsfQ4edqt5S+pIp0eclOXmhDdpN0XVxwzQczfaUOJWvUvoPE/wDz5jm2e8vncV4e4uADa5CnWvoPEz/Pmb6/Fs95Lr4P76b0wGuppNa6n0mg94VrZCF9VC9mzwXl5YauxYLNg/UwvZs8FL4KgfUwvZs8F1eT2jI62yYH1EL2bPBd+B5f6iD7NngvLye0sjnwNL/UQfZs8F34Gl/qIPs2eC8vI2jIugyUNgoyGxo1BrQOoBWCA36LeoLi8loDvsiXJJMCESbyTDZWuvBcbYsvjyEH2bPBeXk9pYJbLMAuY0bmhS5Jv0R1BeXktN7km6h1BCOsWXJqYEEk5mGzPoXl5G0OfAUt9ng+zZ4LxsKW+zwfZs8F5eRtJz4Alfs8H2bPBc/4/K/Z4Ps2eC8vI2m4bAlfs8H2bPBeFgSv2eD/AGN8F5eRtGOng/K/Z4P9jfBeHB6V+zwfZt8F5eT2peHB6V+zwf7G+CvlbMgwiTChMYTcS1oFQMjReXkbQ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92167" name="Picture 2" descr="Jane Goodall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59769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Rot="1" noChangeArrowheads="1"/>
          </p:cNvSpPr>
          <p:nvPr/>
        </p:nvSpPr>
        <p:spPr bwMode="auto">
          <a:xfrm>
            <a:off x="250825" y="4437063"/>
            <a:ext cx="58340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ts val="3000"/>
              </a:lnSpc>
              <a:buClr>
                <a:schemeClr val="accent2"/>
              </a:buClr>
              <a:buSzPct val="70000"/>
              <a:defRPr/>
            </a:pPr>
            <a:r>
              <a:rPr kumimoji="0" lang="en-US" altLang="zh-TW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Only if we can understand can we care;</a:t>
            </a:r>
          </a:p>
          <a:p>
            <a:pPr lvl="1">
              <a:lnSpc>
                <a:spcPts val="3000"/>
              </a:lnSpc>
              <a:buClr>
                <a:schemeClr val="accent2"/>
              </a:buClr>
              <a:buSzPct val="70000"/>
              <a:defRPr/>
            </a:pPr>
            <a:r>
              <a:rPr kumimoji="0" lang="en-US" altLang="zh-TW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Only if we care will we help;</a:t>
            </a:r>
          </a:p>
          <a:p>
            <a:pPr lvl="1">
              <a:lnSpc>
                <a:spcPts val="3000"/>
              </a:lnSpc>
              <a:buClr>
                <a:schemeClr val="accent2"/>
              </a:buClr>
              <a:buSzPct val="70000"/>
              <a:defRPr/>
            </a:pPr>
            <a:r>
              <a:rPr kumimoji="0" lang="en-US" altLang="zh-TW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Only if we help shall we be saved!  </a:t>
            </a:r>
          </a:p>
          <a:p>
            <a:pPr lvl="1">
              <a:lnSpc>
                <a:spcPts val="3000"/>
              </a:lnSpc>
              <a:buClr>
                <a:schemeClr val="accent2"/>
              </a:buClr>
              <a:buSzPct val="70000"/>
              <a:defRPr/>
            </a:pPr>
            <a:r>
              <a:rPr kumimoji="0" lang="zh-TW" alt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                               </a:t>
            </a:r>
            <a:r>
              <a:rPr kumimoji="0" lang="en-US" altLang="zh-TW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   </a:t>
            </a:r>
            <a:r>
              <a:rPr kumimoji="0" lang="zh-TW" alt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        </a:t>
            </a:r>
            <a:r>
              <a:rPr kumimoji="0" lang="en-US" altLang="zh-TW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  <a:ea typeface="+mn-ea"/>
              </a:rPr>
              <a:t>--Jan Goodall, 1990</a:t>
            </a:r>
            <a:r>
              <a:rPr kumimoji="0" lang="en-US" altLang="zh-TW" sz="2000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  <a:ea typeface="+mn-ea"/>
              </a:rPr>
              <a:t> </a:t>
            </a:r>
            <a:endParaRPr kumimoji="0" lang="zh-TW" altLang="en-US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  <a:ea typeface="全真行書" pitchFamily="49" charset="-12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148263" y="4005263"/>
            <a:ext cx="43195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ctr" eaLnBrk="1" hangingPunct="1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因為有瞭解，所以有關懷；</a:t>
            </a:r>
          </a:p>
          <a:p>
            <a:pPr lvl="1" algn="ctr" eaLnBrk="1" hangingPunct="1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因為有關懷，所以有行動；</a:t>
            </a:r>
          </a:p>
          <a:p>
            <a:pPr lvl="1" algn="ctr" eaLnBrk="1" hangingPunct="1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因為有行動，所以有希望</a:t>
            </a: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；</a:t>
            </a:r>
          </a:p>
          <a:p>
            <a:pPr lvl="1" algn="ctr" eaLnBrk="1" hangingPunct="1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r>
              <a:rPr lang="zh-TW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因為有希望，明天會更好！ </a:t>
            </a:r>
          </a:p>
        </p:txBody>
      </p:sp>
      <p:sp>
        <p:nvSpPr>
          <p:cNvPr id="11" name="標題 7"/>
          <p:cNvSpPr txBox="1">
            <a:spLocks/>
          </p:cNvSpPr>
          <p:nvPr/>
        </p:nvSpPr>
        <p:spPr bwMode="auto">
          <a:xfrm>
            <a:off x="395288" y="188913"/>
            <a:ext cx="8497887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結語（五）： 從學生的需求，看見我們的責任</a:t>
            </a:r>
            <a:endParaRPr kumimoji="0" lang="zh-TW" altLang="en-US" sz="32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6408737" cy="823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問題與討論</a:t>
            </a:r>
          </a:p>
        </p:txBody>
      </p:sp>
      <p:sp>
        <p:nvSpPr>
          <p:cNvPr id="9421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90C70E-6A25-4644-8A4D-53F36F3E2C1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 descr="羊皮紙"/>
          <p:cNvSpPr txBox="1">
            <a:spLocks noChangeArrowheads="1"/>
          </p:cNvSpPr>
          <p:nvPr/>
        </p:nvSpPr>
        <p:spPr bwMode="auto">
          <a:xfrm>
            <a:off x="684213" y="4941888"/>
            <a:ext cx="8064500" cy="1738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您可以這樣找到我：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kumimoji="0" lang="en-US" altLang="zh-TW" sz="2400" b="1" u="sng" dirty="0" err="1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</a:rPr>
              <a:t>splinch</a:t>
            </a:r>
            <a:r>
              <a:rPr kumimoji="0" lang="en-US" altLang="zh-TW" sz="2400" b="1" u="sng" dirty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</a:rPr>
              <a:t> @ cc.ncue.edu.tw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0" lang="zh-TW" altLang="en-US" sz="2400" b="1" dirty="0">
                <a:latin typeface="Eras Bold ITC" pitchFamily="34" charset="0"/>
                <a:cs typeface="Times New Roman" pitchFamily="18" charset="0"/>
              </a:rPr>
              <a:t>                           </a:t>
            </a:r>
            <a:r>
              <a:rPr kumimoji="0" lang="en-US" altLang="zh-TW" sz="2400" b="1" dirty="0">
                <a:latin typeface="Eras Bold ITC" pitchFamily="34" charset="0"/>
                <a:cs typeface="Times New Roman" pitchFamily="18" charset="0"/>
              </a:rPr>
              <a:t>(04) 7232105</a:t>
            </a:r>
            <a:r>
              <a:rPr kumimoji="0" lang="zh-TW" altLang="en-US" sz="2400" b="1" dirty="0">
                <a:latin typeface="Eras Bold ITC" pitchFamily="34" charset="0"/>
                <a:ea typeface="微軟正黑體" pitchFamily="34" charset="-120"/>
              </a:rPr>
              <a:t>轉</a:t>
            </a:r>
            <a:r>
              <a:rPr kumimoji="0" lang="en-US" altLang="zh-TW" sz="2400" b="1" dirty="0">
                <a:latin typeface="Eras Bold ITC" pitchFamily="34" charset="0"/>
                <a:cs typeface="Times New Roman" pitchFamily="18" charset="0"/>
              </a:rPr>
              <a:t>2417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0" lang="zh-TW" altLang="en-US" sz="2400" b="1" dirty="0">
                <a:latin typeface="Eras Bold ITC" pitchFamily="34" charset="0"/>
                <a:cs typeface="Times New Roman" pitchFamily="18" charset="0"/>
              </a:rPr>
              <a:t>                           </a:t>
            </a:r>
            <a:r>
              <a:rPr kumimoji="0" lang="en-US" altLang="zh-TW" sz="2400" b="1" dirty="0">
                <a:latin typeface="Eras Bold ITC" pitchFamily="34" charset="0"/>
                <a:cs typeface="Times New Roman" pitchFamily="18" charset="0"/>
              </a:rPr>
              <a:t>(04) 7255802 </a:t>
            </a:r>
            <a:r>
              <a:rPr kumimoji="0" lang="zh-TW" altLang="en-US" sz="2400" b="1" dirty="0">
                <a:latin typeface="Eras Bold ITC" pitchFamily="34" charset="0"/>
                <a:ea typeface="微軟正黑體" pitchFamily="34" charset="-120"/>
                <a:cs typeface="Times New Roman" pitchFamily="18" charset="0"/>
              </a:rPr>
              <a:t>（彰化師大特教諮詢專線）</a:t>
            </a:r>
            <a:endParaRPr kumimoji="0" lang="en-US" altLang="zh-TW" sz="2400" b="1" dirty="0">
              <a:latin typeface="Eras Bold ITC" pitchFamily="34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4213" name="Picture 2" descr="http://cliparts.co/cliparts/8cG/66p/8cG66pqR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5288" y="26035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zh-TW" altLang="en-US" sz="33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一加一絕對可以大於二</a:t>
            </a:r>
          </a:p>
        </p:txBody>
      </p:sp>
      <p:sp>
        <p:nvSpPr>
          <p:cNvPr id="1229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5D5B01-E969-4C74-A211-DDF66511B8F8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6" descr="http://pixabay.com/static/uploads/photo/2012/04/13/00/21/head-31217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21209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http://t1.gstatic.com/images?q=tbn:ANd9GcScB08s7oh5_20XC5kE2Uq1MdXXsrPT9EcHVuT9bU4v4r63R3q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225107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文字方塊 7"/>
          <p:cNvSpPr txBox="1">
            <a:spLocks noChangeArrowheads="1"/>
          </p:cNvSpPr>
          <p:nvPr/>
        </p:nvSpPr>
        <p:spPr bwMode="auto">
          <a:xfrm>
            <a:off x="1187450" y="2565400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資源教師</a:t>
            </a:r>
          </a:p>
        </p:txBody>
      </p:sp>
      <p:sp>
        <p:nvSpPr>
          <p:cNvPr id="12295" name="文字方塊 8"/>
          <p:cNvSpPr txBox="1">
            <a:spLocks noChangeArrowheads="1"/>
          </p:cNvSpPr>
          <p:nvPr/>
        </p:nvSpPr>
        <p:spPr bwMode="auto">
          <a:xfrm>
            <a:off x="4500563" y="2565400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任課教師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468313" y="4292600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有效學習策略的教導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468313" y="4652963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課程與教學的適性調整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68313" y="5013325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正向學習態度的助長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68313" y="5373688"/>
            <a:ext cx="251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特殊需求的診斷評量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35375" y="4292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學科領域內涵的嫻熟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635375" y="465296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課程目標與進程的掌控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635375" y="501332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核心教學內容的設計</a:t>
            </a: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3635375" y="53736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>
                <a:latin typeface="Arial" panose="020B0604020202020204" pitchFamily="34" charset="0"/>
              </a:rPr>
              <a:t> 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常態教學的運作</a:t>
            </a:r>
          </a:p>
        </p:txBody>
      </p:sp>
      <p:sp>
        <p:nvSpPr>
          <p:cNvPr id="18" name="十字形 17"/>
          <p:cNvSpPr/>
          <p:nvPr/>
        </p:nvSpPr>
        <p:spPr>
          <a:xfrm>
            <a:off x="2843213" y="2852738"/>
            <a:ext cx="433387" cy="431800"/>
          </a:xfrm>
          <a:prstGeom prst="plus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" name="＞形箭號 21"/>
          <p:cNvSpPr/>
          <p:nvPr/>
        </p:nvSpPr>
        <p:spPr>
          <a:xfrm>
            <a:off x="6300788" y="2781300"/>
            <a:ext cx="484187" cy="484188"/>
          </a:xfrm>
          <a:prstGeom prst="chevro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7164388" y="2205038"/>
            <a:ext cx="10795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8800">
                <a:solidFill>
                  <a:srgbClr val="C00000"/>
                </a:solidFill>
                <a:latin typeface="Eras Bold ITC" panose="020B0907030504020204" pitchFamily="34" charset="0"/>
              </a:rPr>
              <a:t>2</a:t>
            </a:r>
            <a:endParaRPr lang="zh-TW" altLang="en-US" sz="880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6588125" y="4221163"/>
            <a:ext cx="22685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1800" dirty="0">
                <a:latin typeface="Arial" panose="020B0604020202020204" pitchFamily="34" charset="0"/>
              </a:rPr>
              <a:t>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營造友善向上的學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習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妥善關照全體學生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的學習需求</a:t>
            </a:r>
          </a:p>
        </p:txBody>
      </p:sp>
      <p:sp>
        <p:nvSpPr>
          <p:cNvPr id="27" name="圓角矩形圖說文字 26"/>
          <p:cNvSpPr/>
          <p:nvPr/>
        </p:nvSpPr>
        <p:spPr>
          <a:xfrm>
            <a:off x="6588125" y="1484313"/>
            <a:ext cx="2232025" cy="576262"/>
          </a:xfrm>
          <a:prstGeom prst="wedgeRoundRectCallout">
            <a:avLst>
              <a:gd name="adj1" fmla="val -48713"/>
              <a:gd name="adj2" fmla="val 158890"/>
              <a:gd name="adj3" fmla="val 16667"/>
            </a:avLst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行政的支持與支援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絕對不能少！！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2" grpId="0" animBg="1"/>
      <p:bldP spid="23" grpId="0"/>
      <p:bldP spid="24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bridal-shows.com/files/2012/04/Some-Helpful-Tips-for-Planning-a-Wedd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54213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506" name="Rectangle 2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9388" y="260350"/>
            <a:ext cx="5329237" cy="3313113"/>
          </a:xfrm>
          <a:solidFill>
            <a:schemeClr val="tx2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lvl="1" algn="l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We believe in you, we believe in your </a:t>
            </a:r>
            <a:r>
              <a:rPr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potential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, and we are going to do everything we can to help you develop your potential.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 </a:t>
            </a:r>
          </a:p>
          <a:p>
            <a:pPr lvl="1" algn="l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      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------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-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Clinton, 1997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Eras Bold ITC" pitchFamily="34" charset="0"/>
              </a:rPr>
              <a:t> </a:t>
            </a:r>
            <a:endParaRPr lang="zh-TW" alt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Bold ITC" pitchFamily="34" charset="0"/>
              <a:ea typeface="全真行書" pitchFamily="49" charset="-12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45333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5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95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build="p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主要內容</a:t>
            </a:r>
          </a:p>
        </p:txBody>
      </p:sp>
      <p:sp>
        <p:nvSpPr>
          <p:cNvPr id="791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628775"/>
            <a:ext cx="7704138" cy="352901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4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常見於融合校園中的特殊教育（認知或學習功能輕微缺損）學生</a:t>
            </a:r>
            <a:endParaRPr lang="zh-TW" altLang="en-US" sz="2800" b="1" dirty="0" smtClean="0">
              <a:solidFill>
                <a:schemeClr val="fol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ts val="4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校園中認知或學習功能輕微缺損學生（特殊生）的特質與需求分析</a:t>
            </a:r>
          </a:p>
          <a:p>
            <a:pPr eaLnBrk="1" fontAlgn="auto" hangingPunct="1">
              <a:lnSpc>
                <a:spcPts val="4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zh-TW" alt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支持與輔導特殊生的可行作法</a:t>
            </a:r>
            <a:endParaRPr lang="zh-TW" altLang="en-US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lnSpc>
                <a:spcPts val="4000"/>
              </a:lnSpc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Eras Demi ITC" pitchFamily="34" charset="0"/>
                <a:ea typeface="標楷體" pitchFamily="65" charset="-120"/>
              </a:rPr>
              <a:t>Q</a:t>
            </a:r>
            <a:r>
              <a:rPr lang="zh-TW" altLang="en-US" sz="2800" b="1" dirty="0" smtClean="0">
                <a:solidFill>
                  <a:schemeClr val="tx2"/>
                </a:solidFill>
                <a:latin typeface="Eras Demi ITC" pitchFamily="34" charset="0"/>
                <a:ea typeface="標楷體" pitchFamily="65" charset="-120"/>
              </a:rPr>
              <a:t>＆</a:t>
            </a:r>
            <a:r>
              <a:rPr lang="en-US" altLang="zh-TW" sz="2800" b="1" dirty="0" smtClean="0">
                <a:solidFill>
                  <a:schemeClr val="tx2"/>
                </a:solidFill>
                <a:latin typeface="Eras Demi ITC" pitchFamily="34" charset="0"/>
                <a:ea typeface="標楷體" pitchFamily="65" charset="-120"/>
              </a:rPr>
              <a:t>A</a:t>
            </a:r>
            <a:endParaRPr lang="zh-TW" altLang="en-US" sz="2800" b="1" dirty="0" smtClean="0">
              <a:solidFill>
                <a:schemeClr val="tx2"/>
              </a:solidFill>
              <a:latin typeface="Eras Demi ITC" pitchFamily="34" charset="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4" y="4409728"/>
            <a:ext cx="3973072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8785225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且讓我們先來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感同身受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一下過動症伴隨行為與學業問題學生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的學習狀況，以及您可能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面對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的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教學挑戰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183435" y="6125517"/>
            <a:ext cx="3960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 smtClean="0">
                <a:latin typeface="+mj-ea"/>
                <a:ea typeface="+mj-ea"/>
              </a:rPr>
              <a:t>如果宗洋是今年的新生</a:t>
            </a:r>
            <a:r>
              <a:rPr lang="en-US" altLang="zh-TW" sz="2400" b="1" dirty="0" smtClean="0">
                <a:latin typeface="+mj-ea"/>
                <a:ea typeface="+mj-ea"/>
              </a:rPr>
              <a:t>…</a:t>
            </a:r>
            <a:endParaRPr lang="zh-TW" altLang="en-US" sz="2400" b="1" dirty="0"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422531"/>
            <a:ext cx="6696744" cy="4629086"/>
          </a:xfrm>
          <a:prstGeom prst="rect">
            <a:avLst/>
          </a:prstGeom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705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7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388" y="549275"/>
            <a:ext cx="878522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再讓我們</a:t>
            </a:r>
            <a:r>
              <a:rPr lang="zh-TW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用心體會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一下書寫障礙類學障學生的學習狀況，以及您可能面對的教學挑戰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……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508625" y="6153150"/>
            <a:ext cx="3455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 b="1" dirty="0">
                <a:latin typeface="+mj-ea"/>
                <a:ea typeface="+mj-ea"/>
              </a:rPr>
              <a:t>如果冠得也</a:t>
            </a:r>
            <a:r>
              <a:rPr lang="zh-TW" altLang="en-US" sz="2400" b="1" dirty="0" smtClean="0">
                <a:latin typeface="+mj-ea"/>
                <a:ea typeface="+mj-ea"/>
              </a:rPr>
              <a:t>來到鹿鳴</a:t>
            </a:r>
            <a:r>
              <a:rPr lang="en-US" altLang="zh-TW" sz="2400" b="1" dirty="0" smtClean="0">
                <a:latin typeface="+mj-ea"/>
                <a:ea typeface="+mj-ea"/>
              </a:rPr>
              <a:t>…</a:t>
            </a:r>
            <a:endParaRPr lang="zh-TW" altLang="en-US" sz="2400" b="1" dirty="0"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58689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005263"/>
            <a:ext cx="28797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698817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8</a:t>
            </a:r>
            <a:endParaRPr lang="zh-TW" altLang="en-US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5575</Words>
  <Application>Microsoft Office PowerPoint</Application>
  <PresentationFormat>如螢幕大小 (4:3)</PresentationFormat>
  <Paragraphs>646</Paragraphs>
  <Slides>47</Slides>
  <Notes>42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47</vt:i4>
      </vt:variant>
    </vt:vector>
  </HeadingPairs>
  <TitlesOfParts>
    <vt:vector size="63" baseType="lpstr">
      <vt:lpstr>Arial Unicode MS</vt:lpstr>
      <vt:lpstr>Eras Bold ITC</vt:lpstr>
      <vt:lpstr>Eras Demi ITC</vt:lpstr>
      <vt:lpstr>全真行書</vt:lpstr>
      <vt:lpstr>微軟正黑體</vt:lpstr>
      <vt:lpstr>新細明體</vt:lpstr>
      <vt:lpstr>標楷體</vt:lpstr>
      <vt:lpstr>Arial</vt:lpstr>
      <vt:lpstr>Arial Black</vt:lpstr>
      <vt:lpstr>Comic Sans MS</vt:lpstr>
      <vt:lpstr>Times New Roman</vt:lpstr>
      <vt:lpstr>Wingdings</vt:lpstr>
      <vt:lpstr>Wingdings 2</vt:lpstr>
      <vt:lpstr>Office 佈景主題</vt:lpstr>
      <vt:lpstr>圖表</vt:lpstr>
      <vt:lpstr>Picture</vt:lpstr>
      <vt:lpstr>彰化縣鹿鳴國民中學 106年度特教知能研習</vt:lpstr>
      <vt:lpstr>此亦人子也，可善遇之～～           融合情境中認知或學習功能輕微缺損學生之                                   學校適應輔導</vt:lpstr>
      <vt:lpstr>PowerPoint 簡報</vt:lpstr>
      <vt:lpstr>PowerPoint 簡報</vt:lpstr>
      <vt:lpstr>PowerPoint 簡報</vt:lpstr>
      <vt:lpstr>PowerPoint 簡報</vt:lpstr>
      <vt:lpstr>主要內容</vt:lpstr>
      <vt:lpstr>PowerPoint 簡報</vt:lpstr>
      <vt:lpstr>PowerPoint 簡報</vt:lpstr>
      <vt:lpstr>PowerPoint 簡報</vt:lpstr>
      <vt:lpstr>常見於校園中的特殊生： 大分類趨勢下的各類特殊需求學生</vt:lpstr>
      <vt:lpstr>常見於校園中的特殊生： 依出現率分析之</vt:lpstr>
      <vt:lpstr>常見於校園中的特殊生： 依認知或學習功能分析</vt:lpstr>
      <vt:lpstr>校園中智障生認知或學習特質與需求分析： 特質分析（一）：學習特徵</vt:lpstr>
      <vt:lpstr>校園中智障生認知或學習特質與需求分析： 特質分析（二）：社會情緒反應</vt:lpstr>
      <vt:lpstr>校園中智障生認知或學習特質與需求分析： 特質分析（三）：性別互動之間</vt:lpstr>
      <vt:lpstr>校園中智障生認知或學習特質與需求分析： 特質分析（四）：人際溝通</vt:lpstr>
      <vt:lpstr>校園中智障生認知或學習特質與需求分析： 特質分析（五）：心盲特質</vt:lpstr>
      <vt:lpstr>校園中智障生認知或學習特質與需求分析： 特質分析（六）：其他特殊的心理特質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結語（三）： 您可能有興趣的網路資源</vt:lpstr>
      <vt:lpstr>結語（四）： 您一定會有興趣看的幾部電影</vt:lpstr>
      <vt:lpstr>PowerPoint 簡報</vt:lpstr>
      <vt:lpstr>問題與討論</vt:lpstr>
    </vt:vector>
  </TitlesOfParts>
  <Company>VGH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心靈健康勝於財寶無數</dc:title>
  <dc:creator>Chih-Chien Lin</dc:creator>
  <cp:lastModifiedBy>m62293m</cp:lastModifiedBy>
  <cp:revision>322</cp:revision>
  <cp:lastPrinted>1601-01-01T00:00:00Z</cp:lastPrinted>
  <dcterms:created xsi:type="dcterms:W3CDTF">2000-11-17T15:35:42Z</dcterms:created>
  <dcterms:modified xsi:type="dcterms:W3CDTF">2017-08-28T14:41:23Z</dcterms:modified>
</cp:coreProperties>
</file>