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1.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94"/>
  </p:notesMasterIdLst>
  <p:handoutMasterIdLst>
    <p:handoutMasterId r:id="rId95"/>
  </p:handoutMasterIdLst>
  <p:sldIdLst>
    <p:sldId id="606" r:id="rId3"/>
    <p:sldId id="795" r:id="rId4"/>
    <p:sldId id="721" r:id="rId5"/>
    <p:sldId id="555" r:id="rId6"/>
    <p:sldId id="711" r:id="rId7"/>
    <p:sldId id="722" r:id="rId8"/>
    <p:sldId id="791" r:id="rId9"/>
    <p:sldId id="724" r:id="rId10"/>
    <p:sldId id="792" r:id="rId11"/>
    <p:sldId id="726" r:id="rId12"/>
    <p:sldId id="757" r:id="rId13"/>
    <p:sldId id="712" r:id="rId14"/>
    <p:sldId id="651" r:id="rId15"/>
    <p:sldId id="783" r:id="rId16"/>
    <p:sldId id="801" r:id="rId17"/>
    <p:sldId id="659" r:id="rId18"/>
    <p:sldId id="660" r:id="rId19"/>
    <p:sldId id="770" r:id="rId20"/>
    <p:sldId id="773" r:id="rId21"/>
    <p:sldId id="803" r:id="rId22"/>
    <p:sldId id="787" r:id="rId23"/>
    <p:sldId id="779" r:id="rId24"/>
    <p:sldId id="662" r:id="rId25"/>
    <p:sldId id="797" r:id="rId26"/>
    <p:sldId id="798" r:id="rId27"/>
    <p:sldId id="800" r:id="rId28"/>
    <p:sldId id="663" r:id="rId29"/>
    <p:sldId id="799" r:id="rId30"/>
    <p:sldId id="665" r:id="rId31"/>
    <p:sldId id="666" r:id="rId32"/>
    <p:sldId id="684" r:id="rId33"/>
    <p:sldId id="788" r:id="rId34"/>
    <p:sldId id="668" r:id="rId35"/>
    <p:sldId id="685" r:id="rId36"/>
    <p:sldId id="670" r:id="rId37"/>
    <p:sldId id="671" r:id="rId38"/>
    <p:sldId id="672" r:id="rId39"/>
    <p:sldId id="776" r:id="rId40"/>
    <p:sldId id="674" r:id="rId41"/>
    <p:sldId id="675" r:id="rId42"/>
    <p:sldId id="676" r:id="rId43"/>
    <p:sldId id="677" r:id="rId44"/>
    <p:sldId id="678" r:id="rId45"/>
    <p:sldId id="679" r:id="rId46"/>
    <p:sldId id="680" r:id="rId47"/>
    <p:sldId id="681" r:id="rId48"/>
    <p:sldId id="682" r:id="rId49"/>
    <p:sldId id="683" r:id="rId50"/>
    <p:sldId id="697" r:id="rId51"/>
    <p:sldId id="763" r:id="rId52"/>
    <p:sldId id="772" r:id="rId53"/>
    <p:sldId id="774" r:id="rId54"/>
    <p:sldId id="655" r:id="rId55"/>
    <p:sldId id="654" r:id="rId56"/>
    <p:sldId id="686" r:id="rId57"/>
    <p:sldId id="687" r:id="rId58"/>
    <p:sldId id="728" r:id="rId59"/>
    <p:sldId id="688" r:id="rId60"/>
    <p:sldId id="729" r:id="rId61"/>
    <p:sldId id="793" r:id="rId62"/>
    <p:sldId id="731" r:id="rId63"/>
    <p:sldId id="689" r:id="rId64"/>
    <p:sldId id="690" r:id="rId65"/>
    <p:sldId id="732" r:id="rId66"/>
    <p:sldId id="733" r:id="rId67"/>
    <p:sldId id="734" r:id="rId68"/>
    <p:sldId id="691" r:id="rId69"/>
    <p:sldId id="692" r:id="rId70"/>
    <p:sldId id="693" r:id="rId71"/>
    <p:sldId id="694" r:id="rId72"/>
    <p:sldId id="735" r:id="rId73"/>
    <p:sldId id="736" r:id="rId74"/>
    <p:sldId id="737" r:id="rId75"/>
    <p:sldId id="738" r:id="rId76"/>
    <p:sldId id="794" r:id="rId77"/>
    <p:sldId id="739" r:id="rId78"/>
    <p:sldId id="740" r:id="rId79"/>
    <p:sldId id="741" r:id="rId80"/>
    <p:sldId id="742" r:id="rId81"/>
    <p:sldId id="743" r:id="rId82"/>
    <p:sldId id="744" r:id="rId83"/>
    <p:sldId id="746" r:id="rId84"/>
    <p:sldId id="747" r:id="rId85"/>
    <p:sldId id="748" r:id="rId86"/>
    <p:sldId id="749" r:id="rId87"/>
    <p:sldId id="750" r:id="rId88"/>
    <p:sldId id="751" r:id="rId89"/>
    <p:sldId id="752" r:id="rId90"/>
    <p:sldId id="435" r:id="rId91"/>
    <p:sldId id="802" r:id="rId92"/>
    <p:sldId id="804" r:id="rId93"/>
  </p:sldIdLst>
  <p:sldSz cx="9144000" cy="6858000" type="screen4x3"/>
  <p:notesSz cx="6735763" cy="986948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CC99"/>
    <a:srgbClr val="FF6699"/>
    <a:srgbClr val="0099FF"/>
    <a:srgbClr val="FF6600"/>
    <a:srgbClr val="FF00FF"/>
    <a:srgbClr val="00CC00"/>
    <a:srgbClr val="99FF99"/>
    <a:srgbClr val="FF99C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88" autoAdjust="0"/>
    <p:restoredTop sz="94322" autoAdjust="0"/>
  </p:normalViewPr>
  <p:slideViewPr>
    <p:cSldViewPr>
      <p:cViewPr varScale="1">
        <p:scale>
          <a:sx n="97" d="100"/>
          <a:sy n="97" d="100"/>
        </p:scale>
        <p:origin x="-114" y="-186"/>
      </p:cViewPr>
      <p:guideLst>
        <p:guide orient="horz" pos="2160"/>
        <p:guide pos="2880"/>
      </p:guideLst>
    </p:cSldViewPr>
  </p:slideViewPr>
  <p:notesTextViewPr>
    <p:cViewPr>
      <p:scale>
        <a:sx n="1" d="1"/>
        <a:sy n="1" d="1"/>
      </p:scale>
      <p:origin x="0" y="0"/>
    </p:cViewPr>
  </p:notesTextViewPr>
  <p:sorterViewPr>
    <p:cViewPr>
      <p:scale>
        <a:sx n="100" d="100"/>
        <a:sy n="100" d="100"/>
      </p:scale>
      <p:origin x="0" y="9768"/>
    </p:cViewPr>
  </p:sorterViewPr>
  <p:notesViewPr>
    <p:cSldViewPr>
      <p:cViewPr varScale="1">
        <p:scale>
          <a:sx n="50" d="100"/>
          <a:sy n="50" d="100"/>
        </p:scale>
        <p:origin x="-2982" y="-1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_rels/data1.xml.rels><?xml version="1.0" encoding="UTF-8" standalone="yes"?>
<Relationships xmlns="http://schemas.openxmlformats.org/package/2006/relationships"><Relationship Id="rId8" Type="http://schemas.openxmlformats.org/officeDocument/2006/relationships/slide" Target="../slides/slide47.xml"/><Relationship Id="rId3" Type="http://schemas.openxmlformats.org/officeDocument/2006/relationships/slide" Target="../slides/slide44.xml"/><Relationship Id="rId7" Type="http://schemas.openxmlformats.org/officeDocument/2006/relationships/slide" Target="../slides/slide46.xml"/><Relationship Id="rId2" Type="http://schemas.openxmlformats.org/officeDocument/2006/relationships/slide" Target="../slides/slide38.xml"/><Relationship Id="rId1" Type="http://schemas.openxmlformats.org/officeDocument/2006/relationships/slide" Target="../slides/slide23.xml"/><Relationship Id="rId6" Type="http://schemas.openxmlformats.org/officeDocument/2006/relationships/slide" Target="../slides/slide39.xml"/><Relationship Id="rId5" Type="http://schemas.openxmlformats.org/officeDocument/2006/relationships/slide" Target="../slides/slide17.xml"/><Relationship Id="rId10" Type="http://schemas.openxmlformats.org/officeDocument/2006/relationships/slide" Target="../slides/slide49.xml"/><Relationship Id="rId4" Type="http://schemas.openxmlformats.org/officeDocument/2006/relationships/slide" Target="../slides/slide16.xml"/><Relationship Id="rId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A4B450-AA30-45B3-861C-D72F85D43BF4}" type="doc">
      <dgm:prSet loTypeId="urn:microsoft.com/office/officeart/2005/8/layout/lProcess2" loCatId="list" qsTypeId="urn:microsoft.com/office/officeart/2005/8/quickstyle/simple1#7" qsCatId="simple" csTypeId="urn:microsoft.com/office/officeart/2005/8/colors/accent3_1" csCatId="accent3" phldr="1"/>
      <dgm:spPr/>
      <dgm:t>
        <a:bodyPr/>
        <a:lstStyle/>
        <a:p>
          <a:endParaRPr lang="zh-TW" altLang="en-US"/>
        </a:p>
      </dgm:t>
    </dgm:pt>
    <dgm:pt modelId="{47D3AB9F-8784-4783-983D-47521359EA0B}">
      <dgm:prSet phldrT="[文字]"/>
      <dgm:spPr>
        <a:solidFill>
          <a:schemeClr val="accent6">
            <a:lumMod val="40000"/>
            <a:lumOff val="60000"/>
          </a:schemeClr>
        </a:solidFill>
      </dgm:spPr>
      <dgm:t>
        <a:bodyPr/>
        <a:lstStyle/>
        <a:p>
          <a:r>
            <a:rPr lang="zh-TW" altLang="en-US" b="1" dirty="0" smtClean="0">
              <a:latin typeface="微軟正黑體" panose="020B0604030504040204" pitchFamily="34" charset="-120"/>
              <a:ea typeface="微軟正黑體" panose="020B0604030504040204" pitchFamily="34" charset="-120"/>
            </a:rPr>
            <a:t>免試入學</a:t>
          </a:r>
          <a:endParaRPr lang="zh-TW" altLang="en-US" b="1" dirty="0">
            <a:latin typeface="微軟正黑體" panose="020B0604030504040204" pitchFamily="34" charset="-120"/>
            <a:ea typeface="微軟正黑體" panose="020B0604030504040204" pitchFamily="34" charset="-120"/>
          </a:endParaRPr>
        </a:p>
      </dgm:t>
    </dgm:pt>
    <dgm:pt modelId="{BF60C14A-9005-4228-AF79-C309BE8C085C}" type="parTrans" cxnId="{2405678D-9936-4598-B1A9-EA60813125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A7D6F8D-4777-4540-B264-07639B98EAEB}" type="sibTrans" cxnId="{2405678D-9936-4598-B1A9-EA60813125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DEAE07B-2DEF-4829-883D-F95C81F842CF}">
      <dgm:prSet phldrT="[文字]" custT="1"/>
      <dgm:spPr/>
      <dgm:t>
        <a:bodyPr/>
        <a:lstStyle/>
        <a:p>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免試入學</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75E3679-B339-47CD-A230-58E3124C01DF}" type="parTrans" cxnId="{AA8472BB-200E-41F0-8DB4-AF498498EDC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69F5FE2-C4A7-42A2-AA63-344BC4538A79}" type="sibTrans" cxnId="{AA8472BB-200E-41F0-8DB4-AF498498EDC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5A80050-7050-4C43-9E74-53BBB2F7CB6D}">
      <dgm:prSet phldrT="[文字]"/>
      <dgm:spPr>
        <a:solidFill>
          <a:schemeClr val="accent2">
            <a:lumMod val="20000"/>
            <a:lumOff val="80000"/>
          </a:schemeClr>
        </a:solidFill>
      </dgm:spPr>
      <dgm:t>
        <a:bodyPr/>
        <a:lstStyle/>
        <a:p>
          <a:r>
            <a:rPr lang="zh-TW" altLang="en-US" b="1" dirty="0" smtClean="0">
              <a:latin typeface="微軟正黑體" panose="020B0604030504040204" pitchFamily="34" charset="-120"/>
              <a:ea typeface="微軟正黑體" panose="020B0604030504040204" pitchFamily="34" charset="-120"/>
            </a:rPr>
            <a:t>特色招生</a:t>
          </a:r>
          <a:endParaRPr lang="zh-TW" altLang="en-US" b="1" dirty="0">
            <a:latin typeface="微軟正黑體" panose="020B0604030504040204" pitchFamily="34" charset="-120"/>
            <a:ea typeface="微軟正黑體" panose="020B0604030504040204" pitchFamily="34" charset="-120"/>
          </a:endParaRPr>
        </a:p>
      </dgm:t>
    </dgm:pt>
    <dgm:pt modelId="{49EF1792-B8EB-443D-8462-493405E3D5C4}" type="parTrans" cxnId="{794A5CB2-05D7-4AB4-BCFE-0739F5BFB74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AF5EA19-8A9A-44C4-B81E-C419FE2C4030}" type="sibTrans" cxnId="{794A5CB2-05D7-4AB4-BCFE-0739F5BFB74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037883D-F887-4D29-BDE7-B4FF6881E0D4}">
      <dgm:prSet phldrT="[文字]" custT="1"/>
      <dgm:spPr/>
      <dgm:t>
        <a:bodyPr/>
        <a:lstStyle/>
        <a:p>
          <a:r>
            <a:rPr lang="zh-TW" altLang="en-US" sz="2400" b="1" dirty="0" smtClean="0">
              <a:latin typeface="微軟正黑體" panose="020B0604030504040204" pitchFamily="34" charset="-120"/>
              <a:ea typeface="微軟正黑體" panose="020B0604030504040204" pitchFamily="34" charset="-120"/>
            </a:rPr>
            <a:t>考試分發入學</a:t>
          </a:r>
          <a:endParaRPr lang="zh-TW" altLang="en-US" sz="24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332666-3DB2-4EFF-A29E-FBC85DAF1C71}" type="parTrans" cxnId="{D946EE5D-757C-46E5-B130-0CAAE3EA8DE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D410E95-C724-4A77-BF9B-249707D36755}" type="sibTrans" cxnId="{D946EE5D-757C-46E5-B130-0CAAE3EA8DE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46061B9-6E1F-4209-8040-C12B0D94DB52}">
      <dgm:prSet phldrT="[文字]"/>
      <dgm:spPr/>
      <dgm:t>
        <a:bodyPr/>
        <a:lstStyle/>
        <a:p>
          <a:r>
            <a:rPr lang="zh-TW" altLang="en-US" b="1" dirty="0" smtClean="0">
              <a:latin typeface="微軟正黑體" panose="020B0604030504040204" pitchFamily="34" charset="-120"/>
              <a:ea typeface="微軟正黑體" panose="020B0604030504040204" pitchFamily="34" charset="-120"/>
            </a:rPr>
            <a:t>其他方式</a:t>
          </a:r>
          <a:endParaRPr lang="zh-TW" altLang="en-US" b="1" dirty="0">
            <a:latin typeface="微軟正黑體" panose="020B0604030504040204" pitchFamily="34" charset="-120"/>
            <a:ea typeface="微軟正黑體" panose="020B0604030504040204" pitchFamily="34" charset="-120"/>
          </a:endParaRPr>
        </a:p>
      </dgm:t>
    </dgm:pt>
    <dgm:pt modelId="{EBA3ECDC-E705-442D-A6EB-7BE2BA033066}" type="parTrans" cxnId="{77102065-F85A-4521-B36F-C68B8977254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3F6D0E8-5E25-4FA0-AD1F-5146C0F02229}" type="sibTrans" cxnId="{77102065-F85A-4521-B36F-C68B8977254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26BE066-1CDF-4D91-A3FA-BB9D1B1E857E}">
      <dgm:prSet phldrT="[文字]" custT="1"/>
      <dgm:spPr/>
      <dgm:t>
        <a:bodyPr/>
        <a:lstStyle/>
        <a:p>
          <a:r>
            <a:rPr lang="zh-TW" altLang="en-US" sz="2000" b="1" dirty="0" smtClean="0">
              <a:latin typeface="微軟正黑體" panose="020B0604030504040204" pitchFamily="34" charset="-120"/>
              <a:ea typeface="微軟正黑體" panose="020B0604030504040204" pitchFamily="34" charset="-120"/>
            </a:rPr>
            <a:t>實用技能班</a:t>
          </a:r>
          <a:endParaRPr lang="zh-TW" altLang="en-US" sz="20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63ECA42-0AB5-416C-BBEC-35BD17D8C2C2}" type="parTrans" cxnId="{748219A4-C506-479B-906B-BB00C746EA1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3E2D8DD-64B8-4718-BDDE-60805C32FF7F}" type="sibTrans" cxnId="{748219A4-C506-479B-906B-BB00C746EA1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262163D-73D4-4550-9AAF-5E001135A7FA}">
      <dgm:prSet custT="1"/>
      <dgm:spPr/>
      <dgm:t>
        <a:bodyPr/>
        <a:lstStyle/>
        <a:p>
          <a:r>
            <a:rPr lang="zh-TW" altLang="en-US" sz="2400" b="1" dirty="0" smtClean="0">
              <a:latin typeface="微軟正黑體" panose="020B0604030504040204" pitchFamily="34" charset="-120"/>
              <a:ea typeface="微軟正黑體" panose="020B0604030504040204" pitchFamily="34" charset="-120"/>
            </a:rPr>
            <a:t>技優甄審</a:t>
          </a:r>
          <a:endParaRPr lang="zh-TW" altLang="en-US" sz="24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F2400636-7403-42F3-AC14-C419694E4912}" type="parTrans" cxnId="{3F300BA2-F3CE-4EBB-81F5-E3AAAD38C40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72B7D90-61B4-47F1-88E2-A83D2D17D77D}" type="sibTrans" cxnId="{3F300BA2-F3CE-4EBB-81F5-E3AAAD38C40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D9886B7-6472-4777-AD50-059AD903000F}">
      <dgm:prSet custT="1"/>
      <dgm:spPr/>
      <dgm:t>
        <a:bodyPr/>
        <a:lstStyle/>
        <a:p>
          <a:r>
            <a:rPr lang="zh-TW" altLang="en-US" sz="2400" b="1" dirty="0" smtClean="0">
              <a:latin typeface="微軟正黑體" panose="020B0604030504040204" pitchFamily="34" charset="-120"/>
              <a:ea typeface="微軟正黑體" panose="020B0604030504040204" pitchFamily="34" charset="-120"/>
            </a:rPr>
            <a:t>校內直升</a:t>
          </a:r>
          <a:endParaRPr lang="zh-TW" altLang="en-US" sz="24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EDC4039C-F101-4AC3-824B-95767E068243}" type="parTrans" cxnId="{3D7C7CDD-EBA0-4BA0-BAEC-66FF9838C03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4B8B314-3A59-4AF4-8820-6D4C0E9F7B3E}" type="sibTrans" cxnId="{3D7C7CDD-EBA0-4BA0-BAEC-66FF9838C03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6B9DC24-945C-4EDE-B506-CE9AE368F852}">
      <dgm:prSet custT="1"/>
      <dgm:spPr/>
      <dgm:t>
        <a:bodyPr/>
        <a:lstStyle/>
        <a:p>
          <a:pPr algn="ctr" defTabSz="1066800">
            <a:lnSpc>
              <a:spcPct val="90000"/>
            </a:lnSpc>
            <a:spcBef>
              <a:spcPct val="0"/>
            </a:spcBef>
            <a:spcAft>
              <a:spcPts val="600"/>
            </a:spcAft>
          </a:pPr>
          <a:r>
            <a:rPr lang="zh-TW" altLang="en-US" sz="2400" b="1" dirty="0" smtClean="0">
              <a:latin typeface="微軟正黑體" panose="020B0604030504040204" pitchFamily="34" charset="-120"/>
              <a:ea typeface="微軟正黑體" panose="020B0604030504040204" pitchFamily="34" charset="-120"/>
            </a:rPr>
            <a:t>甄選入學</a:t>
          </a:r>
          <a:endParaRPr lang="zh-TW" altLang="en-US" sz="24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B0EFD5F2-644D-4746-965C-38469260BE46}" type="parTrans" cxnId="{51622780-9E5E-47E9-96D0-FC2C0EE0A9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5DB010A-84EA-4817-B163-2C80085722D9}" type="sibTrans" cxnId="{51622780-9E5E-47E9-96D0-FC2C0EE0A9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C7BDB16-97AE-4A6F-A05B-76AAC085E04E}">
      <dgm:prSet custT="1"/>
      <dgm:spPr/>
      <dgm:t>
        <a:bodyPr/>
        <a:lstStyle/>
        <a:p>
          <a:pPr marL="0" marR="0" indent="0" algn="ctr" defTabSz="914400" eaLnBrk="1" fontAlgn="auto" latinLnBrk="0" hangingPunct="1">
            <a:lnSpc>
              <a:spcPts val="2400"/>
            </a:lnSpc>
            <a:spcBef>
              <a:spcPts val="0"/>
            </a:spcBef>
            <a:spcAft>
              <a:spcPts val="0"/>
            </a:spcAft>
            <a:buClrTx/>
            <a:buSzTx/>
            <a:buFontTx/>
            <a:buNone/>
            <a:tabLst/>
            <a:defRPr/>
          </a:pPr>
          <a:r>
            <a:rPr lang="zh-TW" altLang="en-US" sz="1800" b="1" dirty="0" smtClean="0">
              <a:latin typeface="微軟正黑體" panose="020B0604030504040204" pitchFamily="34" charset="-120"/>
              <a:ea typeface="微軟正黑體" panose="020B0604030504040204" pitchFamily="34" charset="-120"/>
            </a:rPr>
            <a:t>高職職業類科</a:t>
          </a:r>
          <a:endParaRPr lang="zh-TW" altLang="en-US" sz="1800" b="1" dirty="0">
            <a:latin typeface="微軟正黑體" panose="020B0604030504040204" pitchFamily="34" charset="-120"/>
            <a:ea typeface="微軟正黑體" panose="020B0604030504040204" pitchFamily="34" charset="-120"/>
          </a:endParaRPr>
        </a:p>
      </dgm:t>
    </dgm:pt>
    <dgm:pt modelId="{58EFE90D-BBF7-40DE-987E-604998BF4A6D}" type="parTrans" cxnId="{3820257D-54D9-400B-9C1A-C3024948FF7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CA8D7BD-F22B-429E-A7EE-E27D277E3360}" type="sibTrans" cxnId="{3820257D-54D9-400B-9C1A-C3024948FF7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70522EF-439A-4856-B09E-2A26C79A4FE1}">
      <dgm:prSet custT="1"/>
      <dgm:spPr/>
      <dgm:t>
        <a:bodyPr/>
        <a:lstStyle/>
        <a:p>
          <a:pPr marL="171450" indent="0" algn="ctr" defTabSz="800100">
            <a:lnSpc>
              <a:spcPts val="2400"/>
            </a:lnSpc>
            <a:spcBef>
              <a:spcPct val="0"/>
            </a:spcBef>
            <a:spcAft>
              <a:spcPts val="0"/>
            </a:spcAft>
            <a:buNone/>
          </a:pPr>
          <a:endParaRPr lang="zh-TW" altLang="en-US" sz="1800" b="1" dirty="0">
            <a:latin typeface="微軟正黑體" panose="020B0604030504040204" pitchFamily="34" charset="-120"/>
            <a:ea typeface="微軟正黑體" panose="020B0604030504040204" pitchFamily="34" charset="-120"/>
          </a:endParaRPr>
        </a:p>
      </dgm:t>
    </dgm:pt>
    <dgm:pt modelId="{774C9573-7380-4F00-8093-7DF82B17FA6B}" type="parTrans" cxnId="{9B5CC7F0-1C57-4C74-988B-B707ADE9AFF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10AB326-D598-4B4B-9010-96F9615157DD}" type="sibTrans" cxnId="{9B5CC7F0-1C57-4C74-988B-B707ADE9AFF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601DC84-CB78-48DC-9ED2-D3D234485314}">
      <dgm:prSet custT="1"/>
      <dgm:spPr/>
      <dgm:t>
        <a:bodyPr/>
        <a:lstStyle/>
        <a:p>
          <a:r>
            <a:rPr lang="zh-TW" altLang="en-US" sz="2000" b="1" dirty="0" smtClean="0">
              <a:latin typeface="微軟正黑體" panose="020B0604030504040204" pitchFamily="34" charset="-120"/>
              <a:ea typeface="微軟正黑體" panose="020B0604030504040204" pitchFamily="34" charset="-120"/>
            </a:rPr>
            <a:t>建教合作班</a:t>
          </a:r>
          <a:endParaRPr lang="zh-TW" altLang="en-US" sz="20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CDD3B374-39BB-4A65-999E-08FD529CC432}" type="parTrans" cxnId="{42D4A5E1-142A-40BC-A9BB-F45B0102B9D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700CE9D-093B-47EE-9076-0E01D67DCECB}" type="sibTrans" cxnId="{42D4A5E1-142A-40BC-A9BB-F45B0102B9D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E302AD6-47C1-48F2-BF19-B3BE17E148B7}">
      <dgm:prSet custT="1"/>
      <dgm:spPr/>
      <dgm:t>
        <a:bodyPr/>
        <a:lstStyle/>
        <a:p>
          <a:r>
            <a:rPr lang="zh-TW" altLang="en-US" sz="2000" b="1" dirty="0" smtClean="0">
              <a:latin typeface="微軟正黑體" panose="020B0604030504040204" pitchFamily="34" charset="-120"/>
              <a:ea typeface="微軟正黑體" panose="020B0604030504040204" pitchFamily="34" charset="-120"/>
            </a:rPr>
            <a:t>運動績優生獨招</a:t>
          </a:r>
          <a:endParaRPr lang="zh-TW" altLang="en-US" sz="20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E08A7420-9F37-4101-B82D-BE4CAD2C5165}" type="parTrans" cxnId="{C4EF7BF8-631F-4A19-B919-5510949CF5F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1C4AFEA-85A2-4F79-B7BC-5E89ED074DF7}" type="sibTrans" cxnId="{C4EF7BF8-631F-4A19-B919-5510949CF5F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74D6342-13F8-422F-B34D-F0F56C6A07C2}">
      <dgm:prSet custT="1"/>
      <dgm:spPr/>
      <dgm:t>
        <a:bodyPr/>
        <a:lstStyle/>
        <a:p>
          <a:r>
            <a:rPr lang="zh-TW" altLang="en-US" sz="1800" b="1" dirty="0" smtClean="0">
              <a:latin typeface="微軟正黑體" panose="020B0604030504040204" pitchFamily="34" charset="-120"/>
              <a:ea typeface="微軟正黑體" panose="020B0604030504040204" pitchFamily="34" charset="-120"/>
            </a:rPr>
            <a:t>身障適性輔導安置</a:t>
          </a:r>
          <a:endParaRPr lang="zh-TW" altLang="en-US" sz="18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5A05176D-2BE1-4029-B815-41BEC626F89F}" type="parTrans" cxnId="{DB641375-F05B-48FE-892A-F4A86FF5E81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5D7C5F8-9503-4155-AF8F-CA8BDED60C9F}" type="sibTrans" cxnId="{DB641375-F05B-48FE-892A-F4A86FF5E81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6BB2C82-95AB-4869-A1D0-A84E8578C2F1}">
      <dgm:prSet custT="1"/>
      <dgm:spPr/>
      <dgm:t>
        <a:bodyPr/>
        <a:lstStyle/>
        <a:p>
          <a:r>
            <a:rPr lang="zh-TW" altLang="en-US" sz="1800" b="1" dirty="0" smtClean="0">
              <a:latin typeface="微軟正黑體" panose="020B0604030504040204" pitchFamily="34" charset="-120"/>
              <a:ea typeface="微軟正黑體" panose="020B0604030504040204" pitchFamily="34" charset="-120"/>
            </a:rPr>
            <a:t>其他獨招</a:t>
          </a:r>
          <a:endParaRPr lang="zh-TW" altLang="en-US" sz="18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5721EE69-6F63-4A53-B36B-5D5E33E29B3A}" type="parTrans" cxnId="{69391061-D2BD-495E-BE08-0C7D1A4B9B8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038303D-CA1E-4DDF-A921-ACF1A29E3B0A}" type="sibTrans" cxnId="{69391061-D2BD-495E-BE08-0C7D1A4B9B8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A6019A0-D22D-413F-B270-832B804D1018}">
      <dgm:prSet custT="1"/>
      <dgm:spPr/>
      <dgm:t>
        <a:bodyPr/>
        <a:lstStyle/>
        <a:p>
          <a:pPr marL="0" marR="0" indent="0" algn="ctr" defTabSz="914400" eaLnBrk="1" fontAlgn="auto" latinLnBrk="0" hangingPunct="1">
            <a:lnSpc>
              <a:spcPts val="2400"/>
            </a:lnSpc>
            <a:spcBef>
              <a:spcPts val="0"/>
            </a:spcBef>
            <a:spcAft>
              <a:spcPts val="0"/>
            </a:spcAft>
            <a:buClrTx/>
            <a:buSzTx/>
            <a:buFontTx/>
            <a:buNone/>
            <a:tabLst/>
            <a:defRPr/>
          </a:pPr>
          <a:r>
            <a:rPr lang="zh-TW" altLang="en-US" sz="1800" b="1" dirty="0" smtClean="0">
              <a:latin typeface="微軟正黑體" panose="020B0604030504040204" pitchFamily="34" charset="-120"/>
              <a:ea typeface="微軟正黑體" panose="020B0604030504040204" pitchFamily="34" charset="-120"/>
            </a:rPr>
            <a:t>藝才班</a:t>
          </a:r>
          <a:endParaRPr lang="zh-TW" altLang="en-US" sz="1800" b="1" dirty="0">
            <a:latin typeface="微軟正黑體" panose="020B0604030504040204" pitchFamily="34" charset="-120"/>
            <a:ea typeface="微軟正黑體" panose="020B0604030504040204" pitchFamily="34" charset="-120"/>
          </a:endParaRPr>
        </a:p>
      </dgm:t>
    </dgm:pt>
    <dgm:pt modelId="{B990090A-F33D-43DE-8084-CA66589A3597}" type="parTrans" cxnId="{24614458-3436-468A-98F1-9CF81B8E5F50}">
      <dgm:prSet/>
      <dgm:spPr/>
      <dgm:t>
        <a:bodyPr/>
        <a:lstStyle/>
        <a:p>
          <a:endParaRPr lang="zh-TW" altLang="en-US"/>
        </a:p>
      </dgm:t>
    </dgm:pt>
    <dgm:pt modelId="{199364E4-F8D5-4B08-B495-29279AEE05F3}" type="sibTrans" cxnId="{24614458-3436-468A-98F1-9CF81B8E5F50}">
      <dgm:prSet/>
      <dgm:spPr/>
      <dgm:t>
        <a:bodyPr/>
        <a:lstStyle/>
        <a:p>
          <a:endParaRPr lang="zh-TW" altLang="en-US"/>
        </a:p>
      </dgm:t>
    </dgm:pt>
    <dgm:pt modelId="{FA4B8383-080C-4E6D-BF63-6CB6454B84C7}">
      <dgm:prSet custT="1"/>
      <dgm:spPr/>
      <dgm:t>
        <a:bodyPr/>
        <a:lstStyle/>
        <a:p>
          <a:pPr marL="0" marR="0" indent="0" algn="ctr" defTabSz="914400" eaLnBrk="1" fontAlgn="auto" latinLnBrk="0" hangingPunct="1">
            <a:lnSpc>
              <a:spcPts val="2400"/>
            </a:lnSpc>
            <a:spcBef>
              <a:spcPts val="0"/>
            </a:spcBef>
            <a:spcAft>
              <a:spcPts val="0"/>
            </a:spcAft>
            <a:buClrTx/>
            <a:buSzTx/>
            <a:buFontTx/>
            <a:buNone/>
            <a:tabLst/>
            <a:defRPr/>
          </a:pPr>
          <a:r>
            <a:rPr lang="zh-TW" altLang="en-US" sz="1800" b="1" dirty="0" smtClean="0">
              <a:latin typeface="微軟正黑體" panose="020B0604030504040204" pitchFamily="34" charset="-120"/>
              <a:ea typeface="微軟正黑體" panose="020B0604030504040204" pitchFamily="34" charset="-120"/>
            </a:rPr>
            <a:t>體育班</a:t>
          </a:r>
          <a:endParaRPr lang="zh-TW" altLang="en-US" sz="1800" b="1" dirty="0">
            <a:latin typeface="微軟正黑體" panose="020B0604030504040204" pitchFamily="34" charset="-120"/>
            <a:ea typeface="微軟正黑體" panose="020B0604030504040204" pitchFamily="34" charset="-120"/>
          </a:endParaRPr>
        </a:p>
      </dgm:t>
    </dgm:pt>
    <dgm:pt modelId="{D31F335F-EC31-452C-BE27-DEE170DE1637}" type="parTrans" cxnId="{C378785B-2F7F-400E-BD6F-2FED48775331}">
      <dgm:prSet/>
      <dgm:spPr/>
      <dgm:t>
        <a:bodyPr/>
        <a:lstStyle/>
        <a:p>
          <a:endParaRPr lang="zh-TW" altLang="en-US"/>
        </a:p>
      </dgm:t>
    </dgm:pt>
    <dgm:pt modelId="{5D67D6CD-BCD6-479F-A4DF-8693C555968B}" type="sibTrans" cxnId="{C378785B-2F7F-400E-BD6F-2FED48775331}">
      <dgm:prSet/>
      <dgm:spPr/>
      <dgm:t>
        <a:bodyPr/>
        <a:lstStyle/>
        <a:p>
          <a:endParaRPr lang="zh-TW" altLang="en-US"/>
        </a:p>
      </dgm:t>
    </dgm:pt>
    <dgm:pt modelId="{88D8A069-513B-4AD4-84FA-4DF5CB4F531D}">
      <dgm:prSet custT="1"/>
      <dgm:spPr/>
      <dgm:t>
        <a:bodyPr/>
        <a:lstStyle/>
        <a:p>
          <a:pPr marL="0" marR="0" indent="0" algn="ctr" defTabSz="914400" eaLnBrk="1" fontAlgn="auto" latinLnBrk="0" hangingPunct="1">
            <a:lnSpc>
              <a:spcPts val="2400"/>
            </a:lnSpc>
            <a:spcBef>
              <a:spcPts val="0"/>
            </a:spcBef>
            <a:spcAft>
              <a:spcPts val="0"/>
            </a:spcAft>
            <a:buClrTx/>
            <a:buSzTx/>
            <a:buFontTx/>
            <a:buNone/>
            <a:tabLst/>
            <a:defRPr/>
          </a:pPr>
          <a:r>
            <a:rPr lang="zh-TW" altLang="en-US" sz="1800" b="1" dirty="0" smtClean="0">
              <a:latin typeface="微軟正黑體" panose="020B0604030504040204" pitchFamily="34" charset="-120"/>
              <a:ea typeface="微軟正黑體" panose="020B0604030504040204" pitchFamily="34" charset="-120"/>
            </a:rPr>
            <a:t>科學班</a:t>
          </a:r>
          <a:endParaRPr lang="zh-TW" altLang="en-US" sz="1800" b="1" dirty="0">
            <a:latin typeface="微軟正黑體" panose="020B0604030504040204" pitchFamily="34" charset="-120"/>
            <a:ea typeface="微軟正黑體" panose="020B0604030504040204" pitchFamily="34" charset="-120"/>
          </a:endParaRPr>
        </a:p>
      </dgm:t>
    </dgm:pt>
    <dgm:pt modelId="{1F9B7E43-09E6-47B5-A3E5-67689A0034AA}" type="parTrans" cxnId="{7FFD65C1-2661-4973-809D-FA3B71692AE4}">
      <dgm:prSet/>
      <dgm:spPr/>
      <dgm:t>
        <a:bodyPr/>
        <a:lstStyle/>
        <a:p>
          <a:endParaRPr lang="zh-TW" altLang="en-US"/>
        </a:p>
      </dgm:t>
    </dgm:pt>
    <dgm:pt modelId="{D4AAD9C5-5898-42BC-8040-458ECC26F540}" type="sibTrans" cxnId="{7FFD65C1-2661-4973-809D-FA3B71692AE4}">
      <dgm:prSet/>
      <dgm:spPr/>
      <dgm:t>
        <a:bodyPr/>
        <a:lstStyle/>
        <a:p>
          <a:endParaRPr lang="zh-TW" altLang="en-US"/>
        </a:p>
      </dgm:t>
    </dgm:pt>
    <dgm:pt modelId="{0896090A-E36E-48C5-874C-98D843F5EF37}" type="pres">
      <dgm:prSet presAssocID="{6DA4B450-AA30-45B3-861C-D72F85D43BF4}" presName="theList" presStyleCnt="0">
        <dgm:presLayoutVars>
          <dgm:dir/>
          <dgm:animLvl val="lvl"/>
          <dgm:resizeHandles val="exact"/>
        </dgm:presLayoutVars>
      </dgm:prSet>
      <dgm:spPr/>
      <dgm:t>
        <a:bodyPr/>
        <a:lstStyle/>
        <a:p>
          <a:endParaRPr lang="zh-TW" altLang="en-US"/>
        </a:p>
      </dgm:t>
    </dgm:pt>
    <dgm:pt modelId="{4A0795AC-D61B-49B2-868C-3A68856DBF6B}" type="pres">
      <dgm:prSet presAssocID="{47D3AB9F-8784-4783-983D-47521359EA0B}" presName="compNode" presStyleCnt="0"/>
      <dgm:spPr/>
    </dgm:pt>
    <dgm:pt modelId="{A585B286-8C6E-433A-9D94-3A1FD2A37E62}" type="pres">
      <dgm:prSet presAssocID="{47D3AB9F-8784-4783-983D-47521359EA0B}" presName="aNode" presStyleLbl="bgShp" presStyleIdx="0" presStyleCnt="3"/>
      <dgm:spPr/>
      <dgm:t>
        <a:bodyPr/>
        <a:lstStyle/>
        <a:p>
          <a:endParaRPr lang="zh-TW" altLang="en-US"/>
        </a:p>
      </dgm:t>
    </dgm:pt>
    <dgm:pt modelId="{BDF3C1BD-1074-4129-AE9D-11AB429711DB}" type="pres">
      <dgm:prSet presAssocID="{47D3AB9F-8784-4783-983D-47521359EA0B}" presName="textNode" presStyleLbl="bgShp" presStyleIdx="0" presStyleCnt="3"/>
      <dgm:spPr/>
      <dgm:t>
        <a:bodyPr/>
        <a:lstStyle/>
        <a:p>
          <a:endParaRPr lang="zh-TW" altLang="en-US"/>
        </a:p>
      </dgm:t>
    </dgm:pt>
    <dgm:pt modelId="{C07DA3DB-1127-438D-B7A5-B33AA530E95A}" type="pres">
      <dgm:prSet presAssocID="{47D3AB9F-8784-4783-983D-47521359EA0B}" presName="compChildNode" presStyleCnt="0"/>
      <dgm:spPr/>
    </dgm:pt>
    <dgm:pt modelId="{D5BC82F3-803E-4132-A386-B1FCB76C917E}" type="pres">
      <dgm:prSet presAssocID="{47D3AB9F-8784-4783-983D-47521359EA0B}" presName="theInnerList" presStyleCnt="0"/>
      <dgm:spPr/>
    </dgm:pt>
    <dgm:pt modelId="{F06D1D13-EB16-45D7-A73C-AD1A6D861FCB}" type="pres">
      <dgm:prSet presAssocID="{6DEAE07B-2DEF-4829-883D-F95C81F842CF}" presName="childNode" presStyleLbl="node1" presStyleIdx="0" presStyleCnt="10" custScaleX="107739" custScaleY="24019" custLinFactY="53230" custLinFactNeighborX="1422" custLinFactNeighborY="100000">
        <dgm:presLayoutVars>
          <dgm:bulletEnabled val="1"/>
        </dgm:presLayoutVars>
      </dgm:prSet>
      <dgm:spPr/>
      <dgm:t>
        <a:bodyPr/>
        <a:lstStyle/>
        <a:p>
          <a:endParaRPr lang="zh-TW" altLang="en-US"/>
        </a:p>
      </dgm:t>
    </dgm:pt>
    <dgm:pt modelId="{469861CC-0A3D-41AA-BF01-30D59693B9C3}" type="pres">
      <dgm:prSet presAssocID="{6DEAE07B-2DEF-4829-883D-F95C81F842CF}" presName="aSpace2" presStyleCnt="0"/>
      <dgm:spPr/>
    </dgm:pt>
    <dgm:pt modelId="{438ABE20-C885-438D-BB69-41A6DB3B761B}" type="pres">
      <dgm:prSet presAssocID="{9D9886B7-6472-4777-AD50-059AD903000F}" presName="childNode" presStyleLbl="node1" presStyleIdx="1" presStyleCnt="10" custScaleX="107739" custScaleY="17889" custLinFactY="-4468" custLinFactNeighborX="2283" custLinFactNeighborY="-100000">
        <dgm:presLayoutVars>
          <dgm:bulletEnabled val="1"/>
        </dgm:presLayoutVars>
      </dgm:prSet>
      <dgm:spPr/>
      <dgm:t>
        <a:bodyPr/>
        <a:lstStyle/>
        <a:p>
          <a:endParaRPr lang="zh-TW" altLang="en-US"/>
        </a:p>
      </dgm:t>
    </dgm:pt>
    <dgm:pt modelId="{24645B81-7A4C-4DB4-9783-725E59F2B790}" type="pres">
      <dgm:prSet presAssocID="{9D9886B7-6472-4777-AD50-059AD903000F}" presName="aSpace2" presStyleCnt="0"/>
      <dgm:spPr/>
    </dgm:pt>
    <dgm:pt modelId="{F5F44FF9-8D8C-48DD-8CA8-D915A9BCDA30}" type="pres">
      <dgm:prSet presAssocID="{6262163D-73D4-4550-9AAF-5E001135A7FA}" presName="childNode" presStyleLbl="node1" presStyleIdx="2" presStyleCnt="10" custScaleX="107739" custScaleY="17598" custLinFactY="-61152" custLinFactNeighborX="2283" custLinFactNeighborY="-100000">
        <dgm:presLayoutVars>
          <dgm:bulletEnabled val="1"/>
        </dgm:presLayoutVars>
      </dgm:prSet>
      <dgm:spPr/>
      <dgm:t>
        <a:bodyPr/>
        <a:lstStyle/>
        <a:p>
          <a:endParaRPr lang="zh-TW" altLang="en-US"/>
        </a:p>
      </dgm:t>
    </dgm:pt>
    <dgm:pt modelId="{D69A1259-102C-4D20-95CB-FC1941A08736}" type="pres">
      <dgm:prSet presAssocID="{47D3AB9F-8784-4783-983D-47521359EA0B}" presName="aSpace" presStyleCnt="0"/>
      <dgm:spPr/>
    </dgm:pt>
    <dgm:pt modelId="{CB7D0BFA-51AA-43C2-B62E-9AA2B0C11C70}" type="pres">
      <dgm:prSet presAssocID="{A5A80050-7050-4C43-9E74-53BBB2F7CB6D}" presName="compNode" presStyleCnt="0"/>
      <dgm:spPr/>
    </dgm:pt>
    <dgm:pt modelId="{CA808BA3-1D1C-47B8-95E8-BBC8BE243800}" type="pres">
      <dgm:prSet presAssocID="{A5A80050-7050-4C43-9E74-53BBB2F7CB6D}" presName="aNode" presStyleLbl="bgShp" presStyleIdx="1" presStyleCnt="3"/>
      <dgm:spPr/>
      <dgm:t>
        <a:bodyPr/>
        <a:lstStyle/>
        <a:p>
          <a:endParaRPr lang="zh-TW" altLang="en-US"/>
        </a:p>
      </dgm:t>
    </dgm:pt>
    <dgm:pt modelId="{5B80ED22-4951-497E-8A41-98F60294D473}" type="pres">
      <dgm:prSet presAssocID="{A5A80050-7050-4C43-9E74-53BBB2F7CB6D}" presName="textNode" presStyleLbl="bgShp" presStyleIdx="1" presStyleCnt="3"/>
      <dgm:spPr/>
      <dgm:t>
        <a:bodyPr/>
        <a:lstStyle/>
        <a:p>
          <a:endParaRPr lang="zh-TW" altLang="en-US"/>
        </a:p>
      </dgm:t>
    </dgm:pt>
    <dgm:pt modelId="{B0944263-219E-456F-8F5D-F6A430E8AC47}" type="pres">
      <dgm:prSet presAssocID="{A5A80050-7050-4C43-9E74-53BBB2F7CB6D}" presName="compChildNode" presStyleCnt="0"/>
      <dgm:spPr/>
    </dgm:pt>
    <dgm:pt modelId="{32F68E4C-4BCF-45B0-AA73-FE1B7823DDBB}" type="pres">
      <dgm:prSet presAssocID="{A5A80050-7050-4C43-9E74-53BBB2F7CB6D}" presName="theInnerList" presStyleCnt="0"/>
      <dgm:spPr/>
    </dgm:pt>
    <dgm:pt modelId="{0BA97571-FDFB-499F-8ECC-DCF552C93342}" type="pres">
      <dgm:prSet presAssocID="{C037883D-F887-4D29-BDE7-B4FF6881E0D4}" presName="childNode" presStyleLbl="node1" presStyleIdx="3" presStyleCnt="10" custScaleX="114009" custScaleY="46152">
        <dgm:presLayoutVars>
          <dgm:bulletEnabled val="1"/>
        </dgm:presLayoutVars>
      </dgm:prSet>
      <dgm:spPr/>
      <dgm:t>
        <a:bodyPr/>
        <a:lstStyle/>
        <a:p>
          <a:endParaRPr lang="zh-TW" altLang="en-US"/>
        </a:p>
      </dgm:t>
    </dgm:pt>
    <dgm:pt modelId="{45102B31-A37F-4160-9D0E-B979DF86C6E3}" type="pres">
      <dgm:prSet presAssocID="{C037883D-F887-4D29-BDE7-B4FF6881E0D4}" presName="aSpace2" presStyleCnt="0"/>
      <dgm:spPr/>
    </dgm:pt>
    <dgm:pt modelId="{3A510260-FF0F-42F4-9BC0-0A1EB8EC059E}" type="pres">
      <dgm:prSet presAssocID="{C6B9DC24-945C-4EDE-B506-CE9AE368F852}" presName="childNode" presStyleLbl="node1" presStyleIdx="4" presStyleCnt="10" custScaleX="111795" custScaleY="174626">
        <dgm:presLayoutVars>
          <dgm:bulletEnabled val="1"/>
        </dgm:presLayoutVars>
      </dgm:prSet>
      <dgm:spPr/>
      <dgm:t>
        <a:bodyPr/>
        <a:lstStyle/>
        <a:p>
          <a:endParaRPr lang="zh-TW" altLang="en-US"/>
        </a:p>
      </dgm:t>
    </dgm:pt>
    <dgm:pt modelId="{7918DF98-5E6E-495F-95FE-C91CD83C3C83}" type="pres">
      <dgm:prSet presAssocID="{A5A80050-7050-4C43-9E74-53BBB2F7CB6D}" presName="aSpace" presStyleCnt="0"/>
      <dgm:spPr/>
    </dgm:pt>
    <dgm:pt modelId="{9B8FA91A-DF75-499F-9446-F9580D0BA9FD}" type="pres">
      <dgm:prSet presAssocID="{946061B9-6E1F-4209-8040-C12B0D94DB52}" presName="compNode" presStyleCnt="0"/>
      <dgm:spPr/>
    </dgm:pt>
    <dgm:pt modelId="{2870DAF3-3EDA-400C-92FD-C7D6AB759F95}" type="pres">
      <dgm:prSet presAssocID="{946061B9-6E1F-4209-8040-C12B0D94DB52}" presName="aNode" presStyleLbl="bgShp" presStyleIdx="2" presStyleCnt="3"/>
      <dgm:spPr/>
      <dgm:t>
        <a:bodyPr/>
        <a:lstStyle/>
        <a:p>
          <a:endParaRPr lang="zh-TW" altLang="en-US"/>
        </a:p>
      </dgm:t>
    </dgm:pt>
    <dgm:pt modelId="{9DAF8256-FC78-4A82-AA9C-5E595CEF97C3}" type="pres">
      <dgm:prSet presAssocID="{946061B9-6E1F-4209-8040-C12B0D94DB52}" presName="textNode" presStyleLbl="bgShp" presStyleIdx="2" presStyleCnt="3"/>
      <dgm:spPr/>
      <dgm:t>
        <a:bodyPr/>
        <a:lstStyle/>
        <a:p>
          <a:endParaRPr lang="zh-TW" altLang="en-US"/>
        </a:p>
      </dgm:t>
    </dgm:pt>
    <dgm:pt modelId="{0022F5FC-AA6D-433F-AD2B-450328FD45CF}" type="pres">
      <dgm:prSet presAssocID="{946061B9-6E1F-4209-8040-C12B0D94DB52}" presName="compChildNode" presStyleCnt="0"/>
      <dgm:spPr/>
    </dgm:pt>
    <dgm:pt modelId="{5F927DC7-54A9-401B-B690-F93FFE2B2BEF}" type="pres">
      <dgm:prSet presAssocID="{946061B9-6E1F-4209-8040-C12B0D94DB52}" presName="theInnerList" presStyleCnt="0"/>
      <dgm:spPr/>
    </dgm:pt>
    <dgm:pt modelId="{728A61A8-D561-4F57-83C1-487F99FB7DA1}" type="pres">
      <dgm:prSet presAssocID="{A26BE066-1CDF-4D91-A3FA-BB9D1B1E857E}" presName="childNode" presStyleLbl="node1" presStyleIdx="5" presStyleCnt="10">
        <dgm:presLayoutVars>
          <dgm:bulletEnabled val="1"/>
        </dgm:presLayoutVars>
      </dgm:prSet>
      <dgm:spPr/>
      <dgm:t>
        <a:bodyPr/>
        <a:lstStyle/>
        <a:p>
          <a:endParaRPr lang="zh-TW" altLang="en-US"/>
        </a:p>
      </dgm:t>
    </dgm:pt>
    <dgm:pt modelId="{22FCF8E0-8BB5-42D8-A421-92183796C30D}" type="pres">
      <dgm:prSet presAssocID="{A26BE066-1CDF-4D91-A3FA-BB9D1B1E857E}" presName="aSpace2" presStyleCnt="0"/>
      <dgm:spPr/>
    </dgm:pt>
    <dgm:pt modelId="{D83FBCC9-C5C1-4B11-92FA-FDE6EE114B4E}" type="pres">
      <dgm:prSet presAssocID="{B601DC84-CB78-48DC-9ED2-D3D234485314}" presName="childNode" presStyleLbl="node1" presStyleIdx="6" presStyleCnt="10">
        <dgm:presLayoutVars>
          <dgm:bulletEnabled val="1"/>
        </dgm:presLayoutVars>
      </dgm:prSet>
      <dgm:spPr/>
      <dgm:t>
        <a:bodyPr/>
        <a:lstStyle/>
        <a:p>
          <a:endParaRPr lang="zh-TW" altLang="en-US"/>
        </a:p>
      </dgm:t>
    </dgm:pt>
    <dgm:pt modelId="{FD0D5C99-1E15-4697-8964-A0E35BFBFF63}" type="pres">
      <dgm:prSet presAssocID="{B601DC84-CB78-48DC-9ED2-D3D234485314}" presName="aSpace2" presStyleCnt="0"/>
      <dgm:spPr/>
    </dgm:pt>
    <dgm:pt modelId="{6BFC90FC-34CD-4EAF-BC6F-CB2097A40103}" type="pres">
      <dgm:prSet presAssocID="{5E302AD6-47C1-48F2-BF19-B3BE17E148B7}" presName="childNode" presStyleLbl="node1" presStyleIdx="7" presStyleCnt="10">
        <dgm:presLayoutVars>
          <dgm:bulletEnabled val="1"/>
        </dgm:presLayoutVars>
      </dgm:prSet>
      <dgm:spPr/>
      <dgm:t>
        <a:bodyPr/>
        <a:lstStyle/>
        <a:p>
          <a:endParaRPr lang="zh-TW" altLang="en-US"/>
        </a:p>
      </dgm:t>
    </dgm:pt>
    <dgm:pt modelId="{CB51A51A-55AF-41FE-B6AF-429B9083E51A}" type="pres">
      <dgm:prSet presAssocID="{5E302AD6-47C1-48F2-BF19-B3BE17E148B7}" presName="aSpace2" presStyleCnt="0"/>
      <dgm:spPr/>
    </dgm:pt>
    <dgm:pt modelId="{2DF28855-5F38-4828-B53E-544316A76E97}" type="pres">
      <dgm:prSet presAssocID="{C74D6342-13F8-422F-B34D-F0F56C6A07C2}" presName="childNode" presStyleLbl="node1" presStyleIdx="8" presStyleCnt="10">
        <dgm:presLayoutVars>
          <dgm:bulletEnabled val="1"/>
        </dgm:presLayoutVars>
      </dgm:prSet>
      <dgm:spPr/>
      <dgm:t>
        <a:bodyPr/>
        <a:lstStyle/>
        <a:p>
          <a:endParaRPr lang="zh-TW" altLang="en-US"/>
        </a:p>
      </dgm:t>
    </dgm:pt>
    <dgm:pt modelId="{D0A38FD5-7054-4F66-A810-2DDAB1F28ABC}" type="pres">
      <dgm:prSet presAssocID="{C74D6342-13F8-422F-B34D-F0F56C6A07C2}" presName="aSpace2" presStyleCnt="0"/>
      <dgm:spPr/>
    </dgm:pt>
    <dgm:pt modelId="{099A19C2-1ABF-4AD6-9CB3-130926A739FF}" type="pres">
      <dgm:prSet presAssocID="{06BB2C82-95AB-4869-A1D0-A84E8578C2F1}" presName="childNode" presStyleLbl="node1" presStyleIdx="9" presStyleCnt="10">
        <dgm:presLayoutVars>
          <dgm:bulletEnabled val="1"/>
        </dgm:presLayoutVars>
      </dgm:prSet>
      <dgm:spPr/>
      <dgm:t>
        <a:bodyPr/>
        <a:lstStyle/>
        <a:p>
          <a:endParaRPr lang="zh-TW" altLang="en-US"/>
        </a:p>
      </dgm:t>
    </dgm:pt>
  </dgm:ptLst>
  <dgm:cxnLst>
    <dgm:cxn modelId="{2D02EB22-227A-4950-97D4-991BD50B0D06}" type="presOf" srcId="{C037883D-F887-4D29-BDE7-B4FF6881E0D4}" destId="{0BA97571-FDFB-499F-8ECC-DCF552C93342}" srcOrd="0" destOrd="0" presId="urn:microsoft.com/office/officeart/2005/8/layout/lProcess2"/>
    <dgm:cxn modelId="{42D4A5E1-142A-40BC-A9BB-F45B0102B9D1}" srcId="{946061B9-6E1F-4209-8040-C12B0D94DB52}" destId="{B601DC84-CB78-48DC-9ED2-D3D234485314}" srcOrd="1" destOrd="0" parTransId="{CDD3B374-39BB-4A65-999E-08FD529CC432}" sibTransId="{0700CE9D-093B-47EE-9076-0E01D67DCECB}"/>
    <dgm:cxn modelId="{69391061-D2BD-495E-BE08-0C7D1A4B9B8F}" srcId="{946061B9-6E1F-4209-8040-C12B0D94DB52}" destId="{06BB2C82-95AB-4869-A1D0-A84E8578C2F1}" srcOrd="4" destOrd="0" parTransId="{5721EE69-6F63-4A53-B36B-5D5E33E29B3A}" sibTransId="{A038303D-CA1E-4DDF-A921-ACF1A29E3B0A}"/>
    <dgm:cxn modelId="{3F300BA2-F3CE-4EBB-81F5-E3AAAD38C403}" srcId="{47D3AB9F-8784-4783-983D-47521359EA0B}" destId="{6262163D-73D4-4550-9AAF-5E001135A7FA}" srcOrd="2" destOrd="0" parTransId="{F2400636-7403-42F3-AC14-C419694E4912}" sibTransId="{E72B7D90-61B4-47F1-88E2-A83D2D17D77D}"/>
    <dgm:cxn modelId="{3D7C7CDD-EBA0-4BA0-BAEC-66FF9838C037}" srcId="{47D3AB9F-8784-4783-983D-47521359EA0B}" destId="{9D9886B7-6472-4777-AD50-059AD903000F}" srcOrd="1" destOrd="0" parTransId="{EDC4039C-F101-4AC3-824B-95767E068243}" sibTransId="{84B8B314-3A59-4AF4-8820-6D4C0E9F7B3E}"/>
    <dgm:cxn modelId="{E809FC96-143D-42B5-80D9-D7AEBB7CBA39}" type="presOf" srcId="{47D3AB9F-8784-4783-983D-47521359EA0B}" destId="{A585B286-8C6E-433A-9D94-3A1FD2A37E62}" srcOrd="0" destOrd="0" presId="urn:microsoft.com/office/officeart/2005/8/layout/lProcess2"/>
    <dgm:cxn modelId="{005137E7-7CDC-40DA-A04A-22111E0E9358}" type="presOf" srcId="{C74D6342-13F8-422F-B34D-F0F56C6A07C2}" destId="{2DF28855-5F38-4828-B53E-544316A76E97}" srcOrd="0" destOrd="0" presId="urn:microsoft.com/office/officeart/2005/8/layout/lProcess2"/>
    <dgm:cxn modelId="{D5492539-E989-4795-9235-8F521F20EF6D}" type="presOf" srcId="{9D9886B7-6472-4777-AD50-059AD903000F}" destId="{438ABE20-C885-438D-BB69-41A6DB3B761B}" srcOrd="0" destOrd="0" presId="urn:microsoft.com/office/officeart/2005/8/layout/lProcess2"/>
    <dgm:cxn modelId="{FDD77BF8-92B4-46B8-BCD5-7F8297C813C2}" type="presOf" srcId="{88D8A069-513B-4AD4-84FA-4DF5CB4F531D}" destId="{3A510260-FF0F-42F4-9BC0-0A1EB8EC059E}" srcOrd="0" destOrd="4" presId="urn:microsoft.com/office/officeart/2005/8/layout/lProcess2"/>
    <dgm:cxn modelId="{42325D86-4B35-4C8A-B320-5451FB30D70C}" type="presOf" srcId="{5E302AD6-47C1-48F2-BF19-B3BE17E148B7}" destId="{6BFC90FC-34CD-4EAF-BC6F-CB2097A40103}" srcOrd="0" destOrd="0" presId="urn:microsoft.com/office/officeart/2005/8/layout/lProcess2"/>
    <dgm:cxn modelId="{DB641375-F05B-48FE-892A-F4A86FF5E813}" srcId="{946061B9-6E1F-4209-8040-C12B0D94DB52}" destId="{C74D6342-13F8-422F-B34D-F0F56C6A07C2}" srcOrd="3" destOrd="0" parTransId="{5A05176D-2BE1-4029-B815-41BEC626F89F}" sibTransId="{55D7C5F8-9503-4155-AF8F-CA8BDED60C9F}"/>
    <dgm:cxn modelId="{77102065-F85A-4521-B36F-C68B89772542}" srcId="{6DA4B450-AA30-45B3-861C-D72F85D43BF4}" destId="{946061B9-6E1F-4209-8040-C12B0D94DB52}" srcOrd="2" destOrd="0" parTransId="{EBA3ECDC-E705-442D-A6EB-7BE2BA033066}" sibTransId="{A3F6D0E8-5E25-4FA0-AD1F-5146C0F02229}"/>
    <dgm:cxn modelId="{748219A4-C506-479B-906B-BB00C746EA12}" srcId="{946061B9-6E1F-4209-8040-C12B0D94DB52}" destId="{A26BE066-1CDF-4D91-A3FA-BB9D1B1E857E}" srcOrd="0" destOrd="0" parTransId="{D63ECA42-0AB5-416C-BBEC-35BD17D8C2C2}" sibTransId="{53E2D8DD-64B8-4718-BDDE-60805C32FF7F}"/>
    <dgm:cxn modelId="{3820257D-54D9-400B-9C1A-C3024948FF78}" srcId="{C6B9DC24-945C-4EDE-B506-CE9AE368F852}" destId="{FC7BDB16-97AE-4A6F-A05B-76AAC085E04E}" srcOrd="0" destOrd="0" parTransId="{58EFE90D-BBF7-40DE-987E-604998BF4A6D}" sibTransId="{6CA8D7BD-F22B-429E-A7EE-E27D277E3360}"/>
    <dgm:cxn modelId="{F1027448-5762-48E3-A4DA-0C8C2135A24C}" type="presOf" srcId="{B601DC84-CB78-48DC-9ED2-D3D234485314}" destId="{D83FBCC9-C5C1-4B11-92FA-FDE6EE114B4E}" srcOrd="0" destOrd="0" presId="urn:microsoft.com/office/officeart/2005/8/layout/lProcess2"/>
    <dgm:cxn modelId="{A72475F0-F172-48CD-83AA-6D99BEA789F1}" type="presOf" srcId="{C70522EF-439A-4856-B09E-2A26C79A4FE1}" destId="{3A510260-FF0F-42F4-9BC0-0A1EB8EC059E}" srcOrd="0" destOrd="5" presId="urn:microsoft.com/office/officeart/2005/8/layout/lProcess2"/>
    <dgm:cxn modelId="{C4EF7BF8-631F-4A19-B919-5510949CF5F4}" srcId="{946061B9-6E1F-4209-8040-C12B0D94DB52}" destId="{5E302AD6-47C1-48F2-BF19-B3BE17E148B7}" srcOrd="2" destOrd="0" parTransId="{E08A7420-9F37-4101-B82D-BE4CAD2C5165}" sibTransId="{41C4AFEA-85A2-4F79-B7BC-5E89ED074DF7}"/>
    <dgm:cxn modelId="{2A128578-D3F8-4A25-8FCC-D1CDC2A03157}" type="presOf" srcId="{6DEAE07B-2DEF-4829-883D-F95C81F842CF}" destId="{F06D1D13-EB16-45D7-A73C-AD1A6D861FCB}" srcOrd="0" destOrd="0" presId="urn:microsoft.com/office/officeart/2005/8/layout/lProcess2"/>
    <dgm:cxn modelId="{51622780-9E5E-47E9-96D0-FC2C0EE0A9B3}" srcId="{A5A80050-7050-4C43-9E74-53BBB2F7CB6D}" destId="{C6B9DC24-945C-4EDE-B506-CE9AE368F852}" srcOrd="1" destOrd="0" parTransId="{B0EFD5F2-644D-4746-965C-38469260BE46}" sibTransId="{05DB010A-84EA-4817-B163-2C80085722D9}"/>
    <dgm:cxn modelId="{06890670-5412-4A70-B5A9-F69B255F4A0B}" type="presOf" srcId="{FC7BDB16-97AE-4A6F-A05B-76AAC085E04E}" destId="{3A510260-FF0F-42F4-9BC0-0A1EB8EC059E}" srcOrd="0" destOrd="1" presId="urn:microsoft.com/office/officeart/2005/8/layout/lProcess2"/>
    <dgm:cxn modelId="{C378785B-2F7F-400E-BD6F-2FED48775331}" srcId="{C6B9DC24-945C-4EDE-B506-CE9AE368F852}" destId="{FA4B8383-080C-4E6D-BF63-6CB6454B84C7}" srcOrd="2" destOrd="0" parTransId="{D31F335F-EC31-452C-BE27-DEE170DE1637}" sibTransId="{5D67D6CD-BCD6-479F-A4DF-8693C555968B}"/>
    <dgm:cxn modelId="{24614458-3436-468A-98F1-9CF81B8E5F50}" srcId="{C6B9DC24-945C-4EDE-B506-CE9AE368F852}" destId="{6A6019A0-D22D-413F-B270-832B804D1018}" srcOrd="1" destOrd="0" parTransId="{B990090A-F33D-43DE-8084-CA66589A3597}" sibTransId="{199364E4-F8D5-4B08-B495-29279AEE05F3}"/>
    <dgm:cxn modelId="{794A5CB2-05D7-4AB4-BCFE-0739F5BFB743}" srcId="{6DA4B450-AA30-45B3-861C-D72F85D43BF4}" destId="{A5A80050-7050-4C43-9E74-53BBB2F7CB6D}" srcOrd="1" destOrd="0" parTransId="{49EF1792-B8EB-443D-8462-493405E3D5C4}" sibTransId="{DAF5EA19-8A9A-44C4-B81E-C419FE2C4030}"/>
    <dgm:cxn modelId="{7B5C9AC0-6A37-4B6A-AE9D-124A201E76A4}" type="presOf" srcId="{6262163D-73D4-4550-9AAF-5E001135A7FA}" destId="{F5F44FF9-8D8C-48DD-8CA8-D915A9BCDA30}" srcOrd="0" destOrd="0" presId="urn:microsoft.com/office/officeart/2005/8/layout/lProcess2"/>
    <dgm:cxn modelId="{854FC0DF-B5D4-49E2-858F-130859902A60}" type="presOf" srcId="{6DA4B450-AA30-45B3-861C-D72F85D43BF4}" destId="{0896090A-E36E-48C5-874C-98D843F5EF37}" srcOrd="0" destOrd="0" presId="urn:microsoft.com/office/officeart/2005/8/layout/lProcess2"/>
    <dgm:cxn modelId="{D946EE5D-757C-46E5-B130-0CAAE3EA8DED}" srcId="{A5A80050-7050-4C43-9E74-53BBB2F7CB6D}" destId="{C037883D-F887-4D29-BDE7-B4FF6881E0D4}" srcOrd="0" destOrd="0" parTransId="{E1332666-3DB2-4EFF-A29E-FBC85DAF1C71}" sibTransId="{2D410E95-C724-4A77-BF9B-249707D36755}"/>
    <dgm:cxn modelId="{AA8472BB-200E-41F0-8DB4-AF498498EDC0}" srcId="{47D3AB9F-8784-4783-983D-47521359EA0B}" destId="{6DEAE07B-2DEF-4829-883D-F95C81F842CF}" srcOrd="0" destOrd="0" parTransId="{175E3679-B339-47CD-A230-58E3124C01DF}" sibTransId="{269F5FE2-C4A7-42A2-AA63-344BC4538A79}"/>
    <dgm:cxn modelId="{B6F21EF9-C1F6-4E8F-8916-D3D1D67D1720}" type="presOf" srcId="{946061B9-6E1F-4209-8040-C12B0D94DB52}" destId="{9DAF8256-FC78-4A82-AA9C-5E595CEF97C3}" srcOrd="1" destOrd="0" presId="urn:microsoft.com/office/officeart/2005/8/layout/lProcess2"/>
    <dgm:cxn modelId="{3D47EAE7-A3DC-4629-87FA-3D2B5AF83245}" type="presOf" srcId="{FA4B8383-080C-4E6D-BF63-6CB6454B84C7}" destId="{3A510260-FF0F-42F4-9BC0-0A1EB8EC059E}" srcOrd="0" destOrd="3" presId="urn:microsoft.com/office/officeart/2005/8/layout/lProcess2"/>
    <dgm:cxn modelId="{FCE567F3-78B9-4232-B48E-616152D19F15}" type="presOf" srcId="{6A6019A0-D22D-413F-B270-832B804D1018}" destId="{3A510260-FF0F-42F4-9BC0-0A1EB8EC059E}" srcOrd="0" destOrd="2" presId="urn:microsoft.com/office/officeart/2005/8/layout/lProcess2"/>
    <dgm:cxn modelId="{7FFD65C1-2661-4973-809D-FA3B71692AE4}" srcId="{C6B9DC24-945C-4EDE-B506-CE9AE368F852}" destId="{88D8A069-513B-4AD4-84FA-4DF5CB4F531D}" srcOrd="3" destOrd="0" parTransId="{1F9B7E43-09E6-47B5-A3E5-67689A0034AA}" sibTransId="{D4AAD9C5-5898-42BC-8040-458ECC26F540}"/>
    <dgm:cxn modelId="{A99C1B50-B4AD-4E5E-A1F6-9D18072FC220}" type="presOf" srcId="{A26BE066-1CDF-4D91-A3FA-BB9D1B1E857E}" destId="{728A61A8-D561-4F57-83C1-487F99FB7DA1}" srcOrd="0" destOrd="0" presId="urn:microsoft.com/office/officeart/2005/8/layout/lProcess2"/>
    <dgm:cxn modelId="{A8CE4533-CED0-4B87-9884-40DA60A16EAC}" type="presOf" srcId="{946061B9-6E1F-4209-8040-C12B0D94DB52}" destId="{2870DAF3-3EDA-400C-92FD-C7D6AB759F95}" srcOrd="0" destOrd="0" presId="urn:microsoft.com/office/officeart/2005/8/layout/lProcess2"/>
    <dgm:cxn modelId="{5FE4C3FD-F433-4B7A-A206-6665FE2AB1CB}" type="presOf" srcId="{06BB2C82-95AB-4869-A1D0-A84E8578C2F1}" destId="{099A19C2-1ABF-4AD6-9CB3-130926A739FF}" srcOrd="0" destOrd="0" presId="urn:microsoft.com/office/officeart/2005/8/layout/lProcess2"/>
    <dgm:cxn modelId="{9B5CC7F0-1C57-4C74-988B-B707ADE9AFF4}" srcId="{C6B9DC24-945C-4EDE-B506-CE9AE368F852}" destId="{C70522EF-439A-4856-B09E-2A26C79A4FE1}" srcOrd="4" destOrd="0" parTransId="{774C9573-7380-4F00-8093-7DF82B17FA6B}" sibTransId="{410AB326-D598-4B4B-9010-96F9615157DD}"/>
    <dgm:cxn modelId="{2969C46E-0A48-485E-84B7-AC6062E3303E}" type="presOf" srcId="{C6B9DC24-945C-4EDE-B506-CE9AE368F852}" destId="{3A510260-FF0F-42F4-9BC0-0A1EB8EC059E}" srcOrd="0" destOrd="0" presId="urn:microsoft.com/office/officeart/2005/8/layout/lProcess2"/>
    <dgm:cxn modelId="{906E2D38-82F1-4243-8708-513525DAFB9B}" type="presOf" srcId="{A5A80050-7050-4C43-9E74-53BBB2F7CB6D}" destId="{5B80ED22-4951-497E-8A41-98F60294D473}" srcOrd="1" destOrd="0" presId="urn:microsoft.com/office/officeart/2005/8/layout/lProcess2"/>
    <dgm:cxn modelId="{46405AB1-6000-4965-96B2-47179F5F12D4}" type="presOf" srcId="{A5A80050-7050-4C43-9E74-53BBB2F7CB6D}" destId="{CA808BA3-1D1C-47B8-95E8-BBC8BE243800}" srcOrd="0" destOrd="0" presId="urn:microsoft.com/office/officeart/2005/8/layout/lProcess2"/>
    <dgm:cxn modelId="{50732CC8-2F9F-4D3F-9E27-C1EF263D771B}" type="presOf" srcId="{47D3AB9F-8784-4783-983D-47521359EA0B}" destId="{BDF3C1BD-1074-4129-AE9D-11AB429711DB}" srcOrd="1" destOrd="0" presId="urn:microsoft.com/office/officeart/2005/8/layout/lProcess2"/>
    <dgm:cxn modelId="{2405678D-9936-4598-B1A9-EA6081312531}" srcId="{6DA4B450-AA30-45B3-861C-D72F85D43BF4}" destId="{47D3AB9F-8784-4783-983D-47521359EA0B}" srcOrd="0" destOrd="0" parTransId="{BF60C14A-9005-4228-AF79-C309BE8C085C}" sibTransId="{7A7D6F8D-4777-4540-B264-07639B98EAEB}"/>
    <dgm:cxn modelId="{58B1F5C6-BB6E-4247-BEEB-A18CD054DD43}" type="presParOf" srcId="{0896090A-E36E-48C5-874C-98D843F5EF37}" destId="{4A0795AC-D61B-49B2-868C-3A68856DBF6B}" srcOrd="0" destOrd="0" presId="urn:microsoft.com/office/officeart/2005/8/layout/lProcess2"/>
    <dgm:cxn modelId="{88511DB1-CE47-4CDC-8C1F-3AE8728DD028}" type="presParOf" srcId="{4A0795AC-D61B-49B2-868C-3A68856DBF6B}" destId="{A585B286-8C6E-433A-9D94-3A1FD2A37E62}" srcOrd="0" destOrd="0" presId="urn:microsoft.com/office/officeart/2005/8/layout/lProcess2"/>
    <dgm:cxn modelId="{C42D8CCD-6949-4698-B4F5-A42EB60087CA}" type="presParOf" srcId="{4A0795AC-D61B-49B2-868C-3A68856DBF6B}" destId="{BDF3C1BD-1074-4129-AE9D-11AB429711DB}" srcOrd="1" destOrd="0" presId="urn:microsoft.com/office/officeart/2005/8/layout/lProcess2"/>
    <dgm:cxn modelId="{0172ACB6-337A-40A6-BBB7-8682B0F47C33}" type="presParOf" srcId="{4A0795AC-D61B-49B2-868C-3A68856DBF6B}" destId="{C07DA3DB-1127-438D-B7A5-B33AA530E95A}" srcOrd="2" destOrd="0" presId="urn:microsoft.com/office/officeart/2005/8/layout/lProcess2"/>
    <dgm:cxn modelId="{6C9A7A64-87C8-40CC-A09A-54DF1D3500EB}" type="presParOf" srcId="{C07DA3DB-1127-438D-B7A5-B33AA530E95A}" destId="{D5BC82F3-803E-4132-A386-B1FCB76C917E}" srcOrd="0" destOrd="0" presId="urn:microsoft.com/office/officeart/2005/8/layout/lProcess2"/>
    <dgm:cxn modelId="{06EC663A-97A9-43CB-8B3B-7CB4EEB835D0}" type="presParOf" srcId="{D5BC82F3-803E-4132-A386-B1FCB76C917E}" destId="{F06D1D13-EB16-45D7-A73C-AD1A6D861FCB}" srcOrd="0" destOrd="0" presId="urn:microsoft.com/office/officeart/2005/8/layout/lProcess2"/>
    <dgm:cxn modelId="{D3A5EA91-A016-4D25-B7FE-FA00983D1570}" type="presParOf" srcId="{D5BC82F3-803E-4132-A386-B1FCB76C917E}" destId="{469861CC-0A3D-41AA-BF01-30D59693B9C3}" srcOrd="1" destOrd="0" presId="urn:microsoft.com/office/officeart/2005/8/layout/lProcess2"/>
    <dgm:cxn modelId="{2B496B92-81CC-46BD-9B83-BD9323DCF33A}" type="presParOf" srcId="{D5BC82F3-803E-4132-A386-B1FCB76C917E}" destId="{438ABE20-C885-438D-BB69-41A6DB3B761B}" srcOrd="2" destOrd="0" presId="urn:microsoft.com/office/officeart/2005/8/layout/lProcess2"/>
    <dgm:cxn modelId="{1B8E362C-E231-4D74-A5E3-8E4E15020720}" type="presParOf" srcId="{D5BC82F3-803E-4132-A386-B1FCB76C917E}" destId="{24645B81-7A4C-4DB4-9783-725E59F2B790}" srcOrd="3" destOrd="0" presId="urn:microsoft.com/office/officeart/2005/8/layout/lProcess2"/>
    <dgm:cxn modelId="{3D8586ED-3821-40D9-8E25-95BBADC296D5}" type="presParOf" srcId="{D5BC82F3-803E-4132-A386-B1FCB76C917E}" destId="{F5F44FF9-8D8C-48DD-8CA8-D915A9BCDA30}" srcOrd="4" destOrd="0" presId="urn:microsoft.com/office/officeart/2005/8/layout/lProcess2"/>
    <dgm:cxn modelId="{C576415F-2CA5-480C-8EA7-98B9A05AA5DA}" type="presParOf" srcId="{0896090A-E36E-48C5-874C-98D843F5EF37}" destId="{D69A1259-102C-4D20-95CB-FC1941A08736}" srcOrd="1" destOrd="0" presId="urn:microsoft.com/office/officeart/2005/8/layout/lProcess2"/>
    <dgm:cxn modelId="{4325D4D6-2C74-45A9-95DB-A8F69F50670C}" type="presParOf" srcId="{0896090A-E36E-48C5-874C-98D843F5EF37}" destId="{CB7D0BFA-51AA-43C2-B62E-9AA2B0C11C70}" srcOrd="2" destOrd="0" presId="urn:microsoft.com/office/officeart/2005/8/layout/lProcess2"/>
    <dgm:cxn modelId="{E53E494A-429A-456E-BF12-C5835438B5DD}" type="presParOf" srcId="{CB7D0BFA-51AA-43C2-B62E-9AA2B0C11C70}" destId="{CA808BA3-1D1C-47B8-95E8-BBC8BE243800}" srcOrd="0" destOrd="0" presId="urn:microsoft.com/office/officeart/2005/8/layout/lProcess2"/>
    <dgm:cxn modelId="{0CA872C5-605C-4F92-9F4A-BEB0B709603B}" type="presParOf" srcId="{CB7D0BFA-51AA-43C2-B62E-9AA2B0C11C70}" destId="{5B80ED22-4951-497E-8A41-98F60294D473}" srcOrd="1" destOrd="0" presId="urn:microsoft.com/office/officeart/2005/8/layout/lProcess2"/>
    <dgm:cxn modelId="{FD767A20-E177-4DEE-A575-7A4DE046CEB8}" type="presParOf" srcId="{CB7D0BFA-51AA-43C2-B62E-9AA2B0C11C70}" destId="{B0944263-219E-456F-8F5D-F6A430E8AC47}" srcOrd="2" destOrd="0" presId="urn:microsoft.com/office/officeart/2005/8/layout/lProcess2"/>
    <dgm:cxn modelId="{44570510-A2D4-44B0-8234-9D1197780DCB}" type="presParOf" srcId="{B0944263-219E-456F-8F5D-F6A430E8AC47}" destId="{32F68E4C-4BCF-45B0-AA73-FE1B7823DDBB}" srcOrd="0" destOrd="0" presId="urn:microsoft.com/office/officeart/2005/8/layout/lProcess2"/>
    <dgm:cxn modelId="{804886E6-33A5-4153-9499-73BD40E603E2}" type="presParOf" srcId="{32F68E4C-4BCF-45B0-AA73-FE1B7823DDBB}" destId="{0BA97571-FDFB-499F-8ECC-DCF552C93342}" srcOrd="0" destOrd="0" presId="urn:microsoft.com/office/officeart/2005/8/layout/lProcess2"/>
    <dgm:cxn modelId="{3491FA80-ACBF-40D1-B171-A954F61F36A4}" type="presParOf" srcId="{32F68E4C-4BCF-45B0-AA73-FE1B7823DDBB}" destId="{45102B31-A37F-4160-9D0E-B979DF86C6E3}" srcOrd="1" destOrd="0" presId="urn:microsoft.com/office/officeart/2005/8/layout/lProcess2"/>
    <dgm:cxn modelId="{F35FE69C-01F4-48F6-B888-0272430A8065}" type="presParOf" srcId="{32F68E4C-4BCF-45B0-AA73-FE1B7823DDBB}" destId="{3A510260-FF0F-42F4-9BC0-0A1EB8EC059E}" srcOrd="2" destOrd="0" presId="urn:microsoft.com/office/officeart/2005/8/layout/lProcess2"/>
    <dgm:cxn modelId="{10EAAB59-8B74-4257-A49D-8AD5BE4CC8D0}" type="presParOf" srcId="{0896090A-E36E-48C5-874C-98D843F5EF37}" destId="{7918DF98-5E6E-495F-95FE-C91CD83C3C83}" srcOrd="3" destOrd="0" presId="urn:microsoft.com/office/officeart/2005/8/layout/lProcess2"/>
    <dgm:cxn modelId="{1B56CADA-B938-4565-BE14-9F19B5FB5230}" type="presParOf" srcId="{0896090A-E36E-48C5-874C-98D843F5EF37}" destId="{9B8FA91A-DF75-499F-9446-F9580D0BA9FD}" srcOrd="4" destOrd="0" presId="urn:microsoft.com/office/officeart/2005/8/layout/lProcess2"/>
    <dgm:cxn modelId="{03744A49-908A-467E-B038-273D90A64A64}" type="presParOf" srcId="{9B8FA91A-DF75-499F-9446-F9580D0BA9FD}" destId="{2870DAF3-3EDA-400C-92FD-C7D6AB759F95}" srcOrd="0" destOrd="0" presId="urn:microsoft.com/office/officeart/2005/8/layout/lProcess2"/>
    <dgm:cxn modelId="{A3E69BB0-3113-4D06-8C88-C28640D01CC6}" type="presParOf" srcId="{9B8FA91A-DF75-499F-9446-F9580D0BA9FD}" destId="{9DAF8256-FC78-4A82-AA9C-5E595CEF97C3}" srcOrd="1" destOrd="0" presId="urn:microsoft.com/office/officeart/2005/8/layout/lProcess2"/>
    <dgm:cxn modelId="{FB24B87E-7217-4D23-8F01-D20A0868FBE1}" type="presParOf" srcId="{9B8FA91A-DF75-499F-9446-F9580D0BA9FD}" destId="{0022F5FC-AA6D-433F-AD2B-450328FD45CF}" srcOrd="2" destOrd="0" presId="urn:microsoft.com/office/officeart/2005/8/layout/lProcess2"/>
    <dgm:cxn modelId="{4D17E4B0-BEA2-4F21-9113-00ADAEC916FA}" type="presParOf" srcId="{0022F5FC-AA6D-433F-AD2B-450328FD45CF}" destId="{5F927DC7-54A9-401B-B690-F93FFE2B2BEF}" srcOrd="0" destOrd="0" presId="urn:microsoft.com/office/officeart/2005/8/layout/lProcess2"/>
    <dgm:cxn modelId="{3BBF586F-7F56-4840-A89E-3805D58B6C63}" type="presParOf" srcId="{5F927DC7-54A9-401B-B690-F93FFE2B2BEF}" destId="{728A61A8-D561-4F57-83C1-487F99FB7DA1}" srcOrd="0" destOrd="0" presId="urn:microsoft.com/office/officeart/2005/8/layout/lProcess2"/>
    <dgm:cxn modelId="{3B6F18B0-2AE2-4C7B-9F1C-87DFED130FBF}" type="presParOf" srcId="{5F927DC7-54A9-401B-B690-F93FFE2B2BEF}" destId="{22FCF8E0-8BB5-42D8-A421-92183796C30D}" srcOrd="1" destOrd="0" presId="urn:microsoft.com/office/officeart/2005/8/layout/lProcess2"/>
    <dgm:cxn modelId="{C4DD1467-1F07-48F4-BA7D-54B5E0D9F960}" type="presParOf" srcId="{5F927DC7-54A9-401B-B690-F93FFE2B2BEF}" destId="{D83FBCC9-C5C1-4B11-92FA-FDE6EE114B4E}" srcOrd="2" destOrd="0" presId="urn:microsoft.com/office/officeart/2005/8/layout/lProcess2"/>
    <dgm:cxn modelId="{61F72FAC-C4E5-4D85-83EF-4E4E781521F2}" type="presParOf" srcId="{5F927DC7-54A9-401B-B690-F93FFE2B2BEF}" destId="{FD0D5C99-1E15-4697-8964-A0E35BFBFF63}" srcOrd="3" destOrd="0" presId="urn:microsoft.com/office/officeart/2005/8/layout/lProcess2"/>
    <dgm:cxn modelId="{ADBE78F4-0EB9-4F97-97C6-BA2FD6784F01}" type="presParOf" srcId="{5F927DC7-54A9-401B-B690-F93FFE2B2BEF}" destId="{6BFC90FC-34CD-4EAF-BC6F-CB2097A40103}" srcOrd="4" destOrd="0" presId="urn:microsoft.com/office/officeart/2005/8/layout/lProcess2"/>
    <dgm:cxn modelId="{5768132A-7E8A-4325-872C-E51A9B95FD6A}" type="presParOf" srcId="{5F927DC7-54A9-401B-B690-F93FFE2B2BEF}" destId="{CB51A51A-55AF-41FE-B6AF-429B9083E51A}" srcOrd="5" destOrd="0" presId="urn:microsoft.com/office/officeart/2005/8/layout/lProcess2"/>
    <dgm:cxn modelId="{02E4624B-D015-43AA-9A17-2CDD95D43705}" type="presParOf" srcId="{5F927DC7-54A9-401B-B690-F93FFE2B2BEF}" destId="{2DF28855-5F38-4828-B53E-544316A76E97}" srcOrd="6" destOrd="0" presId="urn:microsoft.com/office/officeart/2005/8/layout/lProcess2"/>
    <dgm:cxn modelId="{09CE39B6-2B99-4EC1-BA59-857DE9D5EB19}" type="presParOf" srcId="{5F927DC7-54A9-401B-B690-F93FFE2B2BEF}" destId="{D0A38FD5-7054-4F66-A810-2DDAB1F28ABC}" srcOrd="7" destOrd="0" presId="urn:microsoft.com/office/officeart/2005/8/layout/lProcess2"/>
    <dgm:cxn modelId="{72A47475-E8C4-48C7-A6EA-D103F3C37DB8}" type="presParOf" srcId="{5F927DC7-54A9-401B-B690-F93FFE2B2BEF}" destId="{099A19C2-1ABF-4AD6-9CB3-130926A739FF}"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smtClean="0">
              <a:latin typeface="微軟正黑體" pitchFamily="34" charset="-120"/>
              <a:ea typeface="微軟正黑體" pitchFamily="34" charset="-120"/>
            </a:rPr>
            <a:t>實施</a:t>
          </a:r>
          <a:endParaRPr lang="zh-TW" altLang="en-US" sz="2800" b="1" dirty="0">
            <a:latin typeface="微軟正黑體" pitchFamily="34" charset="-120"/>
            <a:ea typeface="微軟正黑體" pitchFamily="34" charset="-120"/>
          </a:endParaRP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smtClean="0">
              <a:latin typeface="微軟正黑體" pitchFamily="34" charset="-120"/>
              <a:ea typeface="微軟正黑體" pitchFamily="34" charset="-120"/>
            </a:rPr>
            <a:t>名額</a:t>
          </a:r>
          <a:endParaRPr lang="zh-TW" altLang="en-US" sz="2800" b="1" dirty="0">
            <a:latin typeface="微軟正黑體" pitchFamily="34" charset="-120"/>
            <a:ea typeface="微軟正黑體" pitchFamily="34" charset="-120"/>
          </a:endParaRP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smtClean="0">
              <a:latin typeface="微軟正黑體" pitchFamily="34" charset="-120"/>
              <a:ea typeface="微軟正黑體" pitchFamily="34" charset="-120"/>
            </a:rPr>
            <a:t>時程</a:t>
          </a:r>
          <a:endParaRPr lang="zh-TW" altLang="en-US" sz="2800" b="1" dirty="0">
            <a:latin typeface="微軟正黑體" pitchFamily="34" charset="-120"/>
            <a:ea typeface="微軟正黑體" pitchFamily="34" charset="-120"/>
          </a:endParaRP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ct val="80000"/>
            </a:lnSpc>
          </a:pPr>
          <a:r>
            <a:rPr lang="en-US" altLang="zh-TW" sz="2200" b="1" dirty="0" smtClean="0">
              <a:latin typeface="微軟正黑體" pitchFamily="34" charset="-120"/>
              <a:ea typeface="微軟正黑體" pitchFamily="34" charset="-120"/>
            </a:rPr>
            <a:t>6</a:t>
          </a:r>
          <a:r>
            <a:rPr lang="zh-TW" altLang="en-US" sz="2200" b="1" dirty="0" smtClean="0">
              <a:latin typeface="微軟正黑體" pitchFamily="34" charset="-120"/>
              <a:ea typeface="微軟正黑體" pitchFamily="34" charset="-120"/>
            </a:rPr>
            <a:t>月</a:t>
          </a:r>
          <a:r>
            <a:rPr lang="en-US" altLang="zh-TW" sz="2200" b="1" dirty="0" smtClean="0">
              <a:latin typeface="微軟正黑體" pitchFamily="34" charset="-120"/>
              <a:ea typeface="微軟正黑體" pitchFamily="34" charset="-120"/>
            </a:rPr>
            <a:t>10</a:t>
          </a:r>
          <a:r>
            <a:rPr lang="zh-TW" altLang="en-US" sz="2200" b="1" dirty="0" smtClean="0">
              <a:latin typeface="微軟正黑體" pitchFamily="34" charset="-120"/>
              <a:ea typeface="微軟正黑體" pitchFamily="34" charset="-120"/>
            </a:rPr>
            <a:t>日放榜、</a:t>
          </a:r>
          <a:r>
            <a:rPr lang="en-US" altLang="zh-TW" sz="2200" b="1" dirty="0" smtClean="0">
              <a:latin typeface="微軟正黑體" pitchFamily="34" charset="-120"/>
              <a:ea typeface="微軟正黑體" pitchFamily="34" charset="-120"/>
            </a:rPr>
            <a:t>6</a:t>
          </a:r>
          <a:r>
            <a:rPr lang="zh-TW" altLang="en-US" sz="2200" b="1" dirty="0" smtClean="0">
              <a:latin typeface="微軟正黑體" pitchFamily="34" charset="-120"/>
              <a:ea typeface="微軟正黑體" pitchFamily="34" charset="-120"/>
            </a:rPr>
            <a:t>月</a:t>
          </a:r>
          <a:r>
            <a:rPr lang="en-US" altLang="zh-TW" sz="2200" b="1" dirty="0" smtClean="0">
              <a:latin typeface="微軟正黑體" pitchFamily="34" charset="-120"/>
              <a:ea typeface="微軟正黑體" pitchFamily="34" charset="-120"/>
            </a:rPr>
            <a:t>11</a:t>
          </a:r>
          <a:r>
            <a:rPr lang="zh-TW" altLang="en-US" sz="2200" b="1" dirty="0" smtClean="0">
              <a:latin typeface="微軟正黑體" pitchFamily="34" charset="-120"/>
              <a:ea typeface="微軟正黑體" pitchFamily="34" charset="-120"/>
            </a:rPr>
            <a:t>日報到</a:t>
          </a:r>
          <a:endParaRPr lang="zh-TW" altLang="en-US" sz="2200" b="1" dirty="0">
            <a:latin typeface="微軟正黑體" pitchFamily="34" charset="-120"/>
            <a:ea typeface="微軟正黑體" pitchFamily="34" charset="-120"/>
          </a:endParaRP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2600"/>
            </a:lnSpc>
            <a:spcAft>
              <a:spcPts val="0"/>
            </a:spcAft>
          </a:pPr>
          <a:r>
            <a:rPr lang="en-US" altLang="en-US" sz="2200" b="1" u="none" dirty="0" smtClean="0">
              <a:solidFill>
                <a:schemeClr val="tx1"/>
              </a:solidFill>
              <a:latin typeface="微軟正黑體" pitchFamily="34" charset="-120"/>
              <a:ea typeface="微軟正黑體" pitchFamily="34" charset="-120"/>
            </a:rPr>
            <a:t>1. </a:t>
          </a:r>
          <a:r>
            <a:rPr lang="zh-TW" altLang="en-US" sz="2200" b="1" u="none" dirty="0" smtClean="0">
              <a:solidFill>
                <a:schemeClr val="tx1"/>
              </a:solidFill>
              <a:latin typeface="微軟正黑體" pitchFamily="34" charset="-120"/>
              <a:ea typeface="微軟正黑體" pitchFamily="34" charset="-120"/>
            </a:rPr>
            <a:t>高中：該校核定免試入學總名額之 </a:t>
          </a:r>
          <a:r>
            <a:rPr lang="en-US" altLang="en-US" sz="2200" b="1" u="none" dirty="0" smtClean="0">
              <a:solidFill>
                <a:schemeClr val="tx1"/>
              </a:solidFill>
              <a:latin typeface="微軟正黑體" pitchFamily="34" charset="-120"/>
              <a:ea typeface="微軟正黑體" pitchFamily="34" charset="-120"/>
            </a:rPr>
            <a:t>30% </a:t>
          </a:r>
          <a:r>
            <a:rPr lang="zh-TW" altLang="en-US" sz="2200" b="1" u="none" dirty="0" smtClean="0">
              <a:solidFill>
                <a:schemeClr val="tx1"/>
              </a:solidFill>
              <a:latin typeface="微軟正黑體" pitchFamily="34" charset="-120"/>
              <a:ea typeface="微軟正黑體" pitchFamily="34" charset="-120"/>
            </a:rPr>
            <a:t>以內。</a:t>
          </a:r>
          <a:endParaRPr lang="zh-TW" altLang="en-US" sz="2200" u="none" dirty="0">
            <a:solidFill>
              <a:schemeClr val="tx1"/>
            </a:solidFill>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pPr>
            <a:lnSpc>
              <a:spcPts val="2400"/>
            </a:lnSpc>
          </a:pPr>
          <a:r>
            <a:rPr lang="zh-TW" altLang="en-US" sz="2200" b="1" dirty="0" smtClean="0">
              <a:solidFill>
                <a:schemeClr val="tx1"/>
              </a:solidFill>
              <a:latin typeface="微軟正黑體" pitchFamily="34" charset="-120"/>
              <a:ea typeface="微軟正黑體" pitchFamily="34" charset="-120"/>
              <a:cs typeface="BiauKai"/>
            </a:rPr>
            <a:t>超額比序依彰化區高級中等學校優先免試入學超額比序項目規定辦理。</a:t>
          </a:r>
          <a:endParaRPr lang="zh-TW" altLang="en-US" sz="22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CC56A4D3-DC69-4CD3-B1AA-98D8270AE517}">
      <dgm:prSet custT="1"/>
      <dgm:spPr/>
      <dgm:t>
        <a:bodyPr/>
        <a:lstStyle/>
        <a:p>
          <a:pPr>
            <a:lnSpc>
              <a:spcPts val="2600"/>
            </a:lnSpc>
          </a:pPr>
          <a:r>
            <a:rPr lang="en-US" altLang="en-US" sz="2200" b="1" u="none" dirty="0" smtClean="0">
              <a:solidFill>
                <a:schemeClr val="tx1"/>
              </a:solidFill>
              <a:latin typeface="微軟正黑體" pitchFamily="34" charset="-120"/>
              <a:ea typeface="微軟正黑體" pitchFamily="34" charset="-120"/>
            </a:rPr>
            <a:t>2. </a:t>
          </a:r>
          <a:r>
            <a:rPr lang="zh-TW" altLang="en-US" sz="2200" b="1" u="none" dirty="0" smtClean="0">
              <a:solidFill>
                <a:schemeClr val="tx1"/>
              </a:solidFill>
              <a:latin typeface="微軟正黑體" pitchFamily="34" charset="-120"/>
              <a:ea typeface="微軟正黑體" pitchFamily="34" charset="-120"/>
            </a:rPr>
            <a:t>高職：該校核定免試入學總名額之 </a:t>
          </a:r>
          <a:r>
            <a:rPr lang="en-US" altLang="en-US" sz="2200" b="1" u="none" dirty="0" smtClean="0">
              <a:solidFill>
                <a:schemeClr val="tx1"/>
              </a:solidFill>
              <a:latin typeface="微軟正黑體" pitchFamily="34" charset="-120"/>
              <a:ea typeface="微軟正黑體" pitchFamily="34" charset="-120"/>
            </a:rPr>
            <a:t>30% </a:t>
          </a:r>
          <a:r>
            <a:rPr lang="zh-TW" altLang="en-US" sz="2200" b="1" u="none" dirty="0" smtClean="0">
              <a:solidFill>
                <a:schemeClr val="tx1"/>
              </a:solidFill>
              <a:latin typeface="微軟正黑體" pitchFamily="34" charset="-120"/>
              <a:ea typeface="微軟正黑體" pitchFamily="34" charset="-120"/>
            </a:rPr>
            <a:t>以內，</a:t>
          </a:r>
          <a:r>
            <a:rPr lang="en-US" altLang="zh-TW" sz="2200" b="1" u="none" dirty="0" smtClean="0">
              <a:solidFill>
                <a:schemeClr val="tx1"/>
              </a:solidFill>
              <a:latin typeface="微軟正黑體" pitchFamily="34" charset="-120"/>
              <a:ea typeface="微軟正黑體" pitchFamily="34" charset="-120"/>
            </a:rPr>
            <a:t/>
          </a:r>
          <a:br>
            <a:rPr lang="en-US" altLang="zh-TW" sz="2200" b="1" u="none" dirty="0" smtClean="0">
              <a:solidFill>
                <a:schemeClr val="tx1"/>
              </a:solidFill>
              <a:latin typeface="微軟正黑體" pitchFamily="34" charset="-120"/>
              <a:ea typeface="微軟正黑體" pitchFamily="34" charset="-120"/>
            </a:rPr>
          </a:br>
          <a:r>
            <a:rPr lang="zh-TW" altLang="en-US" sz="2200" b="1" u="none" dirty="0" smtClean="0">
              <a:solidFill>
                <a:schemeClr val="tx1"/>
              </a:solidFill>
              <a:latin typeface="微軟正黑體" pitchFamily="34" charset="-120"/>
              <a:ea typeface="微軟正黑體" pitchFamily="34" charset="-120"/>
            </a:rPr>
            <a:t>                並以各類科都有名額為原則。</a:t>
          </a:r>
          <a:r>
            <a:rPr lang="en-US" altLang="zh-TW" sz="2200" b="1" u="none" dirty="0" smtClean="0">
              <a:solidFill>
                <a:schemeClr val="tx1"/>
              </a:solidFill>
              <a:latin typeface="微軟正黑體" pitchFamily="34" charset="-120"/>
              <a:ea typeface="微軟正黑體" pitchFamily="34" charset="-120"/>
            </a:rPr>
            <a:t/>
          </a:r>
          <a:br>
            <a:rPr lang="en-US" altLang="zh-TW" sz="2200" b="1" u="none" dirty="0" smtClean="0">
              <a:solidFill>
                <a:schemeClr val="tx1"/>
              </a:solidFill>
              <a:latin typeface="微軟正黑體" pitchFamily="34" charset="-120"/>
              <a:ea typeface="微軟正黑體" pitchFamily="34" charset="-120"/>
            </a:rPr>
          </a:br>
          <a:r>
            <a:rPr lang="en-US" altLang="zh-TW" sz="2200" b="1" u="none" dirty="0" smtClean="0">
              <a:solidFill>
                <a:srgbClr val="FF0000"/>
              </a:solidFill>
              <a:latin typeface="微軟正黑體" pitchFamily="34" charset="-120"/>
              <a:ea typeface="微軟正黑體" pitchFamily="34" charset="-120"/>
            </a:rPr>
            <a:t>(</a:t>
          </a:r>
          <a:r>
            <a:rPr lang="zh-TW" altLang="en-US" sz="2200" b="1" u="none" dirty="0" smtClean="0">
              <a:solidFill>
                <a:srgbClr val="FF0000"/>
              </a:solidFill>
              <a:latin typeface="微軟正黑體" pitchFamily="34" charset="-120"/>
              <a:ea typeface="微軟正黑體" pitchFamily="34" charset="-120"/>
            </a:rPr>
            <a:t>彰中、彰女名額採訂定分配名額數至各國中方式</a:t>
          </a:r>
          <a:r>
            <a:rPr lang="en-US" altLang="zh-TW" sz="2200" b="1" u="none" dirty="0" smtClean="0">
              <a:solidFill>
                <a:srgbClr val="FF0000"/>
              </a:solidFill>
              <a:latin typeface="微軟正黑體" pitchFamily="34" charset="-120"/>
              <a:ea typeface="微軟正黑體" pitchFamily="34" charset="-120"/>
            </a:rPr>
            <a:t>)</a:t>
          </a:r>
          <a:endParaRPr lang="zh-TW" altLang="en-US" sz="2200" b="1" u="none" dirty="0" smtClean="0">
            <a:solidFill>
              <a:srgbClr val="FF0000"/>
            </a:solidFill>
            <a:latin typeface="微軟正黑體" pitchFamily="34" charset="-120"/>
            <a:ea typeface="微軟正黑體" pitchFamily="34" charset="-120"/>
          </a:endParaRPr>
        </a:p>
      </dgm:t>
    </dgm:pt>
    <dgm:pt modelId="{7D1673D8-B1D6-4039-9D3D-408C56AED18B}" type="parTrans" cxnId="{A7039697-A0DB-48B0-B580-7E0EAD9DDE4D}">
      <dgm:prSet/>
      <dgm:spPr/>
      <dgm:t>
        <a:bodyPr/>
        <a:lstStyle/>
        <a:p>
          <a:endParaRPr lang="zh-TW" altLang="en-US"/>
        </a:p>
      </dgm:t>
    </dgm:pt>
    <dgm:pt modelId="{8BAEFC6D-93E8-406B-B858-9AB45B4B6AC0}" type="sibTrans" cxnId="{A7039697-A0DB-48B0-B580-7E0EAD9DDE4D}">
      <dgm:prSet/>
      <dgm:spPr/>
      <dgm:t>
        <a:bodyPr/>
        <a:lstStyle/>
        <a:p>
          <a:endParaRPr lang="zh-TW" altLang="en-US"/>
        </a:p>
      </dgm:t>
    </dgm:pt>
    <dgm:pt modelId="{21E82D1A-7C3C-4412-8AFB-ACF2E8EF3A79}">
      <dgm:prSet phldrT="[文字]" custT="1"/>
      <dgm:spPr/>
      <dgm:t>
        <a:bodyPr/>
        <a:lstStyle/>
        <a:p>
          <a:pPr>
            <a:lnSpc>
              <a:spcPts val="2400"/>
            </a:lnSpc>
          </a:pPr>
          <a:r>
            <a:rPr lang="zh-TW" altLang="en-US" sz="2200" b="1" dirty="0" smtClean="0">
              <a:solidFill>
                <a:schemeClr val="tx1"/>
              </a:solidFill>
              <a:latin typeface="微軟正黑體" pitchFamily="34" charset="-120"/>
              <a:ea typeface="微軟正黑體" pitchFamily="34" charset="-120"/>
            </a:rPr>
            <a:t>只可報名一所學校。</a:t>
          </a:r>
          <a:r>
            <a:rPr lang="en-US" altLang="zh-TW" sz="2200" b="1" dirty="0" smtClean="0">
              <a:solidFill>
                <a:srgbClr val="FF0000"/>
              </a:solidFill>
              <a:latin typeface="微軟正黑體" pitchFamily="34" charset="-120"/>
              <a:ea typeface="微軟正黑體" pitchFamily="34" charset="-120"/>
            </a:rPr>
            <a:t>(</a:t>
          </a:r>
          <a:r>
            <a:rPr lang="zh-TW" altLang="en-US" sz="2200" b="1" dirty="0" smtClean="0">
              <a:solidFill>
                <a:srgbClr val="FF0000"/>
              </a:solidFill>
              <a:latin typeface="微軟正黑體" pitchFamily="34" charset="-120"/>
              <a:ea typeface="微軟正黑體" pitchFamily="34" charset="-120"/>
            </a:rPr>
            <a:t>一校多科</a:t>
          </a:r>
          <a:r>
            <a:rPr lang="en-US" altLang="zh-TW" sz="2200" b="1" dirty="0" smtClean="0">
              <a:solidFill>
                <a:srgbClr val="FF0000"/>
              </a:solidFill>
              <a:latin typeface="微軟正黑體" pitchFamily="34" charset="-120"/>
              <a:ea typeface="微軟正黑體" pitchFamily="34" charset="-120"/>
            </a:rPr>
            <a:t>)</a:t>
          </a:r>
          <a:endParaRPr lang="zh-TW" altLang="en-US" sz="2200" b="1" dirty="0">
            <a:solidFill>
              <a:srgbClr val="FF0000"/>
            </a:solidFill>
            <a:latin typeface="微軟正黑體" pitchFamily="34" charset="-120"/>
            <a:ea typeface="微軟正黑體" pitchFamily="34" charset="-120"/>
          </a:endParaRPr>
        </a:p>
      </dgm:t>
    </dgm:pt>
    <dgm:pt modelId="{598EE763-7F05-4B58-B3A1-5A84EB6CDE62}" type="parTrans" cxnId="{87EC251C-331A-4E88-8B1E-2B864D07DC52}">
      <dgm:prSet/>
      <dgm:spPr/>
      <dgm:t>
        <a:bodyPr/>
        <a:lstStyle/>
        <a:p>
          <a:endParaRPr lang="zh-TW" altLang="en-US"/>
        </a:p>
      </dgm:t>
    </dgm:pt>
    <dgm:pt modelId="{462F6A08-8F6C-4CC8-BBE1-B70D6FEA44D5}" type="sibTrans" cxnId="{87EC251C-331A-4E88-8B1E-2B864D07DC52}">
      <dgm:prSet/>
      <dgm:spPr/>
      <dgm:t>
        <a:bodyPr/>
        <a:lstStyle/>
        <a:p>
          <a:endParaRPr lang="zh-TW" altLang="en-US"/>
        </a:p>
      </dgm:t>
    </dgm:pt>
    <dgm:pt modelId="{7D18848D-7E34-4455-B8D2-DBB35D905EF0}">
      <dgm:prSet phldrT="[文字]" custT="1"/>
      <dgm:spPr/>
      <dgm:t>
        <a:bodyPr/>
        <a:lstStyle/>
        <a:p>
          <a:pPr algn="l">
            <a:lnSpc>
              <a:spcPct val="80000"/>
            </a:lnSpc>
          </a:pPr>
          <a:r>
            <a:rPr lang="en-US" altLang="zh-TW" sz="2200" b="1" dirty="0" smtClean="0">
              <a:solidFill>
                <a:srgbClr val="0099FF"/>
              </a:solidFill>
              <a:latin typeface="微軟正黑體" pitchFamily="34" charset="-120"/>
              <a:ea typeface="微軟正黑體" pitchFamily="34" charset="-120"/>
            </a:rPr>
            <a:t>6</a:t>
          </a:r>
          <a:r>
            <a:rPr lang="zh-TW" altLang="en-US" sz="2200" b="1" dirty="0" smtClean="0">
              <a:solidFill>
                <a:srgbClr val="0099FF"/>
              </a:solidFill>
              <a:latin typeface="微軟正黑體" pitchFamily="34" charset="-120"/>
              <a:ea typeface="微軟正黑體" pitchFamily="34" charset="-120"/>
            </a:rPr>
            <a:t>月</a:t>
          </a:r>
          <a:r>
            <a:rPr lang="en-US" altLang="zh-TW" sz="2200" b="1" dirty="0" smtClean="0">
              <a:solidFill>
                <a:srgbClr val="0099FF"/>
              </a:solidFill>
              <a:latin typeface="微軟正黑體" pitchFamily="34" charset="-120"/>
              <a:ea typeface="微軟正黑體" pitchFamily="34" charset="-120"/>
            </a:rPr>
            <a:t>3</a:t>
          </a:r>
          <a:r>
            <a:rPr lang="zh-TW" altLang="en-US" sz="2200" b="1" dirty="0" smtClean="0">
              <a:solidFill>
                <a:srgbClr val="0099FF"/>
              </a:solidFill>
              <a:latin typeface="微軟正黑體" pitchFamily="34" charset="-120"/>
              <a:ea typeface="微軟正黑體" pitchFamily="34" charset="-120"/>
            </a:rPr>
            <a:t>日報名  </a:t>
          </a:r>
          <a:r>
            <a:rPr lang="en-US" altLang="zh-TW" sz="2200" b="1" dirty="0" smtClean="0">
              <a:solidFill>
                <a:srgbClr val="0070C0"/>
              </a:solidFill>
              <a:latin typeface="微軟正黑體" pitchFamily="34" charset="-120"/>
              <a:ea typeface="微軟正黑體" pitchFamily="34" charset="-120"/>
            </a:rPr>
            <a:t>(</a:t>
          </a:r>
          <a:r>
            <a:rPr lang="zh-TW" altLang="zh-TW" sz="2200" b="1" dirty="0" smtClean="0">
              <a:solidFill>
                <a:srgbClr val="0070C0"/>
              </a:solidFill>
              <a:latin typeface="微軟正黑體" pitchFamily="34" charset="-120"/>
              <a:ea typeface="微軟正黑體" pitchFamily="34" charset="-120"/>
            </a:rPr>
            <a:t>國中教育會考成績</a:t>
          </a:r>
          <a:r>
            <a:rPr lang="en-US" altLang="zh-TW" sz="2200" b="1" dirty="0" smtClean="0">
              <a:solidFill>
                <a:srgbClr val="FF0000"/>
              </a:solidFill>
              <a:latin typeface="微軟正黑體" pitchFamily="34" charset="-120"/>
              <a:ea typeface="微軟正黑體" pitchFamily="34" charset="-120"/>
            </a:rPr>
            <a:t>6/5</a:t>
          </a:r>
          <a:r>
            <a:rPr lang="zh-TW" altLang="en-US" sz="2200" b="1" dirty="0" smtClean="0">
              <a:solidFill>
                <a:srgbClr val="0070C0"/>
              </a:solidFill>
              <a:latin typeface="微軟正黑體" pitchFamily="34" charset="-120"/>
              <a:ea typeface="微軟正黑體" pitchFamily="34" charset="-120"/>
            </a:rPr>
            <a:t>公布</a:t>
          </a:r>
          <a:r>
            <a:rPr lang="en-US" altLang="zh-TW" sz="2200" b="1" dirty="0" smtClean="0">
              <a:solidFill>
                <a:srgbClr val="0070C0"/>
              </a:solidFill>
              <a:latin typeface="微軟正黑體" pitchFamily="34" charset="-120"/>
              <a:ea typeface="微軟正黑體" pitchFamily="34" charset="-120"/>
            </a:rPr>
            <a:t>)</a:t>
          </a:r>
          <a:endParaRPr lang="zh-TW" altLang="en-US" sz="2200" b="1" dirty="0">
            <a:solidFill>
              <a:srgbClr val="0070C0"/>
            </a:solidFill>
            <a:latin typeface="微軟正黑體" pitchFamily="34" charset="-120"/>
            <a:ea typeface="微軟正黑體" pitchFamily="34" charset="-120"/>
          </a:endParaRP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9B7C87B6-7232-4A44-9505-676F10256CA6}">
      <dgm:prSet phldrT="[文字]" custT="1"/>
      <dgm:spPr/>
      <dgm:t>
        <a:bodyPr/>
        <a:lstStyle/>
        <a:p>
          <a:pPr>
            <a:lnSpc>
              <a:spcPts val="2400"/>
            </a:lnSpc>
          </a:pPr>
          <a:r>
            <a:rPr lang="zh-TW" altLang="en-US" sz="2200" b="1" dirty="0" smtClean="0">
              <a:solidFill>
                <a:schemeClr val="tx1"/>
              </a:solidFill>
              <a:latin typeface="微軟正黑體"/>
              <a:ea typeface="微軟正黑體"/>
            </a:rPr>
            <a:t>招生對象</a:t>
          </a:r>
          <a:r>
            <a:rPr lang="en-US" altLang="zh-TW" sz="2200" b="1" dirty="0" smtClean="0">
              <a:solidFill>
                <a:schemeClr val="tx1"/>
              </a:solidFill>
              <a:latin typeface="微軟正黑體"/>
              <a:ea typeface="微軟正黑體"/>
            </a:rPr>
            <a:t>:</a:t>
          </a:r>
          <a:r>
            <a:rPr lang="zh-TW" altLang="en-US" sz="2200" b="1" dirty="0" smtClean="0">
              <a:solidFill>
                <a:schemeClr val="tx1"/>
              </a:solidFill>
              <a:latin typeface="微軟正黑體"/>
              <a:ea typeface="微軟正黑體"/>
            </a:rPr>
            <a:t> </a:t>
          </a:r>
          <a:r>
            <a:rPr lang="en-US" altLang="en-US" sz="2200" b="1" dirty="0" smtClean="0">
              <a:solidFill>
                <a:schemeClr val="tx1"/>
              </a:solidFill>
              <a:latin typeface="微軟正黑體"/>
              <a:ea typeface="微軟正黑體"/>
            </a:rPr>
            <a:t>10</a:t>
          </a:r>
          <a:r>
            <a:rPr lang="en-US" altLang="zh-TW" sz="2200" b="1" dirty="0" smtClean="0">
              <a:solidFill>
                <a:schemeClr val="tx1"/>
              </a:solidFill>
              <a:latin typeface="微軟正黑體"/>
              <a:ea typeface="微軟正黑體"/>
            </a:rPr>
            <a:t>9</a:t>
          </a:r>
          <a:r>
            <a:rPr lang="en-US" altLang="en-US" sz="2200" b="1" dirty="0" smtClean="0">
              <a:solidFill>
                <a:schemeClr val="tx1"/>
              </a:solidFill>
              <a:latin typeface="微軟正黑體"/>
              <a:ea typeface="微軟正黑體"/>
            </a:rPr>
            <a:t> </a:t>
          </a:r>
          <a:r>
            <a:rPr lang="zh-TW" altLang="en-US" sz="2200" b="1" dirty="0" smtClean="0">
              <a:solidFill>
                <a:schemeClr val="tx1"/>
              </a:solidFill>
              <a:latin typeface="微軟正黑體"/>
              <a:ea typeface="微軟正黑體"/>
            </a:rPr>
            <a:t>年 </a:t>
          </a:r>
          <a:r>
            <a:rPr lang="en-US" altLang="en-US" sz="2200" b="1" dirty="0" smtClean="0">
              <a:solidFill>
                <a:schemeClr val="tx1"/>
              </a:solidFill>
              <a:latin typeface="微軟正黑體"/>
              <a:ea typeface="微軟正黑體"/>
            </a:rPr>
            <a:t>2</a:t>
          </a:r>
          <a:r>
            <a:rPr lang="zh-TW" altLang="en-US" sz="2200" b="1" dirty="0" smtClean="0">
              <a:solidFill>
                <a:schemeClr val="tx1"/>
              </a:solidFill>
              <a:latin typeface="微軟正黑體"/>
              <a:ea typeface="微軟正黑體"/>
            </a:rPr>
            <a:t>月 </a:t>
          </a:r>
          <a:r>
            <a:rPr lang="en-US" altLang="en-US" sz="2200" b="1" dirty="0" smtClean="0">
              <a:solidFill>
                <a:schemeClr val="tx1"/>
              </a:solidFill>
              <a:latin typeface="微軟正黑體"/>
              <a:ea typeface="微軟正黑體"/>
            </a:rPr>
            <a:t>1</a:t>
          </a:r>
          <a:r>
            <a:rPr lang="zh-TW" altLang="en-US" sz="2200" b="1" dirty="0" smtClean="0">
              <a:solidFill>
                <a:schemeClr val="tx1"/>
              </a:solidFill>
              <a:latin typeface="微軟正黑體"/>
              <a:ea typeface="微軟正黑體"/>
            </a:rPr>
            <a:t>日前就讀本區國中且</a:t>
          </a:r>
          <a:r>
            <a:rPr lang="zh-TW" altLang="en-US" sz="2200" b="1" dirty="0" smtClean="0">
              <a:solidFill>
                <a:srgbClr val="FF0000"/>
              </a:solidFill>
              <a:latin typeface="微軟正黑體"/>
              <a:ea typeface="微軟正黑體"/>
            </a:rPr>
            <a:t>未申請變更就學區 </a:t>
          </a:r>
          <a:endParaRPr lang="zh-TW" altLang="en-US" sz="2200" b="1" dirty="0">
            <a:solidFill>
              <a:srgbClr val="FF0000"/>
            </a:solidFill>
            <a:latin typeface="微軟正黑體" pitchFamily="34" charset="-120"/>
            <a:ea typeface="微軟正黑體" pitchFamily="34" charset="-120"/>
          </a:endParaRPr>
        </a:p>
      </dgm:t>
    </dgm:pt>
    <dgm:pt modelId="{E5B2D8A2-0945-4262-9676-C2EA5AB78667}" type="parTrans" cxnId="{F10CB768-387F-40AC-89F0-4CE5D96E4B3D}">
      <dgm:prSet/>
      <dgm:spPr/>
      <dgm:t>
        <a:bodyPr/>
        <a:lstStyle/>
        <a:p>
          <a:endParaRPr lang="zh-TW" altLang="en-US"/>
        </a:p>
      </dgm:t>
    </dgm:pt>
    <dgm:pt modelId="{DD514C83-EA0A-45BA-BCFC-C47738C43475}" type="sibTrans" cxnId="{F10CB768-387F-40AC-89F0-4CE5D96E4B3D}">
      <dgm:prSet/>
      <dgm:spPr/>
      <dgm:t>
        <a:bodyPr/>
        <a:lstStyle/>
        <a:p>
          <a:endParaRPr lang="zh-TW" altLang="en-US"/>
        </a:p>
      </dgm:t>
    </dgm:pt>
    <dgm:pt modelId="{1A85268F-4BCD-427A-A039-20FD95604CB0}">
      <dgm:prSet phldrT="[文字]" custT="1"/>
      <dgm:spPr/>
      <dgm:t>
        <a:bodyPr/>
        <a:lstStyle/>
        <a:p>
          <a:pPr algn="l">
            <a:lnSpc>
              <a:spcPct val="80000"/>
            </a:lnSpc>
          </a:pPr>
          <a:r>
            <a:rPr lang="en-US" altLang="zh-TW" sz="2200" b="1" dirty="0" smtClean="0">
              <a:solidFill>
                <a:srgbClr val="0070C0"/>
              </a:solidFill>
              <a:latin typeface="微軟正黑體" pitchFamily="34" charset="-120"/>
              <a:ea typeface="微軟正黑體" pitchFamily="34" charset="-120"/>
            </a:rPr>
            <a:t>5</a:t>
          </a:r>
          <a:r>
            <a:rPr lang="zh-TW" altLang="en-US" sz="2200" b="1" dirty="0" smtClean="0">
              <a:solidFill>
                <a:srgbClr val="0070C0"/>
              </a:solidFill>
              <a:latin typeface="微軟正黑體" pitchFamily="34" charset="-120"/>
              <a:ea typeface="微軟正黑體" pitchFamily="34" charset="-120"/>
            </a:rPr>
            <a:t>月</a:t>
          </a:r>
          <a:r>
            <a:rPr lang="en-US" altLang="zh-TW" sz="2200" b="1" dirty="0" smtClean="0">
              <a:solidFill>
                <a:srgbClr val="0070C0"/>
              </a:solidFill>
              <a:latin typeface="微軟正黑體" pitchFamily="34" charset="-120"/>
              <a:ea typeface="微軟正黑體" pitchFamily="34" charset="-120"/>
            </a:rPr>
            <a:t>26</a:t>
          </a:r>
          <a:r>
            <a:rPr lang="zh-TW" altLang="en-US" sz="2200" b="1" dirty="0" smtClean="0">
              <a:solidFill>
                <a:srgbClr val="0070C0"/>
              </a:solidFill>
              <a:latin typeface="微軟正黑體" pitchFamily="34" charset="-120"/>
              <a:ea typeface="微軟正黑體" pitchFamily="34" charset="-120"/>
            </a:rPr>
            <a:t>日</a:t>
          </a:r>
          <a:r>
            <a:rPr lang="en-US" altLang="en-US" sz="2200" b="1" dirty="0" smtClean="0">
              <a:solidFill>
                <a:srgbClr val="0070C0"/>
              </a:solidFill>
              <a:latin typeface="微軟正黑體" pitchFamily="34" charset="-120"/>
              <a:ea typeface="微軟正黑體" pitchFamily="34" charset="-120"/>
            </a:rPr>
            <a:t>~</a:t>
          </a:r>
          <a:r>
            <a:rPr lang="en-US" altLang="zh-TW" sz="2200" b="1" dirty="0" smtClean="0">
              <a:solidFill>
                <a:srgbClr val="0070C0"/>
              </a:solidFill>
              <a:latin typeface="微軟正黑體" pitchFamily="34" charset="-120"/>
              <a:ea typeface="微軟正黑體" pitchFamily="34" charset="-120"/>
            </a:rPr>
            <a:t>6</a:t>
          </a:r>
          <a:r>
            <a:rPr lang="zh-TW" altLang="en-US" sz="2200" b="1" dirty="0" smtClean="0">
              <a:solidFill>
                <a:srgbClr val="0070C0"/>
              </a:solidFill>
              <a:latin typeface="微軟正黑體" pitchFamily="34" charset="-120"/>
              <a:ea typeface="微軟正黑體" pitchFamily="34" charset="-120"/>
            </a:rPr>
            <a:t>月</a:t>
          </a:r>
          <a:r>
            <a:rPr lang="en-US" altLang="zh-TW" sz="2200" b="1" dirty="0" smtClean="0">
              <a:solidFill>
                <a:srgbClr val="0070C0"/>
              </a:solidFill>
              <a:latin typeface="微軟正黑體" pitchFamily="34" charset="-120"/>
              <a:ea typeface="微軟正黑體" pitchFamily="34" charset="-120"/>
            </a:rPr>
            <a:t>2</a:t>
          </a:r>
          <a:r>
            <a:rPr lang="zh-TW" altLang="en-US" sz="2200" b="1" dirty="0" smtClean="0">
              <a:solidFill>
                <a:srgbClr val="0070C0"/>
              </a:solidFill>
              <a:latin typeface="微軟正黑體" pitchFamily="34" charset="-120"/>
              <a:ea typeface="微軟正黑體" pitchFamily="34" charset="-120"/>
            </a:rPr>
            <a:t>日線上志願選填。</a:t>
          </a:r>
          <a:r>
            <a:rPr lang="en-US" altLang="zh-TW" sz="2200" b="1" dirty="0" smtClean="0">
              <a:solidFill>
                <a:srgbClr val="0070C0"/>
              </a:solidFill>
              <a:latin typeface="微軟正黑體" pitchFamily="34" charset="-120"/>
              <a:ea typeface="微軟正黑體" pitchFamily="34" charset="-120"/>
            </a:rPr>
            <a:t/>
          </a:r>
          <a:br>
            <a:rPr lang="en-US" altLang="zh-TW" sz="2200" b="1" dirty="0" smtClean="0">
              <a:solidFill>
                <a:srgbClr val="0070C0"/>
              </a:solidFill>
              <a:latin typeface="微軟正黑體" pitchFamily="34" charset="-120"/>
              <a:ea typeface="微軟正黑體" pitchFamily="34" charset="-120"/>
            </a:rPr>
          </a:br>
          <a:r>
            <a:rPr lang="zh-TW" altLang="zh-TW" sz="2200" b="1" dirty="0" smtClean="0">
              <a:solidFill>
                <a:srgbClr val="0070C0"/>
              </a:solidFill>
              <a:latin typeface="微軟正黑體" pitchFamily="34" charset="-120"/>
              <a:ea typeface="微軟正黑體" pitchFamily="34" charset="-120"/>
            </a:rPr>
            <a:t>國中列印報名表後學生及家長簽名確認交回。</a:t>
          </a:r>
          <a:endParaRPr lang="zh-TW" altLang="en-US" sz="2200" b="1" dirty="0">
            <a:solidFill>
              <a:srgbClr val="0070C0"/>
            </a:solidFill>
            <a:latin typeface="微軟正黑體" pitchFamily="34" charset="-120"/>
            <a:ea typeface="微軟正黑體" pitchFamily="34" charset="-120"/>
          </a:endParaRPr>
        </a:p>
      </dgm:t>
    </dgm:pt>
    <dgm:pt modelId="{35E68A3D-F2FA-49B6-B24C-7B74316296FE}" type="parTrans" cxnId="{6A87431D-A00A-4A0E-A9D2-57737BB0C4DC}">
      <dgm:prSet/>
      <dgm:spPr/>
      <dgm:t>
        <a:bodyPr/>
        <a:lstStyle/>
        <a:p>
          <a:endParaRPr lang="zh-TW" altLang="en-US"/>
        </a:p>
      </dgm:t>
    </dgm:pt>
    <dgm:pt modelId="{514821C0-F3EE-42E8-BA85-1224691C8218}" type="sibTrans" cxnId="{6A87431D-A00A-4A0E-A9D2-57737BB0C4DC}">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74691" custLinFactNeighborX="-226" custLinFactNeighborY="-3148">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31734" custScaleY="97990" custLinFactNeighborX="-142" custLinFactNeighborY="-198">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45451" custScaleY="59765" custLinFactNeighborX="196" custLinFactNeighborY="-657">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9073" custScaleY="80349" custLinFactNeighborX="874" custLinFactNeighborY="-3347">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43644" custScaleY="73553" custLinFactNeighborX="422" custLinFactNeighborY="10633">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86994">
        <dgm:presLayoutVars>
          <dgm:bulletEnabled val="1"/>
        </dgm:presLayoutVars>
      </dgm:prSet>
      <dgm:spPr/>
      <dgm:t>
        <a:bodyPr/>
        <a:lstStyle/>
        <a:p>
          <a:endParaRPr lang="zh-TW" altLang="en-US"/>
        </a:p>
      </dgm:t>
    </dgm:pt>
  </dgm:ptLst>
  <dgm:cxnLst>
    <dgm:cxn modelId="{DBAD75DE-E6BD-46DF-BD63-F0EEDFB4EABC}" type="presOf" srcId="{DBC284DB-1BC1-4EAE-B210-C4AB8EFB17FD}" destId="{612C8EBA-AECD-4375-B086-FF608DEEDB88}" srcOrd="0" destOrd="0" presId="urn:microsoft.com/office/officeart/2005/8/layout/vList5"/>
    <dgm:cxn modelId="{037333E7-3B35-45FA-9418-1A25D2C27150}" type="presOf" srcId="{D615E62D-AAB6-41B3-AC23-66D407BB2CE6}" destId="{ECD53BAB-D8FE-446E-B57F-FCEDCC00A9E9}" srcOrd="0" destOrd="0" presId="urn:microsoft.com/office/officeart/2005/8/layout/vList5"/>
    <dgm:cxn modelId="{F10CB768-387F-40AC-89F0-4CE5D96E4B3D}" srcId="{D615E62D-AAB6-41B3-AC23-66D407BB2CE6}" destId="{9B7C87B6-7232-4A44-9505-676F10256CA6}" srcOrd="2" destOrd="0" parTransId="{E5B2D8A2-0945-4262-9676-C2EA5AB78667}" sibTransId="{DD514C83-EA0A-45BA-BCFC-C47738C43475}"/>
    <dgm:cxn modelId="{7E27BD4F-748B-46E4-A77F-BC932C6434B7}" srcId="{8E109CDF-101F-4367-91E8-A8714F11C9EE}" destId="{DBC284DB-1BC1-4EAE-B210-C4AB8EFB17FD}" srcOrd="1" destOrd="0" parTransId="{5452DA11-A21B-4296-8397-9829C9B85BEB}" sibTransId="{5756C6D6-28C7-49F4-AE98-956F97134373}"/>
    <dgm:cxn modelId="{292F3D3C-EAF0-442A-93E1-409FB967C76F}" srcId="{9B7ADE11-BE18-4708-9D56-1476D1E125B4}" destId="{7351BC8C-A3C1-4E78-8314-1F72D6654368}" srcOrd="2" destOrd="0" parTransId="{E52F74C6-EED6-4D60-98C9-7BC42BA3306B}" sibTransId="{E6070F69-9EB7-445F-84F1-F7634AD49B5A}"/>
    <dgm:cxn modelId="{A889C9DF-2351-4E8F-B945-14979677AC44}" srcId="{D615E62D-AAB6-41B3-AC23-66D407BB2CE6}" destId="{F9E0FB4C-623F-4474-A3F8-D86B85FF0B65}" srcOrd="0" destOrd="0" parTransId="{8238C7DB-02EE-490E-81FA-E76F757CDAC0}" sibTransId="{DD0B2111-5944-49FB-BF3F-4CCF6DA2A15A}"/>
    <dgm:cxn modelId="{5A7941A5-0D30-4CFF-92B8-149F326B3591}" srcId="{DBC284DB-1BC1-4EAE-B210-C4AB8EFB17FD}" destId="{72B92933-CBF6-4146-9798-0FB60522B370}" srcOrd="0" destOrd="0" parTransId="{32BDC70A-0D42-4B73-9534-95D34C4E4A00}" sibTransId="{62104E89-A228-4354-A945-734B91C70374}"/>
    <dgm:cxn modelId="{E50A87E5-F0C8-4AE6-BF91-27E16ED121CA}" type="presOf" srcId="{9B7C87B6-7232-4A44-9505-676F10256CA6}" destId="{DA0DB5C3-75BA-45A0-BE5A-7A3C9AD81C53}" srcOrd="0" destOrd="2" presId="urn:microsoft.com/office/officeart/2005/8/layout/vList5"/>
    <dgm:cxn modelId="{A4ACDE34-8A0D-44DF-8EA2-4F2DB83A8F63}" type="presOf" srcId="{9B7ADE11-BE18-4708-9D56-1476D1E125B4}" destId="{95F09A83-74EB-4EC8-AD6D-6E463ED96453}" srcOrd="0" destOrd="0" presId="urn:microsoft.com/office/officeart/2005/8/layout/vList5"/>
    <dgm:cxn modelId="{6A87431D-A00A-4A0E-A9D2-57737BB0C4DC}" srcId="{9B7ADE11-BE18-4708-9D56-1476D1E125B4}" destId="{1A85268F-4BCD-427A-A039-20FD95604CB0}" srcOrd="0" destOrd="0" parTransId="{35E68A3D-F2FA-49B6-B24C-7B74316296FE}" sibTransId="{514821C0-F3EE-42E8-BA85-1224691C8218}"/>
    <dgm:cxn modelId="{9AD054F2-E1F3-49C0-B36B-5A4B290C6A32}" type="presOf" srcId="{CC56A4D3-DC69-4CD3-B1AA-98D8270AE517}" destId="{0874A851-733E-4C68-A5B9-C63601CD053F}" srcOrd="0" destOrd="1" presId="urn:microsoft.com/office/officeart/2005/8/layout/vList5"/>
    <dgm:cxn modelId="{96BE154C-A510-470D-9C42-0E813BCF7E1B}" type="presOf" srcId="{F9E0FB4C-623F-4474-A3F8-D86B85FF0B65}" destId="{DA0DB5C3-75BA-45A0-BE5A-7A3C9AD81C53}" srcOrd="0" destOrd="0" presId="urn:microsoft.com/office/officeart/2005/8/layout/vList5"/>
    <dgm:cxn modelId="{B040069C-AED3-48C2-8AEA-B8C744FB9DB7}" type="presOf" srcId="{21E82D1A-7C3C-4412-8AFB-ACF2E8EF3A79}" destId="{DA0DB5C3-75BA-45A0-BE5A-7A3C9AD81C53}" srcOrd="0" destOrd="1"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C15090A4-2CB1-44C6-82A6-31B465C4976D}" type="presOf" srcId="{1A85268F-4BCD-427A-A039-20FD95604CB0}" destId="{45C3AC1C-7C86-42B1-8C46-D477007DFCA5}" srcOrd="0" destOrd="0" presId="urn:microsoft.com/office/officeart/2005/8/layout/vList5"/>
    <dgm:cxn modelId="{CA436C84-1BE3-4382-AC2E-0605D45654CB}" type="presOf" srcId="{8E109CDF-101F-4367-91E8-A8714F11C9EE}" destId="{B75A1A8B-6EE8-453C-BFBA-D7747B2A219D}" srcOrd="0" destOrd="0" presId="urn:microsoft.com/office/officeart/2005/8/layout/vList5"/>
    <dgm:cxn modelId="{134D7CA6-D256-4DCB-AC9B-6EB2DB9C45E8}" type="presOf" srcId="{7351BC8C-A3C1-4E78-8314-1F72D6654368}" destId="{45C3AC1C-7C86-42B1-8C46-D477007DFCA5}" srcOrd="0" destOrd="2" presId="urn:microsoft.com/office/officeart/2005/8/layout/vList5"/>
    <dgm:cxn modelId="{A7039697-A0DB-48B0-B580-7E0EAD9DDE4D}" srcId="{DBC284DB-1BC1-4EAE-B210-C4AB8EFB17FD}" destId="{CC56A4D3-DC69-4CD3-B1AA-98D8270AE517}" srcOrd="1" destOrd="0" parTransId="{7D1673D8-B1D6-4039-9D3D-408C56AED18B}" sibTransId="{8BAEFC6D-93E8-406B-B858-9AB45B4B6AC0}"/>
    <dgm:cxn modelId="{87EC251C-331A-4E88-8B1E-2B864D07DC52}" srcId="{D615E62D-AAB6-41B3-AC23-66D407BB2CE6}" destId="{21E82D1A-7C3C-4412-8AFB-ACF2E8EF3A79}" srcOrd="1" destOrd="0" parTransId="{598EE763-7F05-4B58-B3A1-5A84EB6CDE62}" sibTransId="{462F6A08-8F6C-4CC8-BBE1-B70D6FEA44D5}"/>
    <dgm:cxn modelId="{4FEF28DC-9E0C-4F9B-B25C-6ED7C62417BB}" type="presOf" srcId="{72B92933-CBF6-4146-9798-0FB60522B370}" destId="{0874A851-733E-4C68-A5B9-C63601CD053F}" srcOrd="0" destOrd="0" presId="urn:microsoft.com/office/officeart/2005/8/layout/vList5"/>
    <dgm:cxn modelId="{993DB7DD-0652-4B4E-8C6F-958C820ABFB9}" type="presOf" srcId="{7D18848D-7E34-4455-B8D2-DBB35D905EF0}" destId="{45C3AC1C-7C86-42B1-8C46-D477007DFCA5}" srcOrd="0" destOrd="1" presId="urn:microsoft.com/office/officeart/2005/8/layout/vList5"/>
    <dgm:cxn modelId="{7F58604E-D4A8-4DCD-9D0D-A791960CAAEC}" srcId="{8E109CDF-101F-4367-91E8-A8714F11C9EE}" destId="{D615E62D-AAB6-41B3-AC23-66D407BB2CE6}" srcOrd="0" destOrd="0" parTransId="{98900391-ADB5-4A7E-AE46-131C03F49A30}" sibTransId="{045C450B-1D1E-4A40-8FC1-44699FC09E56}"/>
    <dgm:cxn modelId="{28FA91D3-2F5E-4299-A7E3-C31ED2C12EB3}" srcId="{9B7ADE11-BE18-4708-9D56-1476D1E125B4}" destId="{7D18848D-7E34-4455-B8D2-DBB35D905EF0}" srcOrd="1" destOrd="0" parTransId="{FC4C3F0D-E4B9-4977-A34A-4636F974A4F4}" sibTransId="{91AC7F8B-A0FB-426D-939F-FEF6DD877481}"/>
    <dgm:cxn modelId="{BF3EFBD9-2A0E-436D-95AF-B8C33F36182E}" type="presParOf" srcId="{B75A1A8B-6EE8-453C-BFBA-D7747B2A219D}" destId="{D08A507D-EA09-48A4-A2E9-D55957FF054D}" srcOrd="0" destOrd="0" presId="urn:microsoft.com/office/officeart/2005/8/layout/vList5"/>
    <dgm:cxn modelId="{CC0F22C3-5003-4390-A2F4-BF8DBECFF856}" type="presParOf" srcId="{D08A507D-EA09-48A4-A2E9-D55957FF054D}" destId="{ECD53BAB-D8FE-446E-B57F-FCEDCC00A9E9}" srcOrd="0" destOrd="0" presId="urn:microsoft.com/office/officeart/2005/8/layout/vList5"/>
    <dgm:cxn modelId="{0364D86E-8D7E-4D24-9576-D58122EAC602}" type="presParOf" srcId="{D08A507D-EA09-48A4-A2E9-D55957FF054D}" destId="{DA0DB5C3-75BA-45A0-BE5A-7A3C9AD81C53}" srcOrd="1" destOrd="0" presId="urn:microsoft.com/office/officeart/2005/8/layout/vList5"/>
    <dgm:cxn modelId="{9FDCD87B-118D-4167-BCF1-A652EB681102}" type="presParOf" srcId="{B75A1A8B-6EE8-453C-BFBA-D7747B2A219D}" destId="{6547B971-CEEF-4D18-9293-3CC1A33D315C}" srcOrd="1" destOrd="0" presId="urn:microsoft.com/office/officeart/2005/8/layout/vList5"/>
    <dgm:cxn modelId="{30F190BC-A700-47A4-A723-199BA657D029}" type="presParOf" srcId="{B75A1A8B-6EE8-453C-BFBA-D7747B2A219D}" destId="{5E16C4BC-53C6-4039-B028-D95D8340BD0E}" srcOrd="2" destOrd="0" presId="urn:microsoft.com/office/officeart/2005/8/layout/vList5"/>
    <dgm:cxn modelId="{957E2BA3-1EA3-4815-BCAF-32F6270ABA3B}" type="presParOf" srcId="{5E16C4BC-53C6-4039-B028-D95D8340BD0E}" destId="{612C8EBA-AECD-4375-B086-FF608DEEDB88}" srcOrd="0" destOrd="0" presId="urn:microsoft.com/office/officeart/2005/8/layout/vList5"/>
    <dgm:cxn modelId="{6355A4A2-2E14-4D18-9049-F4FF5FAE9D23}" type="presParOf" srcId="{5E16C4BC-53C6-4039-B028-D95D8340BD0E}" destId="{0874A851-733E-4C68-A5B9-C63601CD053F}" srcOrd="1" destOrd="0" presId="urn:microsoft.com/office/officeart/2005/8/layout/vList5"/>
    <dgm:cxn modelId="{EAD4312F-973F-48E5-8E56-380FFF07CA47}" type="presParOf" srcId="{B75A1A8B-6EE8-453C-BFBA-D7747B2A219D}" destId="{899C19A8-1C37-4DB1-BF27-B66EA5C7D856}" srcOrd="3" destOrd="0" presId="urn:microsoft.com/office/officeart/2005/8/layout/vList5"/>
    <dgm:cxn modelId="{37FE512A-6A2F-4D42-B1F9-3676344E1492}" type="presParOf" srcId="{B75A1A8B-6EE8-453C-BFBA-D7747B2A219D}" destId="{ECFDFB4C-DAD1-4B55-941F-093619D741E8}" srcOrd="4" destOrd="0" presId="urn:microsoft.com/office/officeart/2005/8/layout/vList5"/>
    <dgm:cxn modelId="{3EEFA3B0-9EB9-4D41-B9E9-AD751AF5FED4}" type="presParOf" srcId="{ECFDFB4C-DAD1-4B55-941F-093619D741E8}" destId="{95F09A83-74EB-4EC8-AD6D-6E463ED96453}" srcOrd="0" destOrd="0" presId="urn:microsoft.com/office/officeart/2005/8/layout/vList5"/>
    <dgm:cxn modelId="{E946F0E3-111F-47BB-A8CD-E1264C07891C}"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smtClean="0">
              <a:latin typeface="微軟正黑體" pitchFamily="34" charset="-120"/>
              <a:ea typeface="微軟正黑體" pitchFamily="34" charset="-120"/>
            </a:rPr>
            <a:t>實施</a:t>
          </a:r>
          <a:endParaRPr lang="zh-TW" altLang="en-US" sz="2800" b="1" dirty="0">
            <a:latin typeface="微軟正黑體" pitchFamily="34" charset="-120"/>
            <a:ea typeface="微軟正黑體" pitchFamily="34" charset="-120"/>
          </a:endParaRP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smtClean="0">
              <a:latin typeface="微軟正黑體" pitchFamily="34" charset="-120"/>
              <a:ea typeface="微軟正黑體" pitchFamily="34" charset="-120"/>
            </a:rPr>
            <a:t>報名</a:t>
          </a:r>
          <a:endParaRPr lang="zh-TW" altLang="en-US" sz="2800" b="1" dirty="0">
            <a:latin typeface="微軟正黑體" pitchFamily="34" charset="-120"/>
            <a:ea typeface="微軟正黑體" pitchFamily="34" charset="-120"/>
          </a:endParaRP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smtClean="0">
              <a:latin typeface="微軟正黑體" pitchFamily="34" charset="-120"/>
              <a:ea typeface="微軟正黑體" pitchFamily="34" charset="-120"/>
            </a:rPr>
            <a:t>時程</a:t>
          </a:r>
          <a:endParaRPr lang="zh-TW" altLang="en-US" sz="2800" b="1" dirty="0">
            <a:latin typeface="微軟正黑體" pitchFamily="34" charset="-120"/>
            <a:ea typeface="微軟正黑體" pitchFamily="34" charset="-120"/>
          </a:endParaRP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3200"/>
            </a:lnSpc>
            <a:spcAft>
              <a:spcPts val="0"/>
            </a:spcAft>
          </a:pPr>
          <a:r>
            <a:rPr lang="zh-TW" altLang="en-US" sz="2200" b="1" u="none" dirty="0" smtClean="0">
              <a:solidFill>
                <a:srgbClr val="FF0000"/>
              </a:solidFill>
              <a:latin typeface="微軟正黑體" pitchFamily="34" charset="-120"/>
              <a:ea typeface="微軟正黑體" pitchFamily="34" charset="-120"/>
            </a:rPr>
            <a:t>報名人數未超過招生人數時，則全部錄取；</a:t>
          </a:r>
          <a:br>
            <a:rPr lang="zh-TW" altLang="en-US" sz="2200" b="1" u="none" dirty="0" smtClean="0">
              <a:solidFill>
                <a:srgbClr val="FF0000"/>
              </a:solidFill>
              <a:latin typeface="微軟正黑體" pitchFamily="34" charset="-120"/>
              <a:ea typeface="微軟正黑體" pitchFamily="34" charset="-120"/>
            </a:rPr>
          </a:br>
          <a:r>
            <a:rPr lang="zh-TW" altLang="en-US" sz="2200" b="1" u="none" dirty="0" smtClean="0">
              <a:solidFill>
                <a:srgbClr val="FF0000"/>
              </a:solidFill>
              <a:latin typeface="微軟正黑體" pitchFamily="34" charset="-120"/>
              <a:ea typeface="微軟正黑體" pitchFamily="34" charset="-120"/>
            </a:rPr>
            <a:t>報名人數超過招生人數時，則進行超額比序。</a:t>
          </a:r>
          <a:endParaRPr lang="zh-TW" altLang="en-US" sz="2200" b="1" u="none" dirty="0">
            <a:solidFill>
              <a:srgbClr val="FF0000"/>
            </a:solidFill>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ts val="3200"/>
            </a:lnSpc>
          </a:pPr>
          <a:r>
            <a:rPr lang="en-US" altLang="zh-TW" sz="2200" b="1" dirty="0" smtClean="0">
              <a:latin typeface="微軟正黑體" pitchFamily="34" charset="-120"/>
              <a:ea typeface="微軟正黑體" pitchFamily="34" charset="-120"/>
            </a:rPr>
            <a:t>6</a:t>
          </a:r>
          <a:r>
            <a:rPr lang="zh-TW" altLang="en-US" sz="2200" b="1" dirty="0" smtClean="0">
              <a:latin typeface="微軟正黑體" pitchFamily="34" charset="-120"/>
              <a:ea typeface="微軟正黑體" pitchFamily="34" charset="-120"/>
            </a:rPr>
            <a:t>月</a:t>
          </a:r>
          <a:r>
            <a:rPr lang="en-US" altLang="zh-TW" sz="2200" b="1" dirty="0" smtClean="0">
              <a:latin typeface="微軟正黑體" pitchFamily="34" charset="-120"/>
              <a:ea typeface="微軟正黑體" pitchFamily="34" charset="-120"/>
            </a:rPr>
            <a:t>17~20</a:t>
          </a:r>
          <a:r>
            <a:rPr lang="zh-TW" altLang="en-US" sz="2200" b="1" dirty="0" smtClean="0">
              <a:latin typeface="微軟正黑體" pitchFamily="34" charset="-120"/>
              <a:ea typeface="微軟正黑體" pitchFamily="34" charset="-120"/>
            </a:rPr>
            <a:t>日線上志願選填。</a:t>
          </a:r>
          <a:endParaRPr lang="zh-TW" altLang="en-US" sz="2200" b="1" dirty="0">
            <a:latin typeface="微軟正黑體" pitchFamily="34" charset="-120"/>
            <a:ea typeface="微軟正黑體" pitchFamily="34" charset="-120"/>
          </a:endParaRP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70EE3E01-4728-4EA3-BC6E-C652956BD3DF}">
      <dgm:prSet phldrT="[文字]" custT="1"/>
      <dgm:spPr/>
      <dgm:t>
        <a:bodyPr/>
        <a:lstStyle/>
        <a:p>
          <a:pPr>
            <a:lnSpc>
              <a:spcPts val="3200"/>
            </a:lnSpc>
          </a:pPr>
          <a:r>
            <a:rPr lang="zh-TW" altLang="en-US" sz="2200" b="1" dirty="0" smtClean="0">
              <a:solidFill>
                <a:schemeClr val="tx1"/>
              </a:solidFill>
              <a:latin typeface="微軟正黑體" pitchFamily="34" charset="-120"/>
              <a:ea typeface="微軟正黑體" pitchFamily="34" charset="-120"/>
              <a:cs typeface="BiauKai"/>
            </a:rPr>
            <a:t>超額比序積分依彰化區免試入學辦法規定辦理。</a:t>
          </a:r>
          <a:endParaRPr lang="zh-TW" altLang="en-US" sz="2200" b="1" dirty="0">
            <a:solidFill>
              <a:schemeClr val="tx1"/>
            </a:solidFill>
            <a:latin typeface="微軟正黑體" pitchFamily="34" charset="-120"/>
            <a:ea typeface="微軟正黑體" pitchFamily="34" charset="-120"/>
          </a:endParaRPr>
        </a:p>
      </dgm:t>
    </dgm:pt>
    <dgm:pt modelId="{3C2DB25C-00B7-428B-8512-2547ACE639C4}" type="parTrans" cxnId="{A03ED51C-72B9-42A6-BC55-CDDB6085A839}">
      <dgm:prSet/>
      <dgm:spPr/>
      <dgm:t>
        <a:bodyPr/>
        <a:lstStyle/>
        <a:p>
          <a:endParaRPr lang="zh-TW" altLang="en-US"/>
        </a:p>
      </dgm:t>
    </dgm:pt>
    <dgm:pt modelId="{E106F867-B59F-4D9E-B7FE-3A0D738FCF35}" type="sibTrans" cxnId="{A03ED51C-72B9-42A6-BC55-CDDB6085A839}">
      <dgm:prSet/>
      <dgm:spPr/>
      <dgm:t>
        <a:bodyPr/>
        <a:lstStyle/>
        <a:p>
          <a:endParaRPr lang="zh-TW" altLang="en-US"/>
        </a:p>
      </dgm:t>
    </dgm:pt>
    <dgm:pt modelId="{09831B83-4C03-483E-AB5B-37698E33201A}">
      <dgm:prSet phldrT="[文字]" custT="1"/>
      <dgm:spPr/>
      <dgm:t>
        <a:bodyPr/>
        <a:lstStyle/>
        <a:p>
          <a:pPr>
            <a:lnSpc>
              <a:spcPts val="3200"/>
            </a:lnSpc>
          </a:pPr>
          <a:r>
            <a:rPr lang="zh-TW" altLang="en-US" sz="2200" b="1" dirty="0" smtClean="0">
              <a:solidFill>
                <a:schemeClr val="tx1"/>
              </a:solidFill>
              <a:latin typeface="微軟正黑體"/>
              <a:ea typeface="微軟正黑體"/>
            </a:rPr>
            <a:t>招生對象：彰化區</a:t>
          </a:r>
          <a:r>
            <a:rPr lang="en-US" altLang="en-US" sz="2200" b="1" dirty="0" smtClean="0">
              <a:solidFill>
                <a:schemeClr val="tx1"/>
              </a:solidFill>
              <a:latin typeface="微軟正黑體"/>
              <a:ea typeface="微軟正黑體"/>
            </a:rPr>
            <a:t>(</a:t>
          </a:r>
          <a:r>
            <a:rPr lang="zh-TW" altLang="en-US" sz="2200" b="1" dirty="0" smtClean="0">
              <a:solidFill>
                <a:schemeClr val="tx1"/>
              </a:solidFill>
              <a:latin typeface="微軟正黑體"/>
              <a:ea typeface="微軟正黑體"/>
            </a:rPr>
            <a:t>含共同就學區</a:t>
          </a:r>
          <a:r>
            <a:rPr lang="en-US" altLang="en-US" sz="2200" b="1" dirty="0" smtClean="0">
              <a:solidFill>
                <a:schemeClr val="tx1"/>
              </a:solidFill>
              <a:latin typeface="微軟正黑體"/>
              <a:ea typeface="微軟正黑體"/>
            </a:rPr>
            <a:t>)</a:t>
          </a:r>
          <a:r>
            <a:rPr lang="zh-TW" altLang="en-US" sz="2200" b="1" dirty="0" smtClean="0">
              <a:solidFill>
                <a:schemeClr val="tx1"/>
              </a:solidFill>
              <a:latin typeface="微軟正黑體"/>
              <a:ea typeface="微軟正黑體"/>
            </a:rPr>
            <a:t>國中畢業生。</a:t>
          </a:r>
          <a:endParaRPr lang="zh-TW" altLang="en-US" sz="2200" b="1" dirty="0">
            <a:solidFill>
              <a:schemeClr val="tx1"/>
            </a:solidFill>
            <a:latin typeface="微軟正黑體" pitchFamily="34" charset="-120"/>
            <a:ea typeface="微軟正黑體" pitchFamily="34" charset="-120"/>
          </a:endParaRPr>
        </a:p>
      </dgm:t>
    </dgm:pt>
    <dgm:pt modelId="{647E8CE8-631F-4A3A-A627-175E9F5635C1}" type="parTrans" cxnId="{033495C0-E5B6-4159-8C03-C682641B6658}">
      <dgm:prSet/>
      <dgm:spPr/>
      <dgm:t>
        <a:bodyPr/>
        <a:lstStyle/>
        <a:p>
          <a:endParaRPr lang="zh-TW" altLang="en-US"/>
        </a:p>
      </dgm:t>
    </dgm:pt>
    <dgm:pt modelId="{593A07D2-F11B-41A4-9F9B-A3A0E02D1780}" type="sibTrans" cxnId="{033495C0-E5B6-4159-8C03-C682641B6658}">
      <dgm:prSet/>
      <dgm:spPr/>
      <dgm:t>
        <a:bodyPr/>
        <a:lstStyle/>
        <a:p>
          <a:endParaRPr lang="zh-TW" altLang="en-US"/>
        </a:p>
      </dgm:t>
    </dgm:pt>
    <dgm:pt modelId="{774990FA-CCCA-4C23-85CE-EF99AECCC7A2}">
      <dgm:prSet phldrT="[文字]" custT="1"/>
      <dgm:spPr/>
      <dgm:t>
        <a:bodyPr/>
        <a:lstStyle/>
        <a:p>
          <a:pPr algn="l">
            <a:lnSpc>
              <a:spcPts val="3200"/>
            </a:lnSpc>
          </a:pPr>
          <a:r>
            <a:rPr lang="zh-TW" altLang="en-US" sz="2200" b="1" dirty="0" smtClean="0">
              <a:latin typeface="微軟正黑體" pitchFamily="34" charset="-120"/>
              <a:ea typeface="微軟正黑體" pitchFamily="34" charset="-120"/>
            </a:rPr>
            <a:t>國中列印報名表後學生及家長簽名確認交回。</a:t>
          </a:r>
          <a:endParaRPr lang="zh-TW" altLang="en-US" sz="2200" b="1" dirty="0">
            <a:latin typeface="微軟正黑體" pitchFamily="34" charset="-120"/>
            <a:ea typeface="微軟正黑體" pitchFamily="34" charset="-120"/>
          </a:endParaRPr>
        </a:p>
      </dgm:t>
    </dgm:pt>
    <dgm:pt modelId="{2CC371FD-BCC7-47B7-B04C-7B926DF5A895}" type="parTrans" cxnId="{C67D3C6D-5D4D-4FEF-8524-8620A486716F}">
      <dgm:prSet/>
      <dgm:spPr/>
      <dgm:t>
        <a:bodyPr/>
        <a:lstStyle/>
        <a:p>
          <a:endParaRPr lang="zh-TW" altLang="en-US"/>
        </a:p>
      </dgm:t>
    </dgm:pt>
    <dgm:pt modelId="{5A800FEA-7C7D-43BF-B88F-A7FB79CFFC21}" type="sibTrans" cxnId="{C67D3C6D-5D4D-4FEF-8524-8620A486716F}">
      <dgm:prSet/>
      <dgm:spPr/>
      <dgm:t>
        <a:bodyPr/>
        <a:lstStyle/>
        <a:p>
          <a:endParaRPr lang="zh-TW" altLang="en-US"/>
        </a:p>
      </dgm:t>
    </dgm:pt>
    <dgm:pt modelId="{9EEF6114-C2DA-414C-88AE-9C85681B7DCF}">
      <dgm:prSet phldrT="[文字]" custT="1"/>
      <dgm:spPr/>
      <dgm:t>
        <a:bodyPr/>
        <a:lstStyle/>
        <a:p>
          <a:pPr algn="l">
            <a:lnSpc>
              <a:spcPts val="3200"/>
            </a:lnSpc>
            <a:spcAft>
              <a:spcPts val="0"/>
            </a:spcAft>
          </a:pPr>
          <a:r>
            <a:rPr lang="zh-TW" altLang="en-US" sz="2200" b="1" u="none" dirty="0" smtClean="0">
              <a:solidFill>
                <a:srgbClr val="FF0000"/>
              </a:solidFill>
              <a:latin typeface="微軟正黑體" pitchFamily="34" charset="-120"/>
              <a:ea typeface="微軟正黑體" pitchFamily="34" charset="-120"/>
            </a:rPr>
            <a:t>超額比序先比總積分，再配合學生選填之志願進行比序分發，若總積分相同則進行同分比序。</a:t>
          </a:r>
          <a:endParaRPr lang="zh-TW" altLang="en-US" sz="2200" b="1" u="none" dirty="0">
            <a:solidFill>
              <a:srgbClr val="FF0000"/>
            </a:solidFill>
            <a:latin typeface="微軟正黑體" pitchFamily="34" charset="-120"/>
            <a:ea typeface="微軟正黑體" pitchFamily="34" charset="-120"/>
          </a:endParaRPr>
        </a:p>
      </dgm:t>
    </dgm:pt>
    <dgm:pt modelId="{EFD9B544-16B5-42D1-83D2-479DD5321969}" type="parTrans" cxnId="{46CADD10-56CC-426B-A45D-214A130FA3F2}">
      <dgm:prSet/>
      <dgm:spPr/>
      <dgm:t>
        <a:bodyPr/>
        <a:lstStyle/>
        <a:p>
          <a:endParaRPr lang="zh-TW" altLang="en-US"/>
        </a:p>
      </dgm:t>
    </dgm:pt>
    <dgm:pt modelId="{F5AEEDDD-99F7-4E7E-9F73-77D51247436E}" type="sibTrans" cxnId="{46CADD10-56CC-426B-A45D-214A130FA3F2}">
      <dgm:prSet/>
      <dgm:spPr/>
      <dgm:t>
        <a:bodyPr/>
        <a:lstStyle/>
        <a:p>
          <a:endParaRPr lang="zh-TW" altLang="en-US"/>
        </a:p>
      </dgm:t>
    </dgm:pt>
    <dgm:pt modelId="{A2C2EF71-A067-4C91-A5AA-456B8742A8D3}">
      <dgm:prSet phldrT="[文字]" custT="1"/>
      <dgm:spPr/>
      <dgm:t>
        <a:bodyPr/>
        <a:lstStyle/>
        <a:p>
          <a:pPr algn="l">
            <a:lnSpc>
              <a:spcPts val="3200"/>
            </a:lnSpc>
            <a:spcAft>
              <a:spcPts val="0"/>
            </a:spcAft>
          </a:pPr>
          <a:r>
            <a:rPr lang="zh-TW" altLang="en-US" sz="2200" b="1" u="none" dirty="0" smtClean="0">
              <a:solidFill>
                <a:srgbClr val="FF0000"/>
              </a:solidFill>
              <a:latin typeface="微軟正黑體" pitchFamily="34" charset="-120"/>
              <a:ea typeface="微軟正黑體" pitchFamily="34" charset="-120"/>
            </a:rPr>
            <a:t>比序完仍超額時，則增額錄取 。</a:t>
          </a:r>
          <a:endParaRPr lang="zh-TW" altLang="en-US" sz="2200" b="1" u="none" dirty="0">
            <a:solidFill>
              <a:srgbClr val="FF0000"/>
            </a:solidFill>
            <a:latin typeface="微軟正黑體" pitchFamily="34" charset="-120"/>
            <a:ea typeface="微軟正黑體" pitchFamily="34" charset="-120"/>
          </a:endParaRPr>
        </a:p>
      </dgm:t>
    </dgm:pt>
    <dgm:pt modelId="{6E88475D-F71E-44CA-83B3-0E3B0912DDB8}" type="parTrans" cxnId="{3F96C25A-4BCC-45CC-A937-63C927CEBC20}">
      <dgm:prSet/>
      <dgm:spPr/>
      <dgm:t>
        <a:bodyPr/>
        <a:lstStyle/>
        <a:p>
          <a:endParaRPr lang="zh-TW" altLang="en-US"/>
        </a:p>
      </dgm:t>
    </dgm:pt>
    <dgm:pt modelId="{5BCE78B8-4AF8-43E1-8028-9989F004BC9A}" type="sibTrans" cxnId="{3F96C25A-4BCC-45CC-A937-63C927CEBC20}">
      <dgm:prSet/>
      <dgm:spPr/>
      <dgm:t>
        <a:bodyPr/>
        <a:lstStyle/>
        <a:p>
          <a:endParaRPr lang="zh-TW" altLang="en-US"/>
        </a:p>
      </dgm:t>
    </dgm:pt>
    <dgm:pt modelId="{C6C03ED6-6727-4F53-891A-F7AE24A63851}">
      <dgm:prSet phldrT="[文字]" custT="1"/>
      <dgm:spPr/>
      <dgm:t>
        <a:bodyPr/>
        <a:lstStyle/>
        <a:p>
          <a:pPr>
            <a:lnSpc>
              <a:spcPts val="3200"/>
            </a:lnSpc>
          </a:pPr>
          <a:r>
            <a:rPr lang="zh-TW" altLang="en-US" sz="2200" b="1" dirty="0" smtClean="0">
              <a:solidFill>
                <a:schemeClr val="tx1"/>
              </a:solidFill>
              <a:latin typeface="微軟正黑體" pitchFamily="34" charset="-120"/>
              <a:ea typeface="微軟正黑體" pitchFamily="34" charset="-120"/>
            </a:rPr>
            <a:t>欲跨區就讀</a:t>
          </a:r>
          <a:r>
            <a:rPr lang="zh-TW" altLang="en-US" sz="2200" b="1" dirty="0" smtClean="0">
              <a:solidFill>
                <a:srgbClr val="FF0000"/>
              </a:solidFill>
              <a:latin typeface="微軟正黑體" pitchFamily="34" charset="-120"/>
              <a:ea typeface="微軟正黑體" pitchFamily="34" charset="-120"/>
            </a:rPr>
            <a:t>高中職</a:t>
          </a:r>
          <a:r>
            <a:rPr lang="zh-TW" altLang="en-US" sz="2200" b="1" dirty="0" smtClean="0">
              <a:solidFill>
                <a:schemeClr val="tx1"/>
              </a:solidFill>
              <a:latin typeface="微軟正黑體" pitchFamily="34" charset="-120"/>
              <a:ea typeface="微軟正黑體" pitchFamily="34" charset="-120"/>
            </a:rPr>
            <a:t>者，需事先申請變更就學區。</a:t>
          </a:r>
          <a:endParaRPr lang="zh-TW" altLang="en-US" sz="2200" b="1" dirty="0">
            <a:solidFill>
              <a:schemeClr val="tx1"/>
            </a:solidFill>
            <a:latin typeface="微軟正黑體" pitchFamily="34" charset="-120"/>
            <a:ea typeface="微軟正黑體" pitchFamily="34" charset="-120"/>
          </a:endParaRPr>
        </a:p>
      </dgm:t>
    </dgm:pt>
    <dgm:pt modelId="{4D606A66-EE00-410A-B849-864C8BB52EB2}" type="parTrans" cxnId="{3D4EC858-386F-4507-ACD9-12921D5263AC}">
      <dgm:prSet/>
      <dgm:spPr/>
      <dgm:t>
        <a:bodyPr/>
        <a:lstStyle/>
        <a:p>
          <a:endParaRPr lang="zh-TW" altLang="en-US"/>
        </a:p>
      </dgm:t>
    </dgm:pt>
    <dgm:pt modelId="{63F20DDE-7237-45CA-A683-9BB31A8087E9}" type="sibTrans" cxnId="{3D4EC858-386F-4507-ACD9-12921D5263AC}">
      <dgm:prSet/>
      <dgm:spPr/>
      <dgm:t>
        <a:bodyPr/>
        <a:lstStyle/>
        <a:p>
          <a:endParaRPr lang="zh-TW" altLang="en-US"/>
        </a:p>
      </dgm:t>
    </dgm:pt>
    <dgm:pt modelId="{EA0678C4-64A5-4884-8239-7A267BEC79D8}">
      <dgm:prSet phldrT="[文字]" custT="1"/>
      <dgm:spPr/>
      <dgm:t>
        <a:bodyPr/>
        <a:lstStyle/>
        <a:p>
          <a:pPr algn="l">
            <a:lnSpc>
              <a:spcPts val="3600"/>
            </a:lnSpc>
            <a:spcAft>
              <a:spcPts val="0"/>
            </a:spcAft>
          </a:pPr>
          <a:r>
            <a:rPr lang="zh-TW" altLang="en-US" sz="2200" b="1" u="none" dirty="0" smtClean="0">
              <a:solidFill>
                <a:srgbClr val="FF0000"/>
              </a:solidFill>
              <a:latin typeface="微軟正黑體" pitchFamily="34" charset="-120"/>
              <a:ea typeface="微軟正黑體" pitchFamily="34" charset="-120"/>
            </a:rPr>
            <a:t>線上選填志願，不限學校科系。</a:t>
          </a:r>
          <a:endParaRPr lang="zh-TW" altLang="en-US" sz="2200" b="1" u="none" dirty="0">
            <a:solidFill>
              <a:srgbClr val="FF0000"/>
            </a:solidFill>
            <a:latin typeface="微軟正黑體" pitchFamily="34" charset="-120"/>
            <a:ea typeface="微軟正黑體" pitchFamily="34" charset="-120"/>
          </a:endParaRPr>
        </a:p>
      </dgm:t>
    </dgm:pt>
    <dgm:pt modelId="{C5E40EE0-C540-42F8-A109-F279CA60E29D}" type="parTrans" cxnId="{3948DA68-0223-4BFE-AC07-267B6D5CECFA}">
      <dgm:prSet/>
      <dgm:spPr/>
      <dgm:t>
        <a:bodyPr/>
        <a:lstStyle/>
        <a:p>
          <a:endParaRPr lang="zh-TW" altLang="en-US"/>
        </a:p>
      </dgm:t>
    </dgm:pt>
    <dgm:pt modelId="{70A43827-F0C5-431A-AE10-07B7B61204C3}" type="sibTrans" cxnId="{3948DA68-0223-4BFE-AC07-267B6D5CECFA}">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68055" custLinFactNeighborX="-226" custLinFactNeighborY="-3148">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53245" custScaleY="83742" custLinFactNeighborX="-142" custLinFactNeighborY="-198">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124007" custLinFactNeighborX="196" custLinFactNeighborY="-657">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9073" custScaleY="159950" custLinFactNeighborX="-288" custLinFactNeighborY="457">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48886">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53553">
        <dgm:presLayoutVars>
          <dgm:bulletEnabled val="1"/>
        </dgm:presLayoutVars>
      </dgm:prSet>
      <dgm:spPr/>
      <dgm:t>
        <a:bodyPr/>
        <a:lstStyle/>
        <a:p>
          <a:endParaRPr lang="zh-TW" altLang="en-US"/>
        </a:p>
      </dgm:t>
    </dgm:pt>
  </dgm:ptLst>
  <dgm:cxnLst>
    <dgm:cxn modelId="{38447E7F-AB38-4AD1-96C5-1E31FF7EA9FF}" type="presOf" srcId="{9EEF6114-C2DA-414C-88AE-9C85681B7DCF}" destId="{0874A851-733E-4C68-A5B9-C63601CD053F}" srcOrd="0" destOrd="2" presId="urn:microsoft.com/office/officeart/2005/8/layout/vList5"/>
    <dgm:cxn modelId="{E71B6E4B-F647-4C73-B595-1F090901185B}" type="presOf" srcId="{774990FA-CCCA-4C23-85CE-EF99AECCC7A2}" destId="{45C3AC1C-7C86-42B1-8C46-D477007DFCA5}" srcOrd="0" destOrd="1" presId="urn:microsoft.com/office/officeart/2005/8/layout/vList5"/>
    <dgm:cxn modelId="{747845FB-39E8-466F-8293-D80D442057AA}" type="presOf" srcId="{7D18848D-7E34-4455-B8D2-DBB35D905EF0}" destId="{45C3AC1C-7C86-42B1-8C46-D477007DFCA5}" srcOrd="0" destOrd="0" presId="urn:microsoft.com/office/officeart/2005/8/layout/vList5"/>
    <dgm:cxn modelId="{2CF1776C-7F93-4E55-90E1-1E40D1849B0B}" type="presOf" srcId="{A2C2EF71-A067-4C91-A5AA-456B8742A8D3}" destId="{0874A851-733E-4C68-A5B9-C63601CD053F}" srcOrd="0" destOrd="3" presId="urn:microsoft.com/office/officeart/2005/8/layout/vList5"/>
    <dgm:cxn modelId="{7E27BD4F-748B-46E4-A77F-BC932C6434B7}" srcId="{8E109CDF-101F-4367-91E8-A8714F11C9EE}" destId="{DBC284DB-1BC1-4EAE-B210-C4AB8EFB17FD}" srcOrd="1" destOrd="0" parTransId="{5452DA11-A21B-4296-8397-9829C9B85BEB}" sibTransId="{5756C6D6-28C7-49F4-AE98-956F97134373}"/>
    <dgm:cxn modelId="{3F96C25A-4BCC-45CC-A937-63C927CEBC20}" srcId="{DBC284DB-1BC1-4EAE-B210-C4AB8EFB17FD}" destId="{A2C2EF71-A067-4C91-A5AA-456B8742A8D3}" srcOrd="3" destOrd="0" parTransId="{6E88475D-F71E-44CA-83B3-0E3B0912DDB8}" sibTransId="{5BCE78B8-4AF8-43E1-8028-9989F004BC9A}"/>
    <dgm:cxn modelId="{5A7941A5-0D30-4CFF-92B8-149F326B3591}" srcId="{DBC284DB-1BC1-4EAE-B210-C4AB8EFB17FD}" destId="{72B92933-CBF6-4146-9798-0FB60522B370}" srcOrd="1" destOrd="0" parTransId="{32BDC70A-0D42-4B73-9534-95D34C4E4A00}" sibTransId="{62104E89-A228-4354-A945-734B91C70374}"/>
    <dgm:cxn modelId="{D40818DE-E6E2-45B6-9E98-40C30D87CD80}" type="presOf" srcId="{8E109CDF-101F-4367-91E8-A8714F11C9EE}" destId="{B75A1A8B-6EE8-453C-BFBA-D7747B2A219D}" srcOrd="0" destOrd="0" presId="urn:microsoft.com/office/officeart/2005/8/layout/vList5"/>
    <dgm:cxn modelId="{3948DA68-0223-4BFE-AC07-267B6D5CECFA}" srcId="{DBC284DB-1BC1-4EAE-B210-C4AB8EFB17FD}" destId="{EA0678C4-64A5-4884-8239-7A267BEC79D8}" srcOrd="0" destOrd="0" parTransId="{C5E40EE0-C540-42F8-A109-F279CA60E29D}" sibTransId="{70A43827-F0C5-431A-AE10-07B7B61204C3}"/>
    <dgm:cxn modelId="{EF412267-FCA7-4566-8015-BA12AAF285C7}" type="presOf" srcId="{9B7ADE11-BE18-4708-9D56-1476D1E125B4}" destId="{95F09A83-74EB-4EC8-AD6D-6E463ED96453}" srcOrd="0" destOrd="0" presId="urn:microsoft.com/office/officeart/2005/8/layout/vList5"/>
    <dgm:cxn modelId="{C67D3C6D-5D4D-4FEF-8524-8620A486716F}" srcId="{9B7ADE11-BE18-4708-9D56-1476D1E125B4}" destId="{774990FA-CCCA-4C23-85CE-EF99AECCC7A2}" srcOrd="1" destOrd="0" parTransId="{2CC371FD-BCC7-47B7-B04C-7B926DF5A895}" sibTransId="{5A800FEA-7C7D-43BF-B88F-A7FB79CFFC21}"/>
    <dgm:cxn modelId="{DA2ECA8B-A4A7-426B-98E6-48F7063B3B83}" type="presOf" srcId="{EA0678C4-64A5-4884-8239-7A267BEC79D8}" destId="{0874A851-733E-4C68-A5B9-C63601CD053F}" srcOrd="0" destOrd="0" presId="urn:microsoft.com/office/officeart/2005/8/layout/vList5"/>
    <dgm:cxn modelId="{478286D6-D6A8-484C-B994-0DBE951B8CF3}" type="presOf" srcId="{DBC284DB-1BC1-4EAE-B210-C4AB8EFB17FD}" destId="{612C8EBA-AECD-4375-B086-FF608DEEDB88}" srcOrd="0" destOrd="0"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72FEFC28-AC8D-46D3-851B-23BAD4BE3142}" type="presOf" srcId="{D615E62D-AAB6-41B3-AC23-66D407BB2CE6}" destId="{ECD53BAB-D8FE-446E-B57F-FCEDCC00A9E9}" srcOrd="0" destOrd="0" presId="urn:microsoft.com/office/officeart/2005/8/layout/vList5"/>
    <dgm:cxn modelId="{3D4EC858-386F-4507-ACD9-12921D5263AC}" srcId="{D615E62D-AAB6-41B3-AC23-66D407BB2CE6}" destId="{C6C03ED6-6727-4F53-891A-F7AE24A63851}" srcOrd="2" destOrd="0" parTransId="{4D606A66-EE00-410A-B849-864C8BB52EB2}" sibTransId="{63F20DDE-7237-45CA-A683-9BB31A8087E9}"/>
    <dgm:cxn modelId="{A03ED51C-72B9-42A6-BC55-CDDB6085A839}" srcId="{D615E62D-AAB6-41B3-AC23-66D407BB2CE6}" destId="{70EE3E01-4728-4EA3-BC6E-C652956BD3DF}" srcOrd="0" destOrd="0" parTransId="{3C2DB25C-00B7-428B-8512-2547ACE639C4}" sibTransId="{E106F867-B59F-4D9E-B7FE-3A0D738FCF35}"/>
    <dgm:cxn modelId="{BD9D1915-D009-4356-A35E-6BCD0E6FE976}" type="presOf" srcId="{72B92933-CBF6-4146-9798-0FB60522B370}" destId="{0874A851-733E-4C68-A5B9-C63601CD053F}" srcOrd="0" destOrd="1" presId="urn:microsoft.com/office/officeart/2005/8/layout/vList5"/>
    <dgm:cxn modelId="{F16EBEB6-970B-49BE-A04A-8157D1A02D7B}" type="presOf" srcId="{70EE3E01-4728-4EA3-BC6E-C652956BD3DF}" destId="{DA0DB5C3-75BA-45A0-BE5A-7A3C9AD81C53}" srcOrd="0" destOrd="0" presId="urn:microsoft.com/office/officeart/2005/8/layout/vList5"/>
    <dgm:cxn modelId="{DCDF501E-E927-4B3E-916F-C9D87151BED8}" type="presOf" srcId="{C6C03ED6-6727-4F53-891A-F7AE24A63851}" destId="{DA0DB5C3-75BA-45A0-BE5A-7A3C9AD81C53}" srcOrd="0" destOrd="2" presId="urn:microsoft.com/office/officeart/2005/8/layout/vList5"/>
    <dgm:cxn modelId="{033495C0-E5B6-4159-8C03-C682641B6658}" srcId="{D615E62D-AAB6-41B3-AC23-66D407BB2CE6}" destId="{09831B83-4C03-483E-AB5B-37698E33201A}" srcOrd="1" destOrd="0" parTransId="{647E8CE8-631F-4A3A-A627-175E9F5635C1}" sibTransId="{593A07D2-F11B-41A4-9F9B-A3A0E02D1780}"/>
    <dgm:cxn modelId="{46CADD10-56CC-426B-A45D-214A130FA3F2}" srcId="{DBC284DB-1BC1-4EAE-B210-C4AB8EFB17FD}" destId="{9EEF6114-C2DA-414C-88AE-9C85681B7DCF}" srcOrd="2" destOrd="0" parTransId="{EFD9B544-16B5-42D1-83D2-479DD5321969}" sibTransId="{F5AEEDDD-99F7-4E7E-9F73-77D51247436E}"/>
    <dgm:cxn modelId="{7F58604E-D4A8-4DCD-9D0D-A791960CAAEC}" srcId="{8E109CDF-101F-4367-91E8-A8714F11C9EE}" destId="{D615E62D-AAB6-41B3-AC23-66D407BB2CE6}" srcOrd="0" destOrd="0" parTransId="{98900391-ADB5-4A7E-AE46-131C03F49A30}" sibTransId="{045C450B-1D1E-4A40-8FC1-44699FC09E56}"/>
    <dgm:cxn modelId="{BB075DBE-02CD-4770-9C33-93BEB1B0B85E}" type="presOf" srcId="{09831B83-4C03-483E-AB5B-37698E33201A}" destId="{DA0DB5C3-75BA-45A0-BE5A-7A3C9AD81C53}" srcOrd="0" destOrd="1" presId="urn:microsoft.com/office/officeart/2005/8/layout/vList5"/>
    <dgm:cxn modelId="{28FA91D3-2F5E-4299-A7E3-C31ED2C12EB3}" srcId="{9B7ADE11-BE18-4708-9D56-1476D1E125B4}" destId="{7D18848D-7E34-4455-B8D2-DBB35D905EF0}" srcOrd="0" destOrd="0" parTransId="{FC4C3F0D-E4B9-4977-A34A-4636F974A4F4}" sibTransId="{91AC7F8B-A0FB-426D-939F-FEF6DD877481}"/>
    <dgm:cxn modelId="{77265371-76EB-4122-82A2-A9BFE8C467BD}" type="presParOf" srcId="{B75A1A8B-6EE8-453C-BFBA-D7747B2A219D}" destId="{D08A507D-EA09-48A4-A2E9-D55957FF054D}" srcOrd="0" destOrd="0" presId="urn:microsoft.com/office/officeart/2005/8/layout/vList5"/>
    <dgm:cxn modelId="{0BB408B4-FF3D-4B8B-BC44-42CBEE725A4B}" type="presParOf" srcId="{D08A507D-EA09-48A4-A2E9-D55957FF054D}" destId="{ECD53BAB-D8FE-446E-B57F-FCEDCC00A9E9}" srcOrd="0" destOrd="0" presId="urn:microsoft.com/office/officeart/2005/8/layout/vList5"/>
    <dgm:cxn modelId="{F0C9D07C-14DF-4C7E-8B8D-6A89965BCEE6}" type="presParOf" srcId="{D08A507D-EA09-48A4-A2E9-D55957FF054D}" destId="{DA0DB5C3-75BA-45A0-BE5A-7A3C9AD81C53}" srcOrd="1" destOrd="0" presId="urn:microsoft.com/office/officeart/2005/8/layout/vList5"/>
    <dgm:cxn modelId="{447CB5A1-F99F-406D-A027-4AA054744C13}" type="presParOf" srcId="{B75A1A8B-6EE8-453C-BFBA-D7747B2A219D}" destId="{6547B971-CEEF-4D18-9293-3CC1A33D315C}" srcOrd="1" destOrd="0" presId="urn:microsoft.com/office/officeart/2005/8/layout/vList5"/>
    <dgm:cxn modelId="{842D77E7-EAC6-483F-8B0E-E309C7AE0015}" type="presParOf" srcId="{B75A1A8B-6EE8-453C-BFBA-D7747B2A219D}" destId="{5E16C4BC-53C6-4039-B028-D95D8340BD0E}" srcOrd="2" destOrd="0" presId="urn:microsoft.com/office/officeart/2005/8/layout/vList5"/>
    <dgm:cxn modelId="{5B603EC5-F873-43AF-9282-5C4F94671704}" type="presParOf" srcId="{5E16C4BC-53C6-4039-B028-D95D8340BD0E}" destId="{612C8EBA-AECD-4375-B086-FF608DEEDB88}" srcOrd="0" destOrd="0" presId="urn:microsoft.com/office/officeart/2005/8/layout/vList5"/>
    <dgm:cxn modelId="{4E05FEBE-5989-4AE4-9545-0253CF02ADAE}" type="presParOf" srcId="{5E16C4BC-53C6-4039-B028-D95D8340BD0E}" destId="{0874A851-733E-4C68-A5B9-C63601CD053F}" srcOrd="1" destOrd="0" presId="urn:microsoft.com/office/officeart/2005/8/layout/vList5"/>
    <dgm:cxn modelId="{5311F1E0-A56E-4BA8-A57B-A595183E85C0}" type="presParOf" srcId="{B75A1A8B-6EE8-453C-BFBA-D7747B2A219D}" destId="{899C19A8-1C37-4DB1-BF27-B66EA5C7D856}" srcOrd="3" destOrd="0" presId="urn:microsoft.com/office/officeart/2005/8/layout/vList5"/>
    <dgm:cxn modelId="{71D4916C-DF4A-4A0D-AE64-8F5D5EE832D6}" type="presParOf" srcId="{B75A1A8B-6EE8-453C-BFBA-D7747B2A219D}" destId="{ECFDFB4C-DAD1-4B55-941F-093619D741E8}" srcOrd="4" destOrd="0" presId="urn:microsoft.com/office/officeart/2005/8/layout/vList5"/>
    <dgm:cxn modelId="{1265173D-10EB-4DDF-97B2-B77C44E4F7A0}" type="presParOf" srcId="{ECFDFB4C-DAD1-4B55-941F-093619D741E8}" destId="{95F09A83-74EB-4EC8-AD6D-6E463ED96453}" srcOrd="0" destOrd="0" presId="urn:microsoft.com/office/officeart/2005/8/layout/vList5"/>
    <dgm:cxn modelId="{A1997024-C765-4C19-B31E-CC3ADA3A2199}"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EADD280-76EB-473F-85D2-A56D6AC024A9}"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zh-TW" altLang="en-US"/>
        </a:p>
      </dgm:t>
    </dgm:pt>
    <dgm:pt modelId="{5CCE225C-ABBD-491B-B4B8-807ADA4B2A58}">
      <dgm:prSet phldrT="[文字]"/>
      <dgm:spPr/>
      <dgm:t>
        <a:bodyPr/>
        <a:lstStyle/>
        <a:p>
          <a:r>
            <a:rPr lang="zh-TW" altLang="en-US" b="1" dirty="0" smtClean="0">
              <a:latin typeface="微軟正黑體" panose="020B0604030504040204" pitchFamily="34" charset="-120"/>
              <a:ea typeface="微軟正黑體" panose="020B0604030504040204" pitchFamily="34" charset="-120"/>
            </a:rPr>
            <a:t>集體報名</a:t>
          </a:r>
          <a:endParaRPr lang="zh-TW" altLang="en-US" b="1" dirty="0">
            <a:latin typeface="微軟正黑體" panose="020B0604030504040204" pitchFamily="34" charset="-120"/>
            <a:ea typeface="微軟正黑體" panose="020B0604030504040204" pitchFamily="34" charset="-120"/>
          </a:endParaRPr>
        </a:p>
      </dgm:t>
    </dgm:pt>
    <dgm:pt modelId="{9CD49A99-6001-496E-B4AB-FA6269A3082C}" type="parTrans" cxnId="{809C2A69-CF1B-4A42-959A-4558611A1EF8}">
      <dgm:prSet/>
      <dgm:spPr/>
      <dgm:t>
        <a:bodyPr/>
        <a:lstStyle/>
        <a:p>
          <a:endParaRPr lang="zh-TW" altLang="en-US" b="1">
            <a:latin typeface="標楷體" pitchFamily="65" charset="-120"/>
            <a:ea typeface="標楷體" pitchFamily="65" charset="-120"/>
          </a:endParaRPr>
        </a:p>
      </dgm:t>
    </dgm:pt>
    <dgm:pt modelId="{E2F803A4-82AC-4D7F-B2D7-6398D5B72FC4}" type="sibTrans" cxnId="{809C2A69-CF1B-4A42-959A-4558611A1EF8}">
      <dgm:prSet/>
      <dgm:spPr/>
      <dgm:t>
        <a:bodyPr/>
        <a:lstStyle/>
        <a:p>
          <a:endParaRPr lang="zh-TW" altLang="en-US" b="1">
            <a:latin typeface="標楷體" pitchFamily="65" charset="-120"/>
            <a:ea typeface="標楷體" pitchFamily="65" charset="-120"/>
          </a:endParaRPr>
        </a:p>
      </dgm:t>
    </dgm:pt>
    <dgm:pt modelId="{85A89213-3405-433C-8B1D-8A5F7EA4C0A9}">
      <dgm:prSet phldrT="[文字]"/>
      <dgm:spPr/>
      <dgm:t>
        <a:bodyPr/>
        <a:lstStyle/>
        <a:p>
          <a:r>
            <a:rPr lang="en-US" altLang="zh-TW" b="1" dirty="0" smtClean="0">
              <a:latin typeface="微軟正黑體" panose="020B0604030504040204" pitchFamily="34" charset="-120"/>
              <a:ea typeface="微軟正黑體" panose="020B0604030504040204" pitchFamily="34" charset="-120"/>
            </a:rPr>
            <a:t>5/21-5/22</a:t>
          </a:r>
          <a:endParaRPr lang="zh-TW" altLang="en-US" b="1" dirty="0">
            <a:latin typeface="微軟正黑體" panose="020B0604030504040204" pitchFamily="34" charset="-120"/>
            <a:ea typeface="微軟正黑體" panose="020B0604030504040204" pitchFamily="34" charset="-120"/>
          </a:endParaRPr>
        </a:p>
      </dgm:t>
    </dgm:pt>
    <dgm:pt modelId="{B3503E25-4D69-4384-9610-E774A324D8C2}" type="parTrans" cxnId="{490C6D5E-FEC6-415E-997F-3520FD52D571}">
      <dgm:prSet/>
      <dgm:spPr/>
      <dgm:t>
        <a:bodyPr/>
        <a:lstStyle/>
        <a:p>
          <a:endParaRPr lang="zh-TW" altLang="en-US" b="1">
            <a:latin typeface="標楷體" pitchFamily="65" charset="-120"/>
            <a:ea typeface="標楷體" pitchFamily="65" charset="-120"/>
          </a:endParaRPr>
        </a:p>
      </dgm:t>
    </dgm:pt>
    <dgm:pt modelId="{2AD90BEC-FEE6-492C-ADFC-CA530C5243DE}" type="sibTrans" cxnId="{490C6D5E-FEC6-415E-997F-3520FD52D571}">
      <dgm:prSet/>
      <dgm:spPr/>
      <dgm:t>
        <a:bodyPr/>
        <a:lstStyle/>
        <a:p>
          <a:endParaRPr lang="zh-TW" altLang="en-US" b="1">
            <a:latin typeface="標楷體" pitchFamily="65" charset="-120"/>
            <a:ea typeface="標楷體" pitchFamily="65" charset="-120"/>
          </a:endParaRPr>
        </a:p>
      </dgm:t>
    </dgm:pt>
    <dgm:pt modelId="{2F7CD491-5EAC-4D04-8DE7-E388B9CAF893}">
      <dgm:prSet phldrT="[文字]"/>
      <dgm:spPr/>
      <dgm:t>
        <a:bodyPr/>
        <a:lstStyle/>
        <a:p>
          <a:r>
            <a:rPr lang="zh-TW" altLang="en-US" b="1" dirty="0" smtClean="0">
              <a:latin typeface="微軟正黑體" panose="020B0604030504040204" pitchFamily="34" charset="-120"/>
              <a:ea typeface="微軟正黑體" panose="020B0604030504040204" pitchFamily="34" charset="-120"/>
            </a:rPr>
            <a:t>放榜</a:t>
          </a:r>
          <a:endParaRPr lang="zh-TW" altLang="en-US" b="1" dirty="0">
            <a:latin typeface="微軟正黑體" panose="020B0604030504040204" pitchFamily="34" charset="-120"/>
            <a:ea typeface="微軟正黑體" panose="020B0604030504040204" pitchFamily="34" charset="-120"/>
          </a:endParaRPr>
        </a:p>
      </dgm:t>
    </dgm:pt>
    <dgm:pt modelId="{22B36CBE-7B5E-4FFF-8C7D-473C45F966D5}" type="parTrans" cxnId="{9D759A65-966D-4EF2-8C46-4E9DF90F588C}">
      <dgm:prSet/>
      <dgm:spPr/>
      <dgm:t>
        <a:bodyPr/>
        <a:lstStyle/>
        <a:p>
          <a:endParaRPr lang="zh-TW" altLang="en-US" b="1">
            <a:latin typeface="標楷體" pitchFamily="65" charset="-120"/>
            <a:ea typeface="標楷體" pitchFamily="65" charset="-120"/>
          </a:endParaRPr>
        </a:p>
      </dgm:t>
    </dgm:pt>
    <dgm:pt modelId="{B1CF1B22-98B4-4140-85C4-A40F27704C7B}" type="sibTrans" cxnId="{9D759A65-966D-4EF2-8C46-4E9DF90F588C}">
      <dgm:prSet/>
      <dgm:spPr/>
      <dgm:t>
        <a:bodyPr/>
        <a:lstStyle/>
        <a:p>
          <a:endParaRPr lang="zh-TW" altLang="en-US" b="1">
            <a:latin typeface="標楷體" pitchFamily="65" charset="-120"/>
            <a:ea typeface="標楷體" pitchFamily="65" charset="-120"/>
          </a:endParaRPr>
        </a:p>
      </dgm:t>
    </dgm:pt>
    <dgm:pt modelId="{4D114CFF-CA27-4689-BA3F-4D49B03E0B9A}">
      <dgm:prSet phldrT="[文字]"/>
      <dgm:spPr/>
      <dgm:t>
        <a:bodyPr/>
        <a:lstStyle/>
        <a:p>
          <a:r>
            <a:rPr lang="en-US" altLang="zh-TW" b="1" dirty="0" smtClean="0">
              <a:latin typeface="微軟正黑體" panose="020B0604030504040204" pitchFamily="34" charset="-120"/>
              <a:ea typeface="微軟正黑體" panose="020B0604030504040204" pitchFamily="34" charset="-120"/>
            </a:rPr>
            <a:t>6/8</a:t>
          </a:r>
          <a:endParaRPr lang="zh-TW" altLang="en-US" b="1" dirty="0">
            <a:latin typeface="微軟正黑體" panose="020B0604030504040204" pitchFamily="34" charset="-120"/>
            <a:ea typeface="微軟正黑體" panose="020B0604030504040204" pitchFamily="34" charset="-120"/>
          </a:endParaRPr>
        </a:p>
      </dgm:t>
    </dgm:pt>
    <dgm:pt modelId="{706ACEA0-8C24-43E5-B575-48CF312D25D1}" type="parTrans" cxnId="{F0CE62DD-037C-4F8F-854A-AEBE30B49565}">
      <dgm:prSet/>
      <dgm:spPr/>
      <dgm:t>
        <a:bodyPr/>
        <a:lstStyle/>
        <a:p>
          <a:endParaRPr lang="zh-TW" altLang="en-US" b="1">
            <a:latin typeface="標楷體" pitchFamily="65" charset="-120"/>
            <a:ea typeface="標楷體" pitchFamily="65" charset="-120"/>
          </a:endParaRPr>
        </a:p>
      </dgm:t>
    </dgm:pt>
    <dgm:pt modelId="{BA69DB21-C5CB-45DC-B27A-90C3B8C86F49}" type="sibTrans" cxnId="{F0CE62DD-037C-4F8F-854A-AEBE30B49565}">
      <dgm:prSet/>
      <dgm:spPr/>
      <dgm:t>
        <a:bodyPr/>
        <a:lstStyle/>
        <a:p>
          <a:endParaRPr lang="zh-TW" altLang="en-US" b="1">
            <a:latin typeface="標楷體" pitchFamily="65" charset="-120"/>
            <a:ea typeface="標楷體" pitchFamily="65" charset="-120"/>
          </a:endParaRPr>
        </a:p>
      </dgm:t>
    </dgm:pt>
    <dgm:pt modelId="{2C1BAFD0-ED4C-45C3-8B00-B4FA1D7A6571}">
      <dgm:prSet phldrT="[文字]"/>
      <dgm:spPr/>
      <dgm:t>
        <a:bodyPr/>
        <a:lstStyle/>
        <a:p>
          <a:r>
            <a:rPr lang="zh-TW" altLang="en-US" b="1" dirty="0" smtClean="0">
              <a:latin typeface="微軟正黑體" panose="020B0604030504040204" pitchFamily="34" charset="-120"/>
              <a:ea typeface="微軟正黑體" panose="020B0604030504040204" pitchFamily="34" charset="-120"/>
            </a:rPr>
            <a:t>錄取報到</a:t>
          </a:r>
          <a:endParaRPr lang="zh-TW" altLang="en-US" b="1" dirty="0">
            <a:latin typeface="微軟正黑體" panose="020B0604030504040204" pitchFamily="34" charset="-120"/>
            <a:ea typeface="微軟正黑體" panose="020B0604030504040204" pitchFamily="34" charset="-120"/>
          </a:endParaRPr>
        </a:p>
      </dgm:t>
    </dgm:pt>
    <dgm:pt modelId="{2D26FEEE-89EF-4B30-B122-3BBF31FF9CC5}" type="parTrans" cxnId="{2716B36B-C106-426D-9EB9-D4D38878250C}">
      <dgm:prSet/>
      <dgm:spPr/>
      <dgm:t>
        <a:bodyPr/>
        <a:lstStyle/>
        <a:p>
          <a:endParaRPr lang="zh-TW" altLang="en-US" b="1">
            <a:latin typeface="標楷體" pitchFamily="65" charset="-120"/>
            <a:ea typeface="標楷體" pitchFamily="65" charset="-120"/>
          </a:endParaRPr>
        </a:p>
      </dgm:t>
    </dgm:pt>
    <dgm:pt modelId="{2D7EE4A0-314C-4E7A-B2BB-F7CFB7995594}" type="sibTrans" cxnId="{2716B36B-C106-426D-9EB9-D4D38878250C}">
      <dgm:prSet/>
      <dgm:spPr/>
      <dgm:t>
        <a:bodyPr/>
        <a:lstStyle/>
        <a:p>
          <a:endParaRPr lang="zh-TW" altLang="en-US" b="1">
            <a:latin typeface="標楷體" pitchFamily="65" charset="-120"/>
            <a:ea typeface="標楷體" pitchFamily="65" charset="-120"/>
          </a:endParaRPr>
        </a:p>
      </dgm:t>
    </dgm:pt>
    <dgm:pt modelId="{80760155-2EC1-4E0E-8779-5D02309B4F3F}">
      <dgm:prSet phldrT="[文字]"/>
      <dgm:spPr/>
      <dgm:t>
        <a:bodyPr/>
        <a:lstStyle/>
        <a:p>
          <a:r>
            <a:rPr lang="en-US" altLang="zh-TW" b="1" dirty="0" smtClean="0">
              <a:latin typeface="微軟正黑體" panose="020B0604030504040204" pitchFamily="34" charset="-120"/>
              <a:ea typeface="微軟正黑體" panose="020B0604030504040204" pitchFamily="34" charset="-120"/>
            </a:rPr>
            <a:t>6/11</a:t>
          </a:r>
          <a:endParaRPr lang="zh-TW" altLang="en-US" b="1" dirty="0">
            <a:latin typeface="微軟正黑體" panose="020B0604030504040204" pitchFamily="34" charset="-120"/>
            <a:ea typeface="微軟正黑體" panose="020B0604030504040204" pitchFamily="34" charset="-120"/>
          </a:endParaRPr>
        </a:p>
      </dgm:t>
    </dgm:pt>
    <dgm:pt modelId="{36D745FA-3688-4618-A71C-1158918E172E}" type="parTrans" cxnId="{3F371BD5-6204-4E34-834D-EA45D620F2FF}">
      <dgm:prSet/>
      <dgm:spPr/>
      <dgm:t>
        <a:bodyPr/>
        <a:lstStyle/>
        <a:p>
          <a:endParaRPr lang="zh-TW" altLang="en-US" b="1">
            <a:latin typeface="標楷體" pitchFamily="65" charset="-120"/>
            <a:ea typeface="標楷體" pitchFamily="65" charset="-120"/>
          </a:endParaRPr>
        </a:p>
      </dgm:t>
    </dgm:pt>
    <dgm:pt modelId="{5D1D4F3A-3B97-4F03-ABE5-01DC7408FDBC}" type="sibTrans" cxnId="{3F371BD5-6204-4E34-834D-EA45D620F2FF}">
      <dgm:prSet/>
      <dgm:spPr/>
      <dgm:t>
        <a:bodyPr/>
        <a:lstStyle/>
        <a:p>
          <a:endParaRPr lang="zh-TW" altLang="en-US" b="1">
            <a:latin typeface="標楷體" pitchFamily="65" charset="-120"/>
            <a:ea typeface="標楷體" pitchFamily="65" charset="-120"/>
          </a:endParaRPr>
        </a:p>
      </dgm:t>
    </dgm:pt>
    <dgm:pt modelId="{2EE28A45-D687-49A4-933A-557379094ECC}" type="pres">
      <dgm:prSet presAssocID="{2EADD280-76EB-473F-85D2-A56D6AC024A9}" presName="Name0" presStyleCnt="0">
        <dgm:presLayoutVars>
          <dgm:dir/>
          <dgm:animLvl val="lvl"/>
          <dgm:resizeHandles val="exact"/>
        </dgm:presLayoutVars>
      </dgm:prSet>
      <dgm:spPr/>
      <dgm:t>
        <a:bodyPr/>
        <a:lstStyle/>
        <a:p>
          <a:endParaRPr lang="zh-TW" altLang="en-US"/>
        </a:p>
      </dgm:t>
    </dgm:pt>
    <dgm:pt modelId="{97E82780-FAF4-426F-9F3B-5DF157B55C60}" type="pres">
      <dgm:prSet presAssocID="{5CCE225C-ABBD-491B-B4B8-807ADA4B2A58}" presName="linNode" presStyleCnt="0"/>
      <dgm:spPr/>
    </dgm:pt>
    <dgm:pt modelId="{599FD703-EA45-421E-A7C5-6FE4F10BB049}" type="pres">
      <dgm:prSet presAssocID="{5CCE225C-ABBD-491B-B4B8-807ADA4B2A58}" presName="parentText" presStyleLbl="node1" presStyleIdx="0" presStyleCnt="3">
        <dgm:presLayoutVars>
          <dgm:chMax val="1"/>
          <dgm:bulletEnabled val="1"/>
        </dgm:presLayoutVars>
      </dgm:prSet>
      <dgm:spPr/>
      <dgm:t>
        <a:bodyPr/>
        <a:lstStyle/>
        <a:p>
          <a:endParaRPr lang="zh-TW" altLang="en-US"/>
        </a:p>
      </dgm:t>
    </dgm:pt>
    <dgm:pt modelId="{E008F34C-7310-4E5A-8433-1F3830FB0556}" type="pres">
      <dgm:prSet presAssocID="{5CCE225C-ABBD-491B-B4B8-807ADA4B2A58}" presName="descendantText" presStyleLbl="alignAccFollowNode1" presStyleIdx="0" presStyleCnt="3">
        <dgm:presLayoutVars>
          <dgm:bulletEnabled val="1"/>
        </dgm:presLayoutVars>
      </dgm:prSet>
      <dgm:spPr/>
      <dgm:t>
        <a:bodyPr/>
        <a:lstStyle/>
        <a:p>
          <a:endParaRPr lang="zh-TW" altLang="en-US"/>
        </a:p>
      </dgm:t>
    </dgm:pt>
    <dgm:pt modelId="{4B1171E8-100A-44F1-9FEC-B96DD6CF7063}" type="pres">
      <dgm:prSet presAssocID="{E2F803A4-82AC-4D7F-B2D7-6398D5B72FC4}" presName="sp" presStyleCnt="0"/>
      <dgm:spPr/>
    </dgm:pt>
    <dgm:pt modelId="{22FF7875-A1EE-49C8-91D3-66372DD5CD74}" type="pres">
      <dgm:prSet presAssocID="{2F7CD491-5EAC-4D04-8DE7-E388B9CAF893}" presName="linNode" presStyleCnt="0"/>
      <dgm:spPr/>
    </dgm:pt>
    <dgm:pt modelId="{C9510FF6-C4BB-4F86-AE82-48F35122AADD}" type="pres">
      <dgm:prSet presAssocID="{2F7CD491-5EAC-4D04-8DE7-E388B9CAF893}" presName="parentText" presStyleLbl="node1" presStyleIdx="1" presStyleCnt="3">
        <dgm:presLayoutVars>
          <dgm:chMax val="1"/>
          <dgm:bulletEnabled val="1"/>
        </dgm:presLayoutVars>
      </dgm:prSet>
      <dgm:spPr/>
      <dgm:t>
        <a:bodyPr/>
        <a:lstStyle/>
        <a:p>
          <a:endParaRPr lang="zh-TW" altLang="en-US"/>
        </a:p>
      </dgm:t>
    </dgm:pt>
    <dgm:pt modelId="{7EAE4F7B-CA32-4489-A552-DDC5149EDB5E}" type="pres">
      <dgm:prSet presAssocID="{2F7CD491-5EAC-4D04-8DE7-E388B9CAF893}" presName="descendantText" presStyleLbl="alignAccFollowNode1" presStyleIdx="1" presStyleCnt="3">
        <dgm:presLayoutVars>
          <dgm:bulletEnabled val="1"/>
        </dgm:presLayoutVars>
      </dgm:prSet>
      <dgm:spPr/>
      <dgm:t>
        <a:bodyPr/>
        <a:lstStyle/>
        <a:p>
          <a:endParaRPr lang="zh-TW" altLang="en-US"/>
        </a:p>
      </dgm:t>
    </dgm:pt>
    <dgm:pt modelId="{DFEC07F7-1282-4627-9DAC-D501DD25B7C2}" type="pres">
      <dgm:prSet presAssocID="{B1CF1B22-98B4-4140-85C4-A40F27704C7B}" presName="sp" presStyleCnt="0"/>
      <dgm:spPr/>
    </dgm:pt>
    <dgm:pt modelId="{66699736-1D94-4FBB-935B-D6E4754C1C1E}" type="pres">
      <dgm:prSet presAssocID="{2C1BAFD0-ED4C-45C3-8B00-B4FA1D7A6571}" presName="linNode" presStyleCnt="0"/>
      <dgm:spPr/>
    </dgm:pt>
    <dgm:pt modelId="{6DCF1CC6-F003-4550-9C24-9486855C14B3}" type="pres">
      <dgm:prSet presAssocID="{2C1BAFD0-ED4C-45C3-8B00-B4FA1D7A6571}" presName="parentText" presStyleLbl="node1" presStyleIdx="2" presStyleCnt="3">
        <dgm:presLayoutVars>
          <dgm:chMax val="1"/>
          <dgm:bulletEnabled val="1"/>
        </dgm:presLayoutVars>
      </dgm:prSet>
      <dgm:spPr/>
      <dgm:t>
        <a:bodyPr/>
        <a:lstStyle/>
        <a:p>
          <a:endParaRPr lang="zh-TW" altLang="en-US"/>
        </a:p>
      </dgm:t>
    </dgm:pt>
    <dgm:pt modelId="{0B0F12E6-EF03-4B07-B26A-9A901DBE300E}" type="pres">
      <dgm:prSet presAssocID="{2C1BAFD0-ED4C-45C3-8B00-B4FA1D7A6571}" presName="descendantText" presStyleLbl="alignAccFollowNode1" presStyleIdx="2" presStyleCnt="3">
        <dgm:presLayoutVars>
          <dgm:bulletEnabled val="1"/>
        </dgm:presLayoutVars>
      </dgm:prSet>
      <dgm:spPr/>
      <dgm:t>
        <a:bodyPr/>
        <a:lstStyle/>
        <a:p>
          <a:endParaRPr lang="zh-TW" altLang="en-US"/>
        </a:p>
      </dgm:t>
    </dgm:pt>
  </dgm:ptLst>
  <dgm:cxnLst>
    <dgm:cxn modelId="{D704228D-59FA-4D64-BB92-C938E792C643}" type="presOf" srcId="{4D114CFF-CA27-4689-BA3F-4D49B03E0B9A}" destId="{7EAE4F7B-CA32-4489-A552-DDC5149EDB5E}" srcOrd="0" destOrd="0" presId="urn:microsoft.com/office/officeart/2005/8/layout/vList5"/>
    <dgm:cxn modelId="{3F371BD5-6204-4E34-834D-EA45D620F2FF}" srcId="{2C1BAFD0-ED4C-45C3-8B00-B4FA1D7A6571}" destId="{80760155-2EC1-4E0E-8779-5D02309B4F3F}" srcOrd="0" destOrd="0" parTransId="{36D745FA-3688-4618-A71C-1158918E172E}" sibTransId="{5D1D4F3A-3B97-4F03-ABE5-01DC7408FDBC}"/>
    <dgm:cxn modelId="{F0CE62DD-037C-4F8F-854A-AEBE30B49565}" srcId="{2F7CD491-5EAC-4D04-8DE7-E388B9CAF893}" destId="{4D114CFF-CA27-4689-BA3F-4D49B03E0B9A}" srcOrd="0" destOrd="0" parTransId="{706ACEA0-8C24-43E5-B575-48CF312D25D1}" sibTransId="{BA69DB21-C5CB-45DC-B27A-90C3B8C86F49}"/>
    <dgm:cxn modelId="{809C2A69-CF1B-4A42-959A-4558611A1EF8}" srcId="{2EADD280-76EB-473F-85D2-A56D6AC024A9}" destId="{5CCE225C-ABBD-491B-B4B8-807ADA4B2A58}" srcOrd="0" destOrd="0" parTransId="{9CD49A99-6001-496E-B4AB-FA6269A3082C}" sibTransId="{E2F803A4-82AC-4D7F-B2D7-6398D5B72FC4}"/>
    <dgm:cxn modelId="{C50CCDEA-111C-4017-97ED-7C384CF671A4}" type="presOf" srcId="{2C1BAFD0-ED4C-45C3-8B00-B4FA1D7A6571}" destId="{6DCF1CC6-F003-4550-9C24-9486855C14B3}" srcOrd="0" destOrd="0" presId="urn:microsoft.com/office/officeart/2005/8/layout/vList5"/>
    <dgm:cxn modelId="{490C6D5E-FEC6-415E-997F-3520FD52D571}" srcId="{5CCE225C-ABBD-491B-B4B8-807ADA4B2A58}" destId="{85A89213-3405-433C-8B1D-8A5F7EA4C0A9}" srcOrd="0" destOrd="0" parTransId="{B3503E25-4D69-4384-9610-E774A324D8C2}" sibTransId="{2AD90BEC-FEE6-492C-ADFC-CA530C5243DE}"/>
    <dgm:cxn modelId="{0B3C0A49-174B-4615-B045-32EB8B2338BE}" type="presOf" srcId="{2F7CD491-5EAC-4D04-8DE7-E388B9CAF893}" destId="{C9510FF6-C4BB-4F86-AE82-48F35122AADD}" srcOrd="0" destOrd="0" presId="urn:microsoft.com/office/officeart/2005/8/layout/vList5"/>
    <dgm:cxn modelId="{EE51A73A-9712-4664-A486-FC242D0A768E}" type="presOf" srcId="{80760155-2EC1-4E0E-8779-5D02309B4F3F}" destId="{0B0F12E6-EF03-4B07-B26A-9A901DBE300E}" srcOrd="0" destOrd="0" presId="urn:microsoft.com/office/officeart/2005/8/layout/vList5"/>
    <dgm:cxn modelId="{553CA54B-7BE2-4C5D-B92C-4560C0FAAB63}" type="presOf" srcId="{85A89213-3405-433C-8B1D-8A5F7EA4C0A9}" destId="{E008F34C-7310-4E5A-8433-1F3830FB0556}" srcOrd="0" destOrd="0" presId="urn:microsoft.com/office/officeart/2005/8/layout/vList5"/>
    <dgm:cxn modelId="{9D759A65-966D-4EF2-8C46-4E9DF90F588C}" srcId="{2EADD280-76EB-473F-85D2-A56D6AC024A9}" destId="{2F7CD491-5EAC-4D04-8DE7-E388B9CAF893}" srcOrd="1" destOrd="0" parTransId="{22B36CBE-7B5E-4FFF-8C7D-473C45F966D5}" sibTransId="{B1CF1B22-98B4-4140-85C4-A40F27704C7B}"/>
    <dgm:cxn modelId="{2F7E098F-AAEB-4CA2-88AD-2468790E3E30}" type="presOf" srcId="{2EADD280-76EB-473F-85D2-A56D6AC024A9}" destId="{2EE28A45-D687-49A4-933A-557379094ECC}" srcOrd="0" destOrd="0" presId="urn:microsoft.com/office/officeart/2005/8/layout/vList5"/>
    <dgm:cxn modelId="{2716B36B-C106-426D-9EB9-D4D38878250C}" srcId="{2EADD280-76EB-473F-85D2-A56D6AC024A9}" destId="{2C1BAFD0-ED4C-45C3-8B00-B4FA1D7A6571}" srcOrd="2" destOrd="0" parTransId="{2D26FEEE-89EF-4B30-B122-3BBF31FF9CC5}" sibTransId="{2D7EE4A0-314C-4E7A-B2BB-F7CFB7995594}"/>
    <dgm:cxn modelId="{28E26050-8475-4512-B83D-759150A3033F}" type="presOf" srcId="{5CCE225C-ABBD-491B-B4B8-807ADA4B2A58}" destId="{599FD703-EA45-421E-A7C5-6FE4F10BB049}" srcOrd="0" destOrd="0" presId="urn:microsoft.com/office/officeart/2005/8/layout/vList5"/>
    <dgm:cxn modelId="{261313FB-C70D-4C16-8C90-F84E29C7DADA}" type="presParOf" srcId="{2EE28A45-D687-49A4-933A-557379094ECC}" destId="{97E82780-FAF4-426F-9F3B-5DF157B55C60}" srcOrd="0" destOrd="0" presId="urn:microsoft.com/office/officeart/2005/8/layout/vList5"/>
    <dgm:cxn modelId="{05A09480-7CDC-45D4-BE52-207B91758E83}" type="presParOf" srcId="{97E82780-FAF4-426F-9F3B-5DF157B55C60}" destId="{599FD703-EA45-421E-A7C5-6FE4F10BB049}" srcOrd="0" destOrd="0" presId="urn:microsoft.com/office/officeart/2005/8/layout/vList5"/>
    <dgm:cxn modelId="{AD741810-BB5E-4000-BE1E-55879BBE2D45}" type="presParOf" srcId="{97E82780-FAF4-426F-9F3B-5DF157B55C60}" destId="{E008F34C-7310-4E5A-8433-1F3830FB0556}" srcOrd="1" destOrd="0" presId="urn:microsoft.com/office/officeart/2005/8/layout/vList5"/>
    <dgm:cxn modelId="{11F7C5DF-AD4B-4499-A94E-0DDB4AC82393}" type="presParOf" srcId="{2EE28A45-D687-49A4-933A-557379094ECC}" destId="{4B1171E8-100A-44F1-9FEC-B96DD6CF7063}" srcOrd="1" destOrd="0" presId="urn:microsoft.com/office/officeart/2005/8/layout/vList5"/>
    <dgm:cxn modelId="{E1731D2C-6EBB-4997-8CC9-3B59153FAA0B}" type="presParOf" srcId="{2EE28A45-D687-49A4-933A-557379094ECC}" destId="{22FF7875-A1EE-49C8-91D3-66372DD5CD74}" srcOrd="2" destOrd="0" presId="urn:microsoft.com/office/officeart/2005/8/layout/vList5"/>
    <dgm:cxn modelId="{35607FB6-483C-4389-9A57-AC63CB277839}" type="presParOf" srcId="{22FF7875-A1EE-49C8-91D3-66372DD5CD74}" destId="{C9510FF6-C4BB-4F86-AE82-48F35122AADD}" srcOrd="0" destOrd="0" presId="urn:microsoft.com/office/officeart/2005/8/layout/vList5"/>
    <dgm:cxn modelId="{CEB727AE-1AE1-409A-85E1-557FDBB1841A}" type="presParOf" srcId="{22FF7875-A1EE-49C8-91D3-66372DD5CD74}" destId="{7EAE4F7B-CA32-4489-A552-DDC5149EDB5E}" srcOrd="1" destOrd="0" presId="urn:microsoft.com/office/officeart/2005/8/layout/vList5"/>
    <dgm:cxn modelId="{4A1C82F4-66D1-4928-9086-A39768309176}" type="presParOf" srcId="{2EE28A45-D687-49A4-933A-557379094ECC}" destId="{DFEC07F7-1282-4627-9DAC-D501DD25B7C2}" srcOrd="3" destOrd="0" presId="urn:microsoft.com/office/officeart/2005/8/layout/vList5"/>
    <dgm:cxn modelId="{126FC6E5-28E5-4B13-825F-3960841FD80E}" type="presParOf" srcId="{2EE28A45-D687-49A4-933A-557379094ECC}" destId="{66699736-1D94-4FBB-935B-D6E4754C1C1E}" srcOrd="4" destOrd="0" presId="urn:microsoft.com/office/officeart/2005/8/layout/vList5"/>
    <dgm:cxn modelId="{7A978A4E-BA43-4E32-89FD-7BE97942E97F}" type="presParOf" srcId="{66699736-1D94-4FBB-935B-D6E4754C1C1E}" destId="{6DCF1CC6-F003-4550-9C24-9486855C14B3}" srcOrd="0" destOrd="0" presId="urn:microsoft.com/office/officeart/2005/8/layout/vList5"/>
    <dgm:cxn modelId="{A94DE96C-A0B6-4256-93AF-D065B2520EAD}" type="presParOf" srcId="{66699736-1D94-4FBB-935B-D6E4754C1C1E}" destId="{0B0F12E6-EF03-4B07-B26A-9A901DBE30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B2E150F-54A7-4AE2-947D-7242A842A542}"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zh-TW" altLang="en-US"/>
        </a:p>
      </dgm:t>
    </dgm:pt>
    <dgm:pt modelId="{A5088ABD-0BC8-4B25-97E7-19FC5C9F7C81}">
      <dgm:prSet phldrT="[文字]"/>
      <dgm:spPr/>
      <dgm:t>
        <a:bodyPr/>
        <a:lstStyle/>
        <a:p>
          <a:pPr algn="ctr"/>
          <a:r>
            <a:rPr lang="zh-TW" altLang="en-US" b="1" dirty="0" smtClean="0">
              <a:latin typeface="微軟正黑體" panose="020B0604030504040204" pitchFamily="34" charset="-120"/>
              <a:ea typeface="微軟正黑體" panose="020B0604030504040204" pitchFamily="34" charset="-120"/>
            </a:rPr>
            <a:t>技藝教育資訊網</a:t>
          </a:r>
          <a:endParaRPr lang="en-US" altLang="zh-TW" b="1" dirty="0" smtClean="0">
            <a:latin typeface="微軟正黑體" panose="020B0604030504040204" pitchFamily="34" charset="-120"/>
            <a:ea typeface="微軟正黑體" panose="020B0604030504040204" pitchFamily="34" charset="-120"/>
          </a:endParaRPr>
        </a:p>
        <a:p>
          <a:pPr algn="ctr"/>
          <a:r>
            <a:rPr lang="en-US" altLang="en-US" b="1" dirty="0" smtClean="0">
              <a:latin typeface="微軟正黑體" panose="020B0604030504040204" pitchFamily="34" charset="-120"/>
              <a:ea typeface="微軟正黑體" panose="020B0604030504040204" pitchFamily="34" charset="-120"/>
            </a:rPr>
            <a:t>http://140.122.103.235/</a:t>
          </a:r>
          <a:endParaRPr lang="zh-TW" altLang="en-US" b="1" dirty="0">
            <a:latin typeface="微軟正黑體" panose="020B0604030504040204" pitchFamily="34" charset="-120"/>
            <a:ea typeface="微軟正黑體" panose="020B0604030504040204" pitchFamily="34" charset="-120"/>
          </a:endParaRPr>
        </a:p>
      </dgm:t>
    </dgm:pt>
    <dgm:pt modelId="{B08716FE-D370-41AD-90F3-B70723305784}" type="parTrans" cxnId="{AE24C727-BAFD-4E55-8665-C9342112FC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BABCBE4-9116-40D4-B15A-E9E6CE454CB8}" type="sibTrans" cxnId="{AE24C727-BAFD-4E55-8665-C9342112FC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9D76597-48E6-4D79-83E3-C51832CC7024}">
      <dgm:prSet phldrT="[文字]"/>
      <dgm:spPr/>
      <dgm:t>
        <a:bodyPr/>
        <a:lstStyle/>
        <a:p>
          <a:pPr algn="ctr"/>
          <a:r>
            <a:rPr lang="zh-TW" altLang="en-US" b="1" dirty="0" smtClean="0">
              <a:latin typeface="微軟正黑體" panose="020B0604030504040204" pitchFamily="34" charset="-120"/>
              <a:ea typeface="微軟正黑體" panose="020B0604030504040204" pitchFamily="34" charset="-120"/>
            </a:rPr>
            <a:t>全國實用技能學程輔導分發委員會</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en-US" altLang="zh-TW" b="1" dirty="0" smtClean="0">
              <a:latin typeface="微軟正黑體" panose="020B0604030504040204" pitchFamily="34" charset="-120"/>
              <a:ea typeface="微軟正黑體" panose="020B0604030504040204" pitchFamily="34" charset="-120"/>
            </a:rPr>
            <a:t>http://163.22.165.78/ischool/publish_page/0/</a:t>
          </a:r>
          <a:endParaRPr lang="zh-TW" altLang="en-US" b="1" dirty="0">
            <a:latin typeface="微軟正黑體" panose="020B0604030504040204" pitchFamily="34" charset="-120"/>
            <a:ea typeface="微軟正黑體" panose="020B0604030504040204" pitchFamily="34" charset="-120"/>
          </a:endParaRPr>
        </a:p>
      </dgm:t>
    </dgm:pt>
    <dgm:pt modelId="{506FFC46-50FB-4869-AB1C-6F1230A6CC97}" type="parTrans" cxnId="{92BC42A8-091C-4C41-9E40-EF2F1320687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A15C2BD-0979-4DEF-B937-9941743FCF5B}" type="sibTrans" cxnId="{92BC42A8-091C-4C41-9E40-EF2F1320687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B3B65E4-D0EA-4F29-96F1-10F5C0325C08}" type="pres">
      <dgm:prSet presAssocID="{CB2E150F-54A7-4AE2-947D-7242A842A542}" presName="linear" presStyleCnt="0">
        <dgm:presLayoutVars>
          <dgm:animLvl val="lvl"/>
          <dgm:resizeHandles val="exact"/>
        </dgm:presLayoutVars>
      </dgm:prSet>
      <dgm:spPr/>
      <dgm:t>
        <a:bodyPr/>
        <a:lstStyle/>
        <a:p>
          <a:endParaRPr lang="zh-TW" altLang="en-US"/>
        </a:p>
      </dgm:t>
    </dgm:pt>
    <dgm:pt modelId="{63FEAE40-4B19-48DB-B2E2-7624CB0294C8}" type="pres">
      <dgm:prSet presAssocID="{A5088ABD-0BC8-4B25-97E7-19FC5C9F7C81}" presName="parentText" presStyleLbl="node1" presStyleIdx="0" presStyleCnt="2">
        <dgm:presLayoutVars>
          <dgm:chMax val="0"/>
          <dgm:bulletEnabled val="1"/>
        </dgm:presLayoutVars>
      </dgm:prSet>
      <dgm:spPr/>
      <dgm:t>
        <a:bodyPr/>
        <a:lstStyle/>
        <a:p>
          <a:endParaRPr lang="zh-TW" altLang="en-US"/>
        </a:p>
      </dgm:t>
    </dgm:pt>
    <dgm:pt modelId="{08C48004-73CE-4A9D-BC9D-2C63A7EA1081}" type="pres">
      <dgm:prSet presAssocID="{4BABCBE4-9116-40D4-B15A-E9E6CE454CB8}" presName="spacer" presStyleCnt="0"/>
      <dgm:spPr/>
    </dgm:pt>
    <dgm:pt modelId="{19EBBB8D-881C-4EA6-B89E-1338984005A9}" type="pres">
      <dgm:prSet presAssocID="{A9D76597-48E6-4D79-83E3-C51832CC7024}" presName="parentText" presStyleLbl="node1" presStyleIdx="1" presStyleCnt="2" custLinFactY="4735" custLinFactNeighborX="33593" custLinFactNeighborY="100000">
        <dgm:presLayoutVars>
          <dgm:chMax val="0"/>
          <dgm:bulletEnabled val="1"/>
        </dgm:presLayoutVars>
      </dgm:prSet>
      <dgm:spPr/>
      <dgm:t>
        <a:bodyPr/>
        <a:lstStyle/>
        <a:p>
          <a:endParaRPr lang="zh-TW" altLang="en-US"/>
        </a:p>
      </dgm:t>
    </dgm:pt>
  </dgm:ptLst>
  <dgm:cxnLst>
    <dgm:cxn modelId="{92BC42A8-091C-4C41-9E40-EF2F1320687E}" srcId="{CB2E150F-54A7-4AE2-947D-7242A842A542}" destId="{A9D76597-48E6-4D79-83E3-C51832CC7024}" srcOrd="1" destOrd="0" parTransId="{506FFC46-50FB-4869-AB1C-6F1230A6CC97}" sibTransId="{6A15C2BD-0979-4DEF-B937-9941743FCF5B}"/>
    <dgm:cxn modelId="{AE24C727-BAFD-4E55-8665-C9342112FC31}" srcId="{CB2E150F-54A7-4AE2-947D-7242A842A542}" destId="{A5088ABD-0BC8-4B25-97E7-19FC5C9F7C81}" srcOrd="0" destOrd="0" parTransId="{B08716FE-D370-41AD-90F3-B70723305784}" sibTransId="{4BABCBE4-9116-40D4-B15A-E9E6CE454CB8}"/>
    <dgm:cxn modelId="{7E64BCB3-4DDE-4124-A152-4C65F06315B9}" type="presOf" srcId="{A9D76597-48E6-4D79-83E3-C51832CC7024}" destId="{19EBBB8D-881C-4EA6-B89E-1338984005A9}" srcOrd="0" destOrd="0" presId="urn:microsoft.com/office/officeart/2005/8/layout/vList2"/>
    <dgm:cxn modelId="{5536ED92-7254-4270-B419-A7AEC2FE3EE8}" type="presOf" srcId="{A5088ABD-0BC8-4B25-97E7-19FC5C9F7C81}" destId="{63FEAE40-4B19-48DB-B2E2-7624CB0294C8}" srcOrd="0" destOrd="0" presId="urn:microsoft.com/office/officeart/2005/8/layout/vList2"/>
    <dgm:cxn modelId="{AE6D6D3C-2630-4DE3-9825-7D51CF1B9A33}" type="presOf" srcId="{CB2E150F-54A7-4AE2-947D-7242A842A542}" destId="{AB3B65E4-D0EA-4F29-96F1-10F5C0325C08}" srcOrd="0" destOrd="0" presId="urn:microsoft.com/office/officeart/2005/8/layout/vList2"/>
    <dgm:cxn modelId="{CF3CD9DC-F13A-4432-940C-510C5C9DE590}" type="presParOf" srcId="{AB3B65E4-D0EA-4F29-96F1-10F5C0325C08}" destId="{63FEAE40-4B19-48DB-B2E2-7624CB0294C8}" srcOrd="0" destOrd="0" presId="urn:microsoft.com/office/officeart/2005/8/layout/vList2"/>
    <dgm:cxn modelId="{3E355215-105E-426C-886C-A0809FAE4EA6}" type="presParOf" srcId="{AB3B65E4-D0EA-4F29-96F1-10F5C0325C08}" destId="{08C48004-73CE-4A9D-BC9D-2C63A7EA1081}" srcOrd="1" destOrd="0" presId="urn:microsoft.com/office/officeart/2005/8/layout/vList2"/>
    <dgm:cxn modelId="{FAB1AE41-AE21-4863-85E2-6EF4EBC398B2}" type="presParOf" srcId="{AB3B65E4-D0EA-4F29-96F1-10F5C0325C08}" destId="{19EBBB8D-881C-4EA6-B89E-1338984005A9}"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smtClean="0">
              <a:latin typeface="微軟正黑體" pitchFamily="34" charset="-120"/>
              <a:ea typeface="微軟正黑體" pitchFamily="34" charset="-120"/>
            </a:rPr>
            <a:t>實施</a:t>
          </a:r>
          <a:endParaRPr lang="zh-TW" altLang="en-US" sz="2800" b="1" dirty="0">
            <a:latin typeface="微軟正黑體" pitchFamily="34" charset="-120"/>
            <a:ea typeface="微軟正黑體" pitchFamily="34" charset="-120"/>
          </a:endParaRP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smtClean="0">
              <a:latin typeface="微軟正黑體" pitchFamily="34" charset="-120"/>
              <a:ea typeface="微軟正黑體" pitchFamily="34" charset="-120"/>
            </a:rPr>
            <a:t>名額</a:t>
          </a:r>
          <a:endParaRPr lang="zh-TW" altLang="en-US" sz="2800" b="1" dirty="0">
            <a:latin typeface="微軟正黑體" pitchFamily="34" charset="-120"/>
            <a:ea typeface="微軟正黑體" pitchFamily="34" charset="-120"/>
          </a:endParaRP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smtClean="0">
              <a:latin typeface="微軟正黑體" pitchFamily="34" charset="-120"/>
              <a:ea typeface="微軟正黑體" pitchFamily="34" charset="-120"/>
            </a:rPr>
            <a:t>時程</a:t>
          </a:r>
          <a:endParaRPr lang="zh-TW" altLang="en-US" sz="2800" b="1" dirty="0">
            <a:latin typeface="微軟正黑體" pitchFamily="34" charset="-120"/>
            <a:ea typeface="微軟正黑體" pitchFamily="34" charset="-120"/>
          </a:endParaRP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ts val="2400"/>
            </a:lnSpc>
          </a:pPr>
          <a:r>
            <a:rPr lang="en-US" altLang="zh-TW" sz="2000" b="1" dirty="0" smtClean="0">
              <a:latin typeface="微軟正黑體" pitchFamily="34" charset="-120"/>
              <a:ea typeface="微軟正黑體" pitchFamily="34" charset="-120"/>
            </a:rPr>
            <a:t>6</a:t>
          </a:r>
          <a:r>
            <a:rPr lang="zh-TW" altLang="en-US" sz="2000" b="1" dirty="0" smtClean="0">
              <a:latin typeface="微軟正黑體" pitchFamily="34" charset="-120"/>
              <a:ea typeface="微軟正黑體" pitchFamily="34" charset="-120"/>
            </a:rPr>
            <a:t>月</a:t>
          </a:r>
          <a:r>
            <a:rPr lang="en-US" altLang="zh-TW" sz="2000" b="1" dirty="0" smtClean="0">
              <a:latin typeface="微軟正黑體" pitchFamily="34" charset="-120"/>
              <a:ea typeface="微軟正黑體" pitchFamily="34" charset="-120"/>
            </a:rPr>
            <a:t>11</a:t>
          </a:r>
          <a:r>
            <a:rPr lang="zh-TW" altLang="en-US" sz="2000" b="1" dirty="0" smtClean="0">
              <a:latin typeface="微軟正黑體" pitchFamily="34" charset="-120"/>
              <a:ea typeface="微軟正黑體" pitchFamily="34" charset="-120"/>
            </a:rPr>
            <a:t>日放榜、</a:t>
          </a:r>
          <a:r>
            <a:rPr lang="en-US" altLang="zh-TW" sz="2000" b="1" dirty="0" smtClean="0">
              <a:latin typeface="微軟正黑體" pitchFamily="34" charset="-120"/>
              <a:ea typeface="微軟正黑體" pitchFamily="34" charset="-120"/>
            </a:rPr>
            <a:t>6</a:t>
          </a:r>
          <a:r>
            <a:rPr lang="zh-TW" altLang="en-US" sz="2000" b="1" dirty="0" smtClean="0">
              <a:latin typeface="微軟正黑體" pitchFamily="34" charset="-120"/>
              <a:ea typeface="微軟正黑體" pitchFamily="34" charset="-120"/>
            </a:rPr>
            <a:t>月</a:t>
          </a:r>
          <a:r>
            <a:rPr lang="en-US" altLang="zh-TW" sz="2000" b="1" dirty="0" smtClean="0">
              <a:latin typeface="微軟正黑體" pitchFamily="34" charset="-120"/>
              <a:ea typeface="微軟正黑體" pitchFamily="34" charset="-120"/>
            </a:rPr>
            <a:t>15</a:t>
          </a:r>
          <a:r>
            <a:rPr lang="zh-TW" altLang="en-US" sz="2000" b="1" dirty="0" smtClean="0">
              <a:latin typeface="微軟正黑體" pitchFamily="34" charset="-120"/>
              <a:ea typeface="微軟正黑體" pitchFamily="34" charset="-120"/>
            </a:rPr>
            <a:t>日報到</a:t>
          </a:r>
          <a:endParaRPr lang="zh-TW" altLang="en-US" sz="2000" b="1" dirty="0">
            <a:latin typeface="微軟正黑體" pitchFamily="34" charset="-120"/>
            <a:ea typeface="微軟正黑體" pitchFamily="34" charset="-120"/>
          </a:endParaRP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2800"/>
            </a:lnSpc>
            <a:spcAft>
              <a:spcPts val="0"/>
            </a:spcAft>
          </a:pPr>
          <a:r>
            <a:rPr lang="zh-TW" altLang="en-US" sz="1800" b="1" i="0" dirty="0" smtClean="0">
              <a:latin typeface="微軟正黑體" pitchFamily="34" charset="-120"/>
              <a:ea typeface="微軟正黑體" pitchFamily="34" charset="-120"/>
            </a:rPr>
            <a:t>佔五專各校科組核定招生名額</a:t>
          </a:r>
          <a:r>
            <a:rPr lang="en-US" altLang="zh-TW" sz="1800" b="1" i="0" dirty="0" smtClean="0">
              <a:latin typeface="微軟正黑體" pitchFamily="34" charset="-120"/>
              <a:ea typeface="微軟正黑體" pitchFamily="34" charset="-120"/>
            </a:rPr>
            <a:t>60%-100%</a:t>
          </a:r>
          <a:r>
            <a:rPr lang="zh-TW" altLang="en-US" sz="1800" b="1" i="0" dirty="0" smtClean="0">
              <a:latin typeface="微軟正黑體" pitchFamily="34" charset="-120"/>
              <a:ea typeface="微軟正黑體" pitchFamily="34" charset="-120"/>
            </a:rPr>
            <a:t>。</a:t>
          </a:r>
          <a:endParaRPr lang="zh-TW" altLang="en-US" sz="1800" b="1" u="sng" dirty="0">
            <a:solidFill>
              <a:srgbClr val="FF0000"/>
            </a:solidFill>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pPr>
            <a:lnSpc>
              <a:spcPts val="3000"/>
            </a:lnSpc>
          </a:pPr>
          <a:r>
            <a:rPr lang="zh-TW" altLang="en-US" sz="1800" b="1" dirty="0" smtClean="0">
              <a:solidFill>
                <a:schemeClr val="tx1"/>
              </a:solidFill>
              <a:latin typeface="微軟正黑體" pitchFamily="34" charset="-120"/>
              <a:ea typeface="微軟正黑體" pitchFamily="34" charset="-120"/>
            </a:rPr>
            <a:t>統一積分採計項目，包含競賽、服務學習、技藝優良、弱勢身分、均衡學習、志願序、國中教育會考等</a:t>
          </a:r>
          <a:r>
            <a:rPr lang="en-US" altLang="en-US" sz="1800" b="1" dirty="0" smtClean="0">
              <a:solidFill>
                <a:schemeClr val="tx1"/>
              </a:solidFill>
              <a:latin typeface="微軟正黑體" pitchFamily="34" charset="-120"/>
              <a:ea typeface="微軟正黑體" pitchFamily="34" charset="-120"/>
            </a:rPr>
            <a:t>7</a:t>
          </a:r>
          <a:r>
            <a:rPr lang="zh-TW" altLang="en-US" sz="1800" b="1" dirty="0" smtClean="0">
              <a:solidFill>
                <a:schemeClr val="tx1"/>
              </a:solidFill>
              <a:latin typeface="微軟正黑體" pitchFamily="34" charset="-120"/>
              <a:ea typeface="微軟正黑體" pitchFamily="34" charset="-120"/>
            </a:rPr>
            <a:t>項。</a:t>
          </a:r>
          <a:endParaRPr lang="zh-TW" altLang="en-US" sz="22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ts val="2400"/>
            </a:lnSpc>
          </a:pPr>
          <a:r>
            <a:rPr lang="en-US" altLang="zh-TW" sz="2000" b="1" dirty="0" smtClean="0">
              <a:latin typeface="微軟正黑體" pitchFamily="34" charset="-120"/>
              <a:ea typeface="微軟正黑體" pitchFamily="34" charset="-120"/>
            </a:rPr>
            <a:t>5</a:t>
          </a:r>
          <a:r>
            <a:rPr lang="zh-TW" altLang="en-US" sz="2000" b="1" dirty="0" smtClean="0">
              <a:latin typeface="微軟正黑體" pitchFamily="34" charset="-120"/>
              <a:ea typeface="微軟正黑體" pitchFamily="34" charset="-120"/>
            </a:rPr>
            <a:t>月</a:t>
          </a:r>
          <a:r>
            <a:rPr lang="en-US" altLang="zh-TW" sz="2000" b="1" dirty="0" smtClean="0">
              <a:latin typeface="微軟正黑體" pitchFamily="34" charset="-120"/>
              <a:ea typeface="微軟正黑體" pitchFamily="34" charset="-120"/>
            </a:rPr>
            <a:t>18-22</a:t>
          </a:r>
          <a:r>
            <a:rPr lang="zh-TW" altLang="en-US" sz="2000" b="1" dirty="0" smtClean="0">
              <a:latin typeface="微軟正黑體" pitchFamily="34" charset="-120"/>
              <a:ea typeface="微軟正黑體" pitchFamily="34" charset="-120"/>
            </a:rPr>
            <a:t>日報名</a:t>
          </a:r>
          <a:endParaRPr lang="zh-TW" altLang="en-US" sz="2000" b="1" dirty="0">
            <a:latin typeface="微軟正黑體" pitchFamily="34" charset="-120"/>
            <a:ea typeface="微軟正黑體" pitchFamily="34" charset="-120"/>
          </a:endParaRP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714F7DE5-9C32-4E16-9544-31DB1AD0B80C}">
      <dgm:prSet phldrT="[文字]" custT="1"/>
      <dgm:spPr/>
      <dgm:t>
        <a:bodyPr/>
        <a:lstStyle/>
        <a:p>
          <a:pPr algn="l">
            <a:lnSpc>
              <a:spcPts val="2400"/>
            </a:lnSpc>
          </a:pPr>
          <a:r>
            <a:rPr lang="en-US" altLang="zh-TW" sz="2000" b="1" dirty="0" smtClean="0">
              <a:latin typeface="微軟正黑體" pitchFamily="34" charset="-120"/>
              <a:ea typeface="微軟正黑體" pitchFamily="34" charset="-120"/>
            </a:rPr>
            <a:t>6</a:t>
          </a:r>
          <a:r>
            <a:rPr lang="zh-TW" altLang="en-US" sz="2000" b="1" dirty="0" smtClean="0">
              <a:latin typeface="微軟正黑體" pitchFamily="34" charset="-120"/>
              <a:ea typeface="微軟正黑體" pitchFamily="34" charset="-120"/>
            </a:rPr>
            <a:t>月</a:t>
          </a:r>
          <a:r>
            <a:rPr lang="en-US" altLang="zh-TW" sz="2000" b="1" dirty="0" smtClean="0">
              <a:latin typeface="微軟正黑體" pitchFamily="34" charset="-120"/>
              <a:ea typeface="微軟正黑體" pitchFamily="34" charset="-120"/>
            </a:rPr>
            <a:t>4-9</a:t>
          </a:r>
          <a:r>
            <a:rPr lang="zh-TW" altLang="en-US" sz="2000" b="1" dirty="0" smtClean="0">
              <a:latin typeface="微軟正黑體" pitchFamily="34" charset="-120"/>
              <a:ea typeface="微軟正黑體" pitchFamily="34" charset="-120"/>
            </a:rPr>
            <a:t>日志願選填</a:t>
          </a:r>
          <a:endParaRPr lang="zh-TW" altLang="en-US" sz="2000" b="1" dirty="0">
            <a:latin typeface="微軟正黑體" pitchFamily="34" charset="-120"/>
            <a:ea typeface="微軟正黑體" pitchFamily="34" charset="-120"/>
          </a:endParaRPr>
        </a:p>
      </dgm:t>
    </dgm:pt>
    <dgm:pt modelId="{3BF12CC0-5755-4E44-9019-983671CEBD0E}" type="parTrans" cxnId="{BCF1A7FC-E78B-47C4-978F-8D11C5EE373E}">
      <dgm:prSet/>
      <dgm:spPr/>
      <dgm:t>
        <a:bodyPr/>
        <a:lstStyle/>
        <a:p>
          <a:endParaRPr lang="zh-TW" altLang="en-US"/>
        </a:p>
      </dgm:t>
    </dgm:pt>
    <dgm:pt modelId="{A00084D2-4BF9-4A2C-B01D-06AEA5FB0919}" type="sibTrans" cxnId="{BCF1A7FC-E78B-47C4-978F-8D11C5EE373E}">
      <dgm:prSet/>
      <dgm:spPr/>
      <dgm:t>
        <a:bodyPr/>
        <a:lstStyle/>
        <a:p>
          <a:endParaRPr lang="zh-TW" altLang="en-US"/>
        </a:p>
      </dgm:t>
    </dgm:pt>
    <dgm:pt modelId="{8922A49D-31C9-4ADB-9FE6-DF8F9776D4F0}">
      <dgm:prSet custT="1"/>
      <dgm:spPr/>
      <dgm:t>
        <a:bodyPr/>
        <a:lstStyle/>
        <a:p>
          <a:r>
            <a:rPr lang="zh-TW" altLang="en-US" sz="1800" b="1" dirty="0" smtClean="0">
              <a:solidFill>
                <a:schemeClr val="tx1"/>
              </a:solidFill>
              <a:latin typeface="微軟正黑體" pitchFamily="34" charset="-120"/>
              <a:ea typeface="微軟正黑體" pitchFamily="34" charset="-120"/>
            </a:rPr>
            <a:t>護理科及國立五專採計國中教育會考成績。</a:t>
          </a:r>
          <a:endParaRPr lang="zh-TW" altLang="en-US" sz="1800" b="1" dirty="0">
            <a:solidFill>
              <a:schemeClr val="tx1"/>
            </a:solidFill>
            <a:latin typeface="微軟正黑體" pitchFamily="34" charset="-120"/>
            <a:ea typeface="微軟正黑體" pitchFamily="34" charset="-120"/>
          </a:endParaRPr>
        </a:p>
      </dgm:t>
    </dgm:pt>
    <dgm:pt modelId="{670E2EB7-2725-4C5F-92BF-FCC02EE20D48}" type="parTrans" cxnId="{C752EBE4-79BC-43D5-B59D-94F49217A886}">
      <dgm:prSet/>
      <dgm:spPr/>
      <dgm:t>
        <a:bodyPr/>
        <a:lstStyle/>
        <a:p>
          <a:endParaRPr lang="zh-TW" altLang="en-US"/>
        </a:p>
      </dgm:t>
    </dgm:pt>
    <dgm:pt modelId="{DC2DE95A-AEE6-4D98-9B0B-87518B5C4829}" type="sibTrans" cxnId="{C752EBE4-79BC-43D5-B59D-94F49217A886}">
      <dgm:prSet/>
      <dgm:spPr/>
      <dgm:t>
        <a:bodyPr/>
        <a:lstStyle/>
        <a:p>
          <a:endParaRPr lang="zh-TW" altLang="en-US"/>
        </a:p>
      </dgm:t>
    </dgm:pt>
    <dgm:pt modelId="{58A6624F-E77B-4245-A3A4-C07417AE5CB6}">
      <dgm:prSet custT="1"/>
      <dgm:spPr/>
      <dgm:t>
        <a:bodyPr/>
        <a:lstStyle/>
        <a:p>
          <a:r>
            <a:rPr lang="zh-TW" altLang="en-US" sz="1800" b="1" dirty="0">
              <a:solidFill>
                <a:schemeClr val="tx1"/>
              </a:solidFill>
              <a:latin typeface="微軟正黑體" pitchFamily="34" charset="-120"/>
              <a:ea typeface="微軟正黑體" pitchFamily="34" charset="-120"/>
            </a:rPr>
            <a:t>私立</a:t>
          </a:r>
          <a:r>
            <a:rPr lang="zh-TW" altLang="en-US" sz="1800" b="1" dirty="0" smtClean="0">
              <a:solidFill>
                <a:schemeClr val="tx1"/>
              </a:solidFill>
              <a:latin typeface="微軟正黑體" pitchFamily="34" charset="-120"/>
              <a:ea typeface="微軟正黑體" pitchFamily="34" charset="-120"/>
            </a:rPr>
            <a:t>五專</a:t>
          </a:r>
          <a:r>
            <a:rPr lang="en-US" altLang="zh-TW" sz="1800" b="1" dirty="0" smtClean="0">
              <a:solidFill>
                <a:schemeClr val="tx1"/>
              </a:solidFill>
              <a:latin typeface="微軟正黑體" pitchFamily="34" charset="-120"/>
              <a:ea typeface="微軟正黑體" pitchFamily="34" charset="-120"/>
            </a:rPr>
            <a:t>(</a:t>
          </a:r>
          <a:r>
            <a:rPr lang="zh-TW" altLang="en-US" sz="1800" b="1" dirty="0" smtClean="0">
              <a:solidFill>
                <a:schemeClr val="tx1"/>
              </a:solidFill>
              <a:latin typeface="微軟正黑體" pitchFamily="34" charset="-120"/>
              <a:ea typeface="微軟正黑體" pitchFamily="34" charset="-120"/>
            </a:rPr>
            <a:t>護理科除外</a:t>
          </a:r>
          <a:r>
            <a:rPr lang="en-US" altLang="zh-TW" sz="1800" b="1" dirty="0" smtClean="0">
              <a:solidFill>
                <a:schemeClr val="tx1"/>
              </a:solidFill>
              <a:latin typeface="微軟正黑體" pitchFamily="34" charset="-120"/>
              <a:ea typeface="微軟正黑體" pitchFamily="34" charset="-120"/>
            </a:rPr>
            <a:t>)</a:t>
          </a:r>
          <a:r>
            <a:rPr lang="zh-TW" altLang="en-US" sz="1800" b="1" dirty="0" smtClean="0">
              <a:solidFill>
                <a:schemeClr val="tx1"/>
              </a:solidFill>
              <a:latin typeface="微軟正黑體" pitchFamily="34" charset="-120"/>
              <a:ea typeface="微軟正黑體" pitchFamily="34" charset="-120"/>
            </a:rPr>
            <a:t>由</a:t>
          </a:r>
          <a:r>
            <a:rPr lang="zh-TW" altLang="en-US" sz="1800" b="1" dirty="0">
              <a:solidFill>
                <a:schemeClr val="tx1"/>
              </a:solidFill>
              <a:latin typeface="微軟正黑體" pitchFamily="34" charset="-120"/>
              <a:ea typeface="微軟正黑體" pitchFamily="34" charset="-120"/>
            </a:rPr>
            <a:t>各</a:t>
          </a:r>
          <a:r>
            <a:rPr lang="zh-TW" altLang="en-US" sz="1800" b="1" dirty="0" smtClean="0">
              <a:solidFill>
                <a:schemeClr val="tx1"/>
              </a:solidFill>
              <a:latin typeface="微軟正黑體" pitchFamily="34" charset="-120"/>
              <a:ea typeface="微軟正黑體" pitchFamily="34" charset="-120"/>
            </a:rPr>
            <a:t>校決定</a:t>
          </a:r>
          <a:r>
            <a:rPr lang="zh-TW" altLang="en-US" sz="1800" b="1" dirty="0">
              <a:solidFill>
                <a:schemeClr val="tx1"/>
              </a:solidFill>
              <a:latin typeface="微軟正黑體" pitchFamily="34" charset="-120"/>
              <a:ea typeface="微軟正黑體" pitchFamily="34" charset="-120"/>
            </a:rPr>
            <a:t>是否採計國中教育會考成績。</a:t>
          </a:r>
        </a:p>
      </dgm:t>
    </dgm:pt>
    <dgm:pt modelId="{1703C2CF-46DC-4E5A-A9AD-8B65FE65E121}" type="parTrans" cxnId="{1BEDBF9A-5360-4FEE-9D4C-D0DC74308C1E}">
      <dgm:prSet/>
      <dgm:spPr/>
      <dgm:t>
        <a:bodyPr/>
        <a:lstStyle/>
        <a:p>
          <a:endParaRPr lang="zh-TW" altLang="en-US"/>
        </a:p>
      </dgm:t>
    </dgm:pt>
    <dgm:pt modelId="{657C2758-8946-4DBF-83F3-ABC9197655C5}" type="sibTrans" cxnId="{1BEDBF9A-5360-4FEE-9D4C-D0DC74308C1E}">
      <dgm:prSet/>
      <dgm:spPr/>
      <dgm:t>
        <a:bodyPr/>
        <a:lstStyle/>
        <a:p>
          <a:endParaRPr lang="zh-TW" altLang="en-US"/>
        </a:p>
      </dgm:t>
    </dgm:pt>
    <dgm:pt modelId="{1BD24FF1-A993-4CBB-B9C4-30BE2588A49F}">
      <dgm:prSet phldrT="[文字]" custT="1"/>
      <dgm:spPr/>
      <dgm:t>
        <a:bodyPr/>
        <a:lstStyle/>
        <a:p>
          <a:pPr algn="l">
            <a:lnSpc>
              <a:spcPts val="2800"/>
            </a:lnSpc>
            <a:spcAft>
              <a:spcPts val="0"/>
            </a:spcAft>
          </a:pPr>
          <a:r>
            <a:rPr lang="zh-TW" altLang="zh-TW" sz="1800" b="1" i="0" dirty="0" smtClean="0">
              <a:latin typeface="微軟正黑體" pitchFamily="34" charset="-120"/>
              <a:ea typeface="微軟正黑體" pitchFamily="34" charset="-120"/>
            </a:rPr>
            <a:t>採網路選填志願，考生可不限地區、學校、科組，至多可選擇</a:t>
          </a:r>
          <a:r>
            <a:rPr lang="en-US" altLang="zh-TW" sz="1800" b="1" i="0" dirty="0" smtClean="0">
              <a:latin typeface="微軟正黑體" pitchFamily="34" charset="-120"/>
              <a:ea typeface="微軟正黑體" pitchFamily="34" charset="-120"/>
            </a:rPr>
            <a:t>30</a:t>
          </a:r>
          <a:r>
            <a:rPr lang="zh-TW" altLang="zh-TW" sz="1800" b="1" i="0" dirty="0" smtClean="0">
              <a:latin typeface="微軟正黑體" pitchFamily="34" charset="-120"/>
              <a:ea typeface="微軟正黑體" pitchFamily="34" charset="-120"/>
            </a:rPr>
            <a:t>個五專招生科組志願。</a:t>
          </a:r>
          <a:endParaRPr lang="zh-TW" altLang="en-US" sz="1800" b="1" u="sng" dirty="0">
            <a:solidFill>
              <a:srgbClr val="FF0000"/>
            </a:solidFill>
            <a:latin typeface="微軟正黑體" pitchFamily="34" charset="-120"/>
            <a:ea typeface="微軟正黑體" pitchFamily="34" charset="-120"/>
          </a:endParaRPr>
        </a:p>
      </dgm:t>
    </dgm:pt>
    <dgm:pt modelId="{7FA6A2EE-F199-4FD7-9C3C-A6689712F241}" type="parTrans" cxnId="{081DBD7E-A0D7-4336-B81C-96B3BFF6E70C}">
      <dgm:prSet/>
      <dgm:spPr/>
      <dgm:t>
        <a:bodyPr/>
        <a:lstStyle/>
        <a:p>
          <a:endParaRPr lang="zh-TW" altLang="en-US"/>
        </a:p>
      </dgm:t>
    </dgm:pt>
    <dgm:pt modelId="{6E37DFEC-659E-4C95-8183-4EA81575943F}" type="sibTrans" cxnId="{081DBD7E-A0D7-4336-B81C-96B3BFF6E70C}">
      <dgm:prSet/>
      <dgm:spPr/>
      <dgm:t>
        <a:bodyPr/>
        <a:lstStyle/>
        <a:p>
          <a:endParaRPr lang="zh-TW" altLang="en-US"/>
        </a:p>
      </dgm:t>
    </dgm:pt>
    <dgm:pt modelId="{D964AE60-2056-4CF3-9223-33CFC6E1286D}">
      <dgm:prSet phldrT="[文字]" custT="1"/>
      <dgm:spPr/>
      <dgm:t>
        <a:bodyPr/>
        <a:lstStyle/>
        <a:p>
          <a:pPr>
            <a:lnSpc>
              <a:spcPts val="3000"/>
            </a:lnSpc>
          </a:pPr>
          <a:r>
            <a:rPr lang="zh-TW" altLang="en-US" sz="1800" b="1" dirty="0" smtClean="0">
              <a:solidFill>
                <a:schemeClr val="tx1"/>
              </a:solidFill>
              <a:latin typeface="微軟正黑體" pitchFamily="34" charset="-120"/>
              <a:ea typeface="微軟正黑體" pitchFamily="34" charset="-120"/>
            </a:rPr>
            <a:t>全國一區辦理</a:t>
          </a:r>
          <a:r>
            <a:rPr lang="en-US" altLang="zh-TW" sz="1800" b="1" dirty="0" smtClean="0">
              <a:solidFill>
                <a:schemeClr val="tx1"/>
              </a:solidFill>
              <a:latin typeface="微軟正黑體" pitchFamily="34" charset="-120"/>
              <a:ea typeface="微軟正黑體" pitchFamily="34" charset="-120"/>
            </a:rPr>
            <a:t>(</a:t>
          </a:r>
          <a:r>
            <a:rPr lang="zh-TW" altLang="en-US" sz="1800" b="1" dirty="0" smtClean="0">
              <a:solidFill>
                <a:schemeClr val="tx1"/>
              </a:solidFill>
              <a:latin typeface="微軟正黑體" pitchFamily="34" charset="-120"/>
              <a:ea typeface="微軟正黑體" pitchFamily="34" charset="-120"/>
            </a:rPr>
            <a:t>不分區</a:t>
          </a:r>
          <a:r>
            <a:rPr lang="en-US" altLang="zh-TW" sz="1800" b="1" dirty="0" smtClean="0">
              <a:solidFill>
                <a:schemeClr val="tx1"/>
              </a:solidFill>
              <a:latin typeface="微軟正黑體" pitchFamily="34" charset="-120"/>
              <a:ea typeface="微軟正黑體" pitchFamily="34" charset="-120"/>
            </a:rPr>
            <a:t>)</a:t>
          </a:r>
          <a:r>
            <a:rPr lang="zh-TW" altLang="en-US" sz="1800" b="1" dirty="0" smtClean="0">
              <a:solidFill>
                <a:schemeClr val="tx1"/>
              </a:solidFill>
              <a:latin typeface="微軟正黑體" pitchFamily="34" charset="-120"/>
              <a:ea typeface="微軟正黑體" pitchFamily="34" charset="-120"/>
            </a:rPr>
            <a:t>、</a:t>
          </a:r>
          <a:r>
            <a:rPr lang="zh-TW" altLang="en-US" sz="1800" b="1" dirty="0" smtClean="0">
              <a:solidFill>
                <a:srgbClr val="FF0000"/>
              </a:solidFill>
              <a:latin typeface="微軟正黑體" pitchFamily="34" charset="-120"/>
              <a:ea typeface="微軟正黑體" pitchFamily="34" charset="-120"/>
            </a:rPr>
            <a:t>應屆畢業生採集體報名或個別網路報名，非應屆畢業生採個別網路報名。</a:t>
          </a:r>
          <a:endParaRPr lang="zh-TW" altLang="en-US" sz="1800" b="1" dirty="0">
            <a:solidFill>
              <a:srgbClr val="FF0000"/>
            </a:solidFill>
            <a:latin typeface="微軟正黑體" pitchFamily="34" charset="-120"/>
            <a:ea typeface="微軟正黑體" pitchFamily="34" charset="-120"/>
          </a:endParaRPr>
        </a:p>
      </dgm:t>
    </dgm:pt>
    <dgm:pt modelId="{5918EB36-787B-4F9C-AA86-987FDD10914B}" type="parTrans" cxnId="{5D7E02BF-E809-4E27-9A0F-6434BB12951E}">
      <dgm:prSet/>
      <dgm:spPr/>
      <dgm:t>
        <a:bodyPr/>
        <a:lstStyle/>
        <a:p>
          <a:endParaRPr lang="zh-TW" altLang="en-US"/>
        </a:p>
      </dgm:t>
    </dgm:pt>
    <dgm:pt modelId="{C7764A62-64CD-4901-9988-164F6F0321CE}" type="sibTrans" cxnId="{5D7E02BF-E809-4E27-9A0F-6434BB12951E}">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137329" custLinFactNeighborX="-226" custLinFactNeighborY="-3148">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53245" custScaleY="169584" custLinFactNeighborX="-142" custLinFactNeighborY="-198">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54047" custLinFactNeighborX="161" custLinFactNeighborY="3891">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1528" custScaleY="60107" custLinFactNeighborX="1571" custLinFactNeighborY="4096">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60427">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72082">
        <dgm:presLayoutVars>
          <dgm:bulletEnabled val="1"/>
        </dgm:presLayoutVars>
      </dgm:prSet>
      <dgm:spPr/>
      <dgm:t>
        <a:bodyPr/>
        <a:lstStyle/>
        <a:p>
          <a:endParaRPr lang="zh-TW" altLang="en-US"/>
        </a:p>
      </dgm:t>
    </dgm:pt>
  </dgm:ptLst>
  <dgm:cxnLst>
    <dgm:cxn modelId="{743CE6A0-F3D1-444C-8031-0B11D1949916}" type="presOf" srcId="{714F7DE5-9C32-4E16-9544-31DB1AD0B80C}" destId="{45C3AC1C-7C86-42B1-8C46-D477007DFCA5}" srcOrd="0" destOrd="1" presId="urn:microsoft.com/office/officeart/2005/8/layout/vList5"/>
    <dgm:cxn modelId="{B0509334-EBC6-4496-8A2C-5A27274EB25A}" type="presOf" srcId="{F9E0FB4C-623F-4474-A3F8-D86B85FF0B65}" destId="{DA0DB5C3-75BA-45A0-BE5A-7A3C9AD81C53}" srcOrd="0" destOrd="1" presId="urn:microsoft.com/office/officeart/2005/8/layout/vList5"/>
    <dgm:cxn modelId="{6D6C1AC3-01E3-409F-90FE-ADF127F61316}" type="presOf" srcId="{8922A49D-31C9-4ADB-9FE6-DF8F9776D4F0}" destId="{DA0DB5C3-75BA-45A0-BE5A-7A3C9AD81C53}" srcOrd="0" destOrd="2" presId="urn:microsoft.com/office/officeart/2005/8/layout/vList5"/>
    <dgm:cxn modelId="{ABE80572-039C-46D5-86CA-3D08CF0FF28C}" type="presOf" srcId="{7D18848D-7E34-4455-B8D2-DBB35D905EF0}" destId="{45C3AC1C-7C86-42B1-8C46-D477007DFCA5}" srcOrd="0" destOrd="0" presId="urn:microsoft.com/office/officeart/2005/8/layout/vList5"/>
    <dgm:cxn modelId="{7E27BD4F-748B-46E4-A77F-BC932C6434B7}" srcId="{8E109CDF-101F-4367-91E8-A8714F11C9EE}" destId="{DBC284DB-1BC1-4EAE-B210-C4AB8EFB17FD}" srcOrd="1" destOrd="0" parTransId="{5452DA11-A21B-4296-8397-9829C9B85BEB}" sibTransId="{5756C6D6-28C7-49F4-AE98-956F97134373}"/>
    <dgm:cxn modelId="{292F3D3C-EAF0-442A-93E1-409FB967C76F}" srcId="{9B7ADE11-BE18-4708-9D56-1476D1E125B4}" destId="{7351BC8C-A3C1-4E78-8314-1F72D6654368}" srcOrd="2" destOrd="0" parTransId="{E52F74C6-EED6-4D60-98C9-7BC42BA3306B}" sibTransId="{E6070F69-9EB7-445F-84F1-F7634AD49B5A}"/>
    <dgm:cxn modelId="{A889C9DF-2351-4E8F-B945-14979677AC44}" srcId="{D615E62D-AAB6-41B3-AC23-66D407BB2CE6}" destId="{F9E0FB4C-623F-4474-A3F8-D86B85FF0B65}" srcOrd="1" destOrd="0" parTransId="{8238C7DB-02EE-490E-81FA-E76F757CDAC0}" sibTransId="{DD0B2111-5944-49FB-BF3F-4CCF6DA2A15A}"/>
    <dgm:cxn modelId="{5A7941A5-0D30-4CFF-92B8-149F326B3591}" srcId="{DBC284DB-1BC1-4EAE-B210-C4AB8EFB17FD}" destId="{72B92933-CBF6-4146-9798-0FB60522B370}" srcOrd="0" destOrd="0" parTransId="{32BDC70A-0D42-4B73-9534-95D34C4E4A00}" sibTransId="{62104E89-A228-4354-A945-734B91C70374}"/>
    <dgm:cxn modelId="{081DBD7E-A0D7-4336-B81C-96B3BFF6E70C}" srcId="{DBC284DB-1BC1-4EAE-B210-C4AB8EFB17FD}" destId="{1BD24FF1-A993-4CBB-B9C4-30BE2588A49F}" srcOrd="1" destOrd="0" parTransId="{7FA6A2EE-F199-4FD7-9C3C-A6689712F241}" sibTransId="{6E37DFEC-659E-4C95-8183-4EA81575943F}"/>
    <dgm:cxn modelId="{C816B01F-FEC9-4555-9D5D-CE5BF203999B}" type="presOf" srcId="{58A6624F-E77B-4245-A3A4-C07417AE5CB6}" destId="{DA0DB5C3-75BA-45A0-BE5A-7A3C9AD81C53}" srcOrd="0" destOrd="3" presId="urn:microsoft.com/office/officeart/2005/8/layout/vList5"/>
    <dgm:cxn modelId="{68FDE930-DD2C-4801-86F1-3D29C25739BC}" type="presOf" srcId="{7351BC8C-A3C1-4E78-8314-1F72D6654368}" destId="{45C3AC1C-7C86-42B1-8C46-D477007DFCA5}" srcOrd="0" destOrd="2" presId="urn:microsoft.com/office/officeart/2005/8/layout/vList5"/>
    <dgm:cxn modelId="{685842A1-BEC6-4384-9275-40AEF3019D08}" type="presOf" srcId="{D964AE60-2056-4CF3-9223-33CFC6E1286D}" destId="{DA0DB5C3-75BA-45A0-BE5A-7A3C9AD81C53}" srcOrd="0" destOrd="0" presId="urn:microsoft.com/office/officeart/2005/8/layout/vList5"/>
    <dgm:cxn modelId="{DFEC8E9E-CED7-4106-84C8-BAA16110A1E4}" type="presOf" srcId="{1BD24FF1-A993-4CBB-B9C4-30BE2588A49F}" destId="{0874A851-733E-4C68-A5B9-C63601CD053F}" srcOrd="0" destOrd="1" presId="urn:microsoft.com/office/officeart/2005/8/layout/vList5"/>
    <dgm:cxn modelId="{BCF1A7FC-E78B-47C4-978F-8D11C5EE373E}" srcId="{9B7ADE11-BE18-4708-9D56-1476D1E125B4}" destId="{714F7DE5-9C32-4E16-9544-31DB1AD0B80C}" srcOrd="1" destOrd="0" parTransId="{3BF12CC0-5755-4E44-9019-983671CEBD0E}" sibTransId="{A00084D2-4BF9-4A2C-B01D-06AEA5FB0919}"/>
    <dgm:cxn modelId="{D2BC61A0-3391-4597-8E86-BF8E1BB33999}" srcId="{8E109CDF-101F-4367-91E8-A8714F11C9EE}" destId="{9B7ADE11-BE18-4708-9D56-1476D1E125B4}" srcOrd="2" destOrd="0" parTransId="{73DD89B0-83FB-417F-8963-075F7F4D751E}" sibTransId="{88B3AD7F-2CAA-4C31-BD2E-E0F09918E8B9}"/>
    <dgm:cxn modelId="{1BEDBF9A-5360-4FEE-9D4C-D0DC74308C1E}" srcId="{D615E62D-AAB6-41B3-AC23-66D407BB2CE6}" destId="{58A6624F-E77B-4245-A3A4-C07417AE5CB6}" srcOrd="3" destOrd="0" parTransId="{1703C2CF-46DC-4E5A-A9AD-8B65FE65E121}" sibTransId="{657C2758-8946-4DBF-83F3-ABC9197655C5}"/>
    <dgm:cxn modelId="{4081E96A-8072-4DB8-82BE-9239619A9B44}" type="presOf" srcId="{8E109CDF-101F-4367-91E8-A8714F11C9EE}" destId="{B75A1A8B-6EE8-453C-BFBA-D7747B2A219D}" srcOrd="0" destOrd="0" presId="urn:microsoft.com/office/officeart/2005/8/layout/vList5"/>
    <dgm:cxn modelId="{8AD59B79-53D9-4ED0-80C6-03EC97CC0F59}" type="presOf" srcId="{D615E62D-AAB6-41B3-AC23-66D407BB2CE6}" destId="{ECD53BAB-D8FE-446E-B57F-FCEDCC00A9E9}" srcOrd="0" destOrd="0" presId="urn:microsoft.com/office/officeart/2005/8/layout/vList5"/>
    <dgm:cxn modelId="{5D7E02BF-E809-4E27-9A0F-6434BB12951E}" srcId="{D615E62D-AAB6-41B3-AC23-66D407BB2CE6}" destId="{D964AE60-2056-4CF3-9223-33CFC6E1286D}" srcOrd="0" destOrd="0" parTransId="{5918EB36-787B-4F9C-AA86-987FDD10914B}" sibTransId="{C7764A62-64CD-4901-9988-164F6F0321CE}"/>
    <dgm:cxn modelId="{A1989822-76F1-4E00-BEF8-2900B6F9B973}" type="presOf" srcId="{72B92933-CBF6-4146-9798-0FB60522B370}" destId="{0874A851-733E-4C68-A5B9-C63601CD053F}" srcOrd="0" destOrd="0" presId="urn:microsoft.com/office/officeart/2005/8/layout/vList5"/>
    <dgm:cxn modelId="{7F58604E-D4A8-4DCD-9D0D-A791960CAAEC}" srcId="{8E109CDF-101F-4367-91E8-A8714F11C9EE}" destId="{D615E62D-AAB6-41B3-AC23-66D407BB2CE6}" srcOrd="0" destOrd="0" parTransId="{98900391-ADB5-4A7E-AE46-131C03F49A30}" sibTransId="{045C450B-1D1E-4A40-8FC1-44699FC09E56}"/>
    <dgm:cxn modelId="{8FE0EA44-24C7-4006-8A0A-D3819C0ABE0A}" type="presOf" srcId="{DBC284DB-1BC1-4EAE-B210-C4AB8EFB17FD}" destId="{612C8EBA-AECD-4375-B086-FF608DEEDB88}" srcOrd="0" destOrd="0" presId="urn:microsoft.com/office/officeart/2005/8/layout/vList5"/>
    <dgm:cxn modelId="{28FA91D3-2F5E-4299-A7E3-C31ED2C12EB3}" srcId="{9B7ADE11-BE18-4708-9D56-1476D1E125B4}" destId="{7D18848D-7E34-4455-B8D2-DBB35D905EF0}" srcOrd="0" destOrd="0" parTransId="{FC4C3F0D-E4B9-4977-A34A-4636F974A4F4}" sibTransId="{91AC7F8B-A0FB-426D-939F-FEF6DD877481}"/>
    <dgm:cxn modelId="{8457ACEA-6474-45BF-B971-999E0099114B}" type="presOf" srcId="{9B7ADE11-BE18-4708-9D56-1476D1E125B4}" destId="{95F09A83-74EB-4EC8-AD6D-6E463ED96453}" srcOrd="0" destOrd="0" presId="urn:microsoft.com/office/officeart/2005/8/layout/vList5"/>
    <dgm:cxn modelId="{C752EBE4-79BC-43D5-B59D-94F49217A886}" srcId="{D615E62D-AAB6-41B3-AC23-66D407BB2CE6}" destId="{8922A49D-31C9-4ADB-9FE6-DF8F9776D4F0}" srcOrd="2" destOrd="0" parTransId="{670E2EB7-2725-4C5F-92BF-FCC02EE20D48}" sibTransId="{DC2DE95A-AEE6-4D98-9B0B-87518B5C4829}"/>
    <dgm:cxn modelId="{25A984EC-5437-4EAD-9DDB-E63A6C0FD62B}" type="presParOf" srcId="{B75A1A8B-6EE8-453C-BFBA-D7747B2A219D}" destId="{D08A507D-EA09-48A4-A2E9-D55957FF054D}" srcOrd="0" destOrd="0" presId="urn:microsoft.com/office/officeart/2005/8/layout/vList5"/>
    <dgm:cxn modelId="{7A65AECB-7228-4994-B8A7-F68C7B2D7C8B}" type="presParOf" srcId="{D08A507D-EA09-48A4-A2E9-D55957FF054D}" destId="{ECD53BAB-D8FE-446E-B57F-FCEDCC00A9E9}" srcOrd="0" destOrd="0" presId="urn:microsoft.com/office/officeart/2005/8/layout/vList5"/>
    <dgm:cxn modelId="{35BAF6AE-3233-4392-BACF-350FFD14AFE5}" type="presParOf" srcId="{D08A507D-EA09-48A4-A2E9-D55957FF054D}" destId="{DA0DB5C3-75BA-45A0-BE5A-7A3C9AD81C53}" srcOrd="1" destOrd="0" presId="urn:microsoft.com/office/officeart/2005/8/layout/vList5"/>
    <dgm:cxn modelId="{DA58BDBE-60C5-4C41-B595-BBAB7CA406C1}" type="presParOf" srcId="{B75A1A8B-6EE8-453C-BFBA-D7747B2A219D}" destId="{6547B971-CEEF-4D18-9293-3CC1A33D315C}" srcOrd="1" destOrd="0" presId="urn:microsoft.com/office/officeart/2005/8/layout/vList5"/>
    <dgm:cxn modelId="{0D032FC4-71C6-426E-89C0-308433456FBF}" type="presParOf" srcId="{B75A1A8B-6EE8-453C-BFBA-D7747B2A219D}" destId="{5E16C4BC-53C6-4039-B028-D95D8340BD0E}" srcOrd="2" destOrd="0" presId="urn:microsoft.com/office/officeart/2005/8/layout/vList5"/>
    <dgm:cxn modelId="{A8AB2270-A06D-4305-B457-9548EE807BFA}" type="presParOf" srcId="{5E16C4BC-53C6-4039-B028-D95D8340BD0E}" destId="{612C8EBA-AECD-4375-B086-FF608DEEDB88}" srcOrd="0" destOrd="0" presId="urn:microsoft.com/office/officeart/2005/8/layout/vList5"/>
    <dgm:cxn modelId="{954A4687-2581-4A30-9930-EB682DC62BA0}" type="presParOf" srcId="{5E16C4BC-53C6-4039-B028-D95D8340BD0E}" destId="{0874A851-733E-4C68-A5B9-C63601CD053F}" srcOrd="1" destOrd="0" presId="urn:microsoft.com/office/officeart/2005/8/layout/vList5"/>
    <dgm:cxn modelId="{6F6A3C86-CC3D-4539-BC40-B0F664B16139}" type="presParOf" srcId="{B75A1A8B-6EE8-453C-BFBA-D7747B2A219D}" destId="{899C19A8-1C37-4DB1-BF27-B66EA5C7D856}" srcOrd="3" destOrd="0" presId="urn:microsoft.com/office/officeart/2005/8/layout/vList5"/>
    <dgm:cxn modelId="{C643556F-6786-4898-B185-A644E953E831}" type="presParOf" srcId="{B75A1A8B-6EE8-453C-BFBA-D7747B2A219D}" destId="{ECFDFB4C-DAD1-4B55-941F-093619D741E8}" srcOrd="4" destOrd="0" presId="urn:microsoft.com/office/officeart/2005/8/layout/vList5"/>
    <dgm:cxn modelId="{4094A11E-1CF9-4BD0-8E84-837594A52FAC}" type="presParOf" srcId="{ECFDFB4C-DAD1-4B55-941F-093619D741E8}" destId="{95F09A83-74EB-4EC8-AD6D-6E463ED96453}" srcOrd="0" destOrd="0" presId="urn:microsoft.com/office/officeart/2005/8/layout/vList5"/>
    <dgm:cxn modelId="{DB9675DB-F24A-4413-97D7-CBF1F1D12964}"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C34B7BF-364B-4D1C-A916-BF9C5A25A4DD}"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zh-TW" altLang="en-US"/>
        </a:p>
      </dgm:t>
    </dgm:pt>
    <dgm:pt modelId="{2D7485B8-C784-443C-B9B6-18B5DB4A750C}">
      <dgm:prSet phldrT="[文字]" custT="1"/>
      <dgm:spPr>
        <a:solidFill>
          <a:srgbClr val="0070C0"/>
        </a:solidFill>
        <a:effectLst>
          <a:outerShdw blurRad="50800" dist="63500" dir="2700000" algn="tl" rotWithShape="0">
            <a:prstClr val="black">
              <a:alpha val="40000"/>
            </a:prstClr>
          </a:outerShdw>
        </a:effectLst>
      </dgm:spPr>
      <dgm:t>
        <a:bodyPr/>
        <a:lstStyle/>
        <a:p>
          <a:r>
            <a:rPr lang="zh-TW" altLang="en-US" sz="2400" b="1" dirty="0" smtClean="0">
              <a:latin typeface="微軟正黑體" pitchFamily="34" charset="-120"/>
              <a:ea typeface="微軟正黑體" pitchFamily="34" charset="-120"/>
            </a:rPr>
            <a:t>公私立國民中學應屆、非應屆畢業生或具同等學力者</a:t>
          </a:r>
          <a:endParaRPr lang="zh-TW" altLang="en-US" sz="2400" b="1" dirty="0">
            <a:latin typeface="微軟正黑體" pitchFamily="34" charset="-120"/>
            <a:ea typeface="微軟正黑體" pitchFamily="34" charset="-120"/>
          </a:endParaRPr>
        </a:p>
      </dgm:t>
    </dgm:pt>
    <dgm:pt modelId="{9FF55370-15A6-4031-9B4B-75F7A5D881DA}" type="parTrans" cxnId="{75D831D9-BB7F-4F3F-A21A-0238CAE439C5}">
      <dgm:prSet/>
      <dgm:spPr/>
      <dgm:t>
        <a:bodyPr/>
        <a:lstStyle/>
        <a:p>
          <a:endParaRPr lang="zh-TW" altLang="en-US"/>
        </a:p>
      </dgm:t>
    </dgm:pt>
    <dgm:pt modelId="{2717E4F1-DF86-418C-8FDA-423A0BFCF3A8}" type="sibTrans" cxnId="{75D831D9-BB7F-4F3F-A21A-0238CAE439C5}">
      <dgm:prSet/>
      <dgm:spPr/>
      <dgm:t>
        <a:bodyPr/>
        <a:lstStyle/>
        <a:p>
          <a:endParaRPr lang="zh-TW" altLang="en-US"/>
        </a:p>
      </dgm:t>
    </dgm:pt>
    <dgm:pt modelId="{8B9E1006-D448-4693-BC16-3E928B04E9BB}">
      <dgm:prSet phldrT="[文字]" custT="1"/>
      <dgm:spPr>
        <a:solidFill>
          <a:srgbClr val="00B05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smtClean="0">
              <a:latin typeface="微軟正黑體" pitchFamily="34" charset="-120"/>
              <a:ea typeface="微軟正黑體" pitchFamily="34" charset="-120"/>
            </a:rPr>
            <a:t>五專免試入學報名</a:t>
          </a:r>
          <a:endParaRPr lang="en-US" altLang="zh-TW" sz="2400" b="1" dirty="0" smtClean="0">
            <a:latin typeface="微軟正黑體" pitchFamily="34" charset="-120"/>
            <a:ea typeface="微軟正黑體" pitchFamily="34" charset="-120"/>
          </a:endParaRPr>
        </a:p>
        <a:p>
          <a:pPr marL="36000">
            <a:lnSpc>
              <a:spcPct val="85000"/>
            </a:lnSpc>
            <a:spcAft>
              <a:spcPts val="0"/>
            </a:spcAft>
          </a:pPr>
          <a:r>
            <a:rPr lang="en-US" altLang="zh-TW" sz="2400" b="1" dirty="0" smtClean="0">
              <a:latin typeface="微軟正黑體" pitchFamily="34" charset="-120"/>
              <a:ea typeface="微軟正黑體" pitchFamily="34" charset="-120"/>
            </a:rPr>
            <a:t>109</a:t>
          </a:r>
          <a:r>
            <a:rPr lang="zh-TW" altLang="en-US" sz="2400" b="1" dirty="0" smtClean="0">
              <a:latin typeface="微軟正黑體" pitchFamily="34" charset="-120"/>
              <a:ea typeface="微軟正黑體" pitchFamily="34" charset="-120"/>
            </a:rPr>
            <a:t>年</a:t>
          </a:r>
          <a:r>
            <a:rPr lang="en-US" altLang="zh-TW" sz="2400" b="1" dirty="0" smtClean="0">
              <a:latin typeface="微軟正黑體" pitchFamily="34" charset="-120"/>
              <a:ea typeface="微軟正黑體" pitchFamily="34" charset="-120"/>
            </a:rPr>
            <a:t>6</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18</a:t>
          </a:r>
          <a:r>
            <a:rPr lang="zh-TW" altLang="en-US" sz="2400" b="1" dirty="0" smtClean="0">
              <a:latin typeface="微軟正黑體" pitchFamily="34" charset="-120"/>
              <a:ea typeface="微軟正黑體" pitchFamily="34" charset="-120"/>
            </a:rPr>
            <a:t>日</a:t>
          </a:r>
          <a:r>
            <a:rPr lang="en-US" altLang="zh-TW" sz="2400" b="1" dirty="0" smtClean="0">
              <a:latin typeface="微軟正黑體" pitchFamily="34" charset="-120"/>
              <a:ea typeface="微軟正黑體" pitchFamily="34" charset="-120"/>
            </a:rPr>
            <a:t>~6</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29</a:t>
          </a:r>
          <a:r>
            <a:rPr lang="zh-TW" altLang="en-US" sz="2400" b="1" dirty="0" smtClean="0">
              <a:latin typeface="微軟正黑體" pitchFamily="34" charset="-120"/>
              <a:ea typeface="微軟正黑體" pitchFamily="34" charset="-120"/>
            </a:rPr>
            <a:t>日</a:t>
          </a:r>
          <a:endParaRPr lang="zh-TW" altLang="en-US" sz="2400" b="1" dirty="0">
            <a:latin typeface="微軟正黑體" pitchFamily="34" charset="-120"/>
            <a:ea typeface="微軟正黑體" pitchFamily="34" charset="-120"/>
          </a:endParaRPr>
        </a:p>
      </dgm:t>
    </dgm:pt>
    <dgm:pt modelId="{6636105F-2083-4D05-AE08-F9503F7E5756}" type="parTrans" cxnId="{7251E59B-5CAA-4981-9E48-25FAF367EB79}">
      <dgm:prSet/>
      <dgm:spPr/>
      <dgm:t>
        <a:bodyPr/>
        <a:lstStyle/>
        <a:p>
          <a:endParaRPr lang="zh-TW" altLang="en-US"/>
        </a:p>
      </dgm:t>
    </dgm:pt>
    <dgm:pt modelId="{B1C2DF42-6700-4D1E-BE53-D57A7639B9F3}" type="sibTrans" cxnId="{7251E59B-5CAA-4981-9E48-25FAF367EB79}">
      <dgm:prSet/>
      <dgm:spPr/>
      <dgm:t>
        <a:bodyPr/>
        <a:lstStyle/>
        <a:p>
          <a:endParaRPr lang="zh-TW" altLang="en-US"/>
        </a:p>
      </dgm:t>
    </dgm:pt>
    <dgm:pt modelId="{D82BA6C5-85EB-4694-B20B-8EFE8FE1CCC8}">
      <dgm:prSet phldrT="[文字]" custT="1"/>
      <dgm:spPr>
        <a:solidFill>
          <a:srgbClr val="FF990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smtClean="0">
              <a:latin typeface="微軟正黑體" pitchFamily="34" charset="-120"/>
              <a:ea typeface="微軟正黑體" pitchFamily="34" charset="-120"/>
            </a:rPr>
            <a:t>五專招生學校寄發免試入學現場登記分發通知單</a:t>
          </a:r>
          <a:endParaRPr lang="en-US" altLang="zh-TW" sz="2400" b="1" dirty="0" smtClean="0">
            <a:latin typeface="微軟正黑體" pitchFamily="34" charset="-120"/>
            <a:ea typeface="微軟正黑體" pitchFamily="34" charset="-120"/>
          </a:endParaRPr>
        </a:p>
        <a:p>
          <a:pPr marL="36000">
            <a:lnSpc>
              <a:spcPct val="85000"/>
            </a:lnSpc>
            <a:spcAft>
              <a:spcPts val="0"/>
            </a:spcAft>
          </a:pPr>
          <a:r>
            <a:rPr lang="en-US" altLang="zh-TW" sz="2400" b="1" dirty="0" smtClean="0">
              <a:latin typeface="微軟正黑體" pitchFamily="34" charset="-120"/>
              <a:ea typeface="微軟正黑體" pitchFamily="34" charset="-120"/>
            </a:rPr>
            <a:t>109</a:t>
          </a:r>
          <a:r>
            <a:rPr lang="zh-TW" altLang="en-US" sz="2400" b="1" dirty="0" smtClean="0">
              <a:latin typeface="微軟正黑體" pitchFamily="34" charset="-120"/>
              <a:ea typeface="微軟正黑體" pitchFamily="34" charset="-120"/>
            </a:rPr>
            <a:t>年</a:t>
          </a:r>
          <a:r>
            <a:rPr lang="en-US" altLang="zh-TW" sz="2400" b="1" dirty="0" smtClean="0">
              <a:latin typeface="微軟正黑體" pitchFamily="34" charset="-120"/>
              <a:ea typeface="微軟正黑體" pitchFamily="34" charset="-120"/>
            </a:rPr>
            <a:t>7</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3</a:t>
          </a:r>
          <a:r>
            <a:rPr lang="zh-TW" altLang="en-US" sz="2400" b="1" dirty="0" smtClean="0">
              <a:latin typeface="微軟正黑體" pitchFamily="34" charset="-120"/>
              <a:ea typeface="微軟正黑體" pitchFamily="34" charset="-120"/>
            </a:rPr>
            <a:t>日</a:t>
          </a:r>
          <a:endParaRPr lang="zh-TW" altLang="en-US" sz="2400" b="1" dirty="0">
            <a:latin typeface="微軟正黑體" pitchFamily="34" charset="-120"/>
            <a:ea typeface="微軟正黑體" pitchFamily="34" charset="-120"/>
          </a:endParaRPr>
        </a:p>
      </dgm:t>
    </dgm:pt>
    <dgm:pt modelId="{FDAB3A17-C82B-4893-953E-FFD99D0466B8}" type="parTrans" cxnId="{8A7C808D-BFFC-4C16-9BEE-E8C934124D7C}">
      <dgm:prSet/>
      <dgm:spPr/>
      <dgm:t>
        <a:bodyPr/>
        <a:lstStyle/>
        <a:p>
          <a:endParaRPr lang="zh-TW" altLang="en-US"/>
        </a:p>
      </dgm:t>
    </dgm:pt>
    <dgm:pt modelId="{D2EDA331-9F64-409B-A218-B77D76CA0F2D}" type="sibTrans" cxnId="{8A7C808D-BFFC-4C16-9BEE-E8C934124D7C}">
      <dgm:prSet/>
      <dgm:spPr/>
      <dgm:t>
        <a:bodyPr/>
        <a:lstStyle/>
        <a:p>
          <a:endParaRPr lang="zh-TW" altLang="en-US"/>
        </a:p>
      </dgm:t>
    </dgm:pt>
    <dgm:pt modelId="{25D20685-4556-4F35-9F8C-3E43FCF15B6F}">
      <dgm:prSet phldrT="[文字]" custT="1"/>
      <dgm:spPr>
        <a:solidFill>
          <a:srgbClr val="7030A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smtClean="0">
              <a:latin typeface="微軟正黑體" pitchFamily="34" charset="-120"/>
              <a:ea typeface="微軟正黑體" pitchFamily="34" charset="-120"/>
            </a:rPr>
            <a:t>考生依通知單指定地點參加現場登記分發報到</a:t>
          </a:r>
          <a:endParaRPr lang="en-US" altLang="zh-TW" sz="2400" b="1" dirty="0" smtClean="0">
            <a:latin typeface="微軟正黑體" pitchFamily="34" charset="-120"/>
            <a:ea typeface="微軟正黑體" pitchFamily="34" charset="-120"/>
          </a:endParaRPr>
        </a:p>
        <a:p>
          <a:pPr marL="36000">
            <a:lnSpc>
              <a:spcPct val="85000"/>
            </a:lnSpc>
            <a:spcAft>
              <a:spcPts val="0"/>
            </a:spcAft>
          </a:pPr>
          <a:r>
            <a:rPr lang="en-US" altLang="zh-TW" sz="2400" b="1" dirty="0" smtClean="0">
              <a:latin typeface="微軟正黑體" pitchFamily="34" charset="-120"/>
              <a:ea typeface="微軟正黑體" pitchFamily="34" charset="-120"/>
            </a:rPr>
            <a:t>109</a:t>
          </a:r>
          <a:r>
            <a:rPr lang="zh-TW" altLang="en-US" sz="2400" b="1" dirty="0" smtClean="0">
              <a:latin typeface="微軟正黑體" pitchFamily="34" charset="-120"/>
              <a:ea typeface="微軟正黑體" pitchFamily="34" charset="-120"/>
            </a:rPr>
            <a:t>年</a:t>
          </a:r>
          <a:r>
            <a:rPr lang="en-US" altLang="zh-TW" sz="2400" b="1" dirty="0" smtClean="0">
              <a:latin typeface="微軟正黑體" pitchFamily="34" charset="-120"/>
              <a:ea typeface="微軟正黑體" pitchFamily="34" charset="-120"/>
            </a:rPr>
            <a:t>7</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9</a:t>
          </a:r>
          <a:r>
            <a:rPr lang="zh-TW" altLang="en-US" sz="2400" b="1" dirty="0" smtClean="0">
              <a:latin typeface="微軟正黑體" pitchFamily="34" charset="-120"/>
              <a:ea typeface="微軟正黑體" pitchFamily="34" charset="-120"/>
            </a:rPr>
            <a:t>日</a:t>
          </a:r>
          <a:endParaRPr lang="zh-TW" altLang="en-US" sz="2400" b="1" dirty="0">
            <a:latin typeface="微軟正黑體" pitchFamily="34" charset="-120"/>
            <a:ea typeface="微軟正黑體" pitchFamily="34" charset="-120"/>
          </a:endParaRPr>
        </a:p>
      </dgm:t>
    </dgm:pt>
    <dgm:pt modelId="{A2D921F8-7806-475B-8355-E94D7AF5EED0}" type="parTrans" cxnId="{31686812-C814-42EB-BB0F-4257252708FE}">
      <dgm:prSet/>
      <dgm:spPr/>
      <dgm:t>
        <a:bodyPr/>
        <a:lstStyle/>
        <a:p>
          <a:endParaRPr lang="zh-TW" altLang="en-US"/>
        </a:p>
      </dgm:t>
    </dgm:pt>
    <dgm:pt modelId="{396C705B-985B-4B14-B293-209182DF006D}" type="sibTrans" cxnId="{31686812-C814-42EB-BB0F-4257252708FE}">
      <dgm:prSet/>
      <dgm:spPr/>
      <dgm:t>
        <a:bodyPr/>
        <a:lstStyle/>
        <a:p>
          <a:endParaRPr lang="zh-TW" altLang="en-US"/>
        </a:p>
      </dgm:t>
    </dgm:pt>
    <dgm:pt modelId="{5EB7698A-B35E-4A28-AA4D-E228DCDC30EF}" type="pres">
      <dgm:prSet presAssocID="{1C34B7BF-364B-4D1C-A916-BF9C5A25A4DD}" presName="Name0" presStyleCnt="0">
        <dgm:presLayoutVars>
          <dgm:dir/>
          <dgm:animLvl val="lvl"/>
          <dgm:resizeHandles val="exact"/>
        </dgm:presLayoutVars>
      </dgm:prSet>
      <dgm:spPr/>
      <dgm:t>
        <a:bodyPr/>
        <a:lstStyle/>
        <a:p>
          <a:endParaRPr lang="zh-TW" altLang="en-US"/>
        </a:p>
      </dgm:t>
    </dgm:pt>
    <dgm:pt modelId="{1BD0B99E-EA22-4A31-93AD-705622F967FE}" type="pres">
      <dgm:prSet presAssocID="{25D20685-4556-4F35-9F8C-3E43FCF15B6F}" presName="boxAndChildren" presStyleCnt="0"/>
      <dgm:spPr/>
    </dgm:pt>
    <dgm:pt modelId="{FF29BC9E-3DAB-46EF-8DDE-189B29455443}" type="pres">
      <dgm:prSet presAssocID="{25D20685-4556-4F35-9F8C-3E43FCF15B6F}" presName="parentTextBox" presStyleLbl="node1" presStyleIdx="0" presStyleCnt="4"/>
      <dgm:spPr/>
      <dgm:t>
        <a:bodyPr/>
        <a:lstStyle/>
        <a:p>
          <a:endParaRPr lang="zh-TW" altLang="en-US"/>
        </a:p>
      </dgm:t>
    </dgm:pt>
    <dgm:pt modelId="{45BAE31F-28E6-49C2-AC95-C6ED4966F611}" type="pres">
      <dgm:prSet presAssocID="{D2EDA331-9F64-409B-A218-B77D76CA0F2D}" presName="sp" presStyleCnt="0"/>
      <dgm:spPr/>
    </dgm:pt>
    <dgm:pt modelId="{9A946908-A985-42BD-B553-75EA70816EEE}" type="pres">
      <dgm:prSet presAssocID="{D82BA6C5-85EB-4694-B20B-8EFE8FE1CCC8}" presName="arrowAndChildren" presStyleCnt="0"/>
      <dgm:spPr/>
    </dgm:pt>
    <dgm:pt modelId="{72519AE9-0E72-4D09-A84E-966BE1589B6F}" type="pres">
      <dgm:prSet presAssocID="{D82BA6C5-85EB-4694-B20B-8EFE8FE1CCC8}" presName="parentTextArrow" presStyleLbl="node1" presStyleIdx="1" presStyleCnt="4"/>
      <dgm:spPr/>
      <dgm:t>
        <a:bodyPr/>
        <a:lstStyle/>
        <a:p>
          <a:endParaRPr lang="zh-TW" altLang="en-US"/>
        </a:p>
      </dgm:t>
    </dgm:pt>
    <dgm:pt modelId="{E478EEB9-0A50-4CF9-B53A-D6D38B02D6EC}" type="pres">
      <dgm:prSet presAssocID="{B1C2DF42-6700-4D1E-BE53-D57A7639B9F3}" presName="sp" presStyleCnt="0"/>
      <dgm:spPr/>
    </dgm:pt>
    <dgm:pt modelId="{AB7D75A3-295F-4ADA-AEBD-5782F9F0A10D}" type="pres">
      <dgm:prSet presAssocID="{8B9E1006-D448-4693-BC16-3E928B04E9BB}" presName="arrowAndChildren" presStyleCnt="0"/>
      <dgm:spPr/>
    </dgm:pt>
    <dgm:pt modelId="{AF8FD97D-D898-43DA-B5B2-10248FA9C077}" type="pres">
      <dgm:prSet presAssocID="{8B9E1006-D448-4693-BC16-3E928B04E9BB}" presName="parentTextArrow" presStyleLbl="node1" presStyleIdx="2" presStyleCnt="4"/>
      <dgm:spPr/>
      <dgm:t>
        <a:bodyPr/>
        <a:lstStyle/>
        <a:p>
          <a:endParaRPr lang="zh-TW" altLang="en-US"/>
        </a:p>
      </dgm:t>
    </dgm:pt>
    <dgm:pt modelId="{2717009D-F3C6-4DF8-BC6E-C29DD4714D40}" type="pres">
      <dgm:prSet presAssocID="{2717E4F1-DF86-418C-8FDA-423A0BFCF3A8}" presName="sp" presStyleCnt="0"/>
      <dgm:spPr/>
    </dgm:pt>
    <dgm:pt modelId="{5CB4B9D7-1C06-4DCD-84FC-765854F91D6F}" type="pres">
      <dgm:prSet presAssocID="{2D7485B8-C784-443C-B9B6-18B5DB4A750C}" presName="arrowAndChildren" presStyleCnt="0"/>
      <dgm:spPr/>
    </dgm:pt>
    <dgm:pt modelId="{1F312244-AF6E-4624-928A-024D5C7A5DCA}" type="pres">
      <dgm:prSet presAssocID="{2D7485B8-C784-443C-B9B6-18B5DB4A750C}" presName="parentTextArrow" presStyleLbl="node1" presStyleIdx="3" presStyleCnt="4"/>
      <dgm:spPr/>
      <dgm:t>
        <a:bodyPr/>
        <a:lstStyle/>
        <a:p>
          <a:endParaRPr lang="zh-TW" altLang="en-US"/>
        </a:p>
      </dgm:t>
    </dgm:pt>
  </dgm:ptLst>
  <dgm:cxnLst>
    <dgm:cxn modelId="{9FB977FF-4162-4DDD-8BC5-02CA7EB69B23}" type="presOf" srcId="{D82BA6C5-85EB-4694-B20B-8EFE8FE1CCC8}" destId="{72519AE9-0E72-4D09-A84E-966BE1589B6F}" srcOrd="0" destOrd="0" presId="urn:microsoft.com/office/officeart/2005/8/layout/process4"/>
    <dgm:cxn modelId="{0A0594BC-3D8C-4853-8803-8DF0E8563422}" type="presOf" srcId="{8B9E1006-D448-4693-BC16-3E928B04E9BB}" destId="{AF8FD97D-D898-43DA-B5B2-10248FA9C077}" srcOrd="0" destOrd="0" presId="urn:microsoft.com/office/officeart/2005/8/layout/process4"/>
    <dgm:cxn modelId="{75D831D9-BB7F-4F3F-A21A-0238CAE439C5}" srcId="{1C34B7BF-364B-4D1C-A916-BF9C5A25A4DD}" destId="{2D7485B8-C784-443C-B9B6-18B5DB4A750C}" srcOrd="0" destOrd="0" parTransId="{9FF55370-15A6-4031-9B4B-75F7A5D881DA}" sibTransId="{2717E4F1-DF86-418C-8FDA-423A0BFCF3A8}"/>
    <dgm:cxn modelId="{31686812-C814-42EB-BB0F-4257252708FE}" srcId="{1C34B7BF-364B-4D1C-A916-BF9C5A25A4DD}" destId="{25D20685-4556-4F35-9F8C-3E43FCF15B6F}" srcOrd="3" destOrd="0" parTransId="{A2D921F8-7806-475B-8355-E94D7AF5EED0}" sibTransId="{396C705B-985B-4B14-B293-209182DF006D}"/>
    <dgm:cxn modelId="{8A7C808D-BFFC-4C16-9BEE-E8C934124D7C}" srcId="{1C34B7BF-364B-4D1C-A916-BF9C5A25A4DD}" destId="{D82BA6C5-85EB-4694-B20B-8EFE8FE1CCC8}" srcOrd="2" destOrd="0" parTransId="{FDAB3A17-C82B-4893-953E-FFD99D0466B8}" sibTransId="{D2EDA331-9F64-409B-A218-B77D76CA0F2D}"/>
    <dgm:cxn modelId="{43E7AE8E-393D-4CE0-A4CA-9433E7A584EC}" type="presOf" srcId="{25D20685-4556-4F35-9F8C-3E43FCF15B6F}" destId="{FF29BC9E-3DAB-46EF-8DDE-189B29455443}" srcOrd="0" destOrd="0" presId="urn:microsoft.com/office/officeart/2005/8/layout/process4"/>
    <dgm:cxn modelId="{7251E59B-5CAA-4981-9E48-25FAF367EB79}" srcId="{1C34B7BF-364B-4D1C-A916-BF9C5A25A4DD}" destId="{8B9E1006-D448-4693-BC16-3E928B04E9BB}" srcOrd="1" destOrd="0" parTransId="{6636105F-2083-4D05-AE08-F9503F7E5756}" sibTransId="{B1C2DF42-6700-4D1E-BE53-D57A7639B9F3}"/>
    <dgm:cxn modelId="{553F5242-8C54-4DE3-ADB4-335F51E48A1B}" type="presOf" srcId="{2D7485B8-C784-443C-B9B6-18B5DB4A750C}" destId="{1F312244-AF6E-4624-928A-024D5C7A5DCA}" srcOrd="0" destOrd="0" presId="urn:microsoft.com/office/officeart/2005/8/layout/process4"/>
    <dgm:cxn modelId="{DCDC38D7-51AC-4622-9DCF-DDC59D09A38C}" type="presOf" srcId="{1C34B7BF-364B-4D1C-A916-BF9C5A25A4DD}" destId="{5EB7698A-B35E-4A28-AA4D-E228DCDC30EF}" srcOrd="0" destOrd="0" presId="urn:microsoft.com/office/officeart/2005/8/layout/process4"/>
    <dgm:cxn modelId="{1CE9B775-8947-4301-BD25-A169B5E60506}" type="presParOf" srcId="{5EB7698A-B35E-4A28-AA4D-E228DCDC30EF}" destId="{1BD0B99E-EA22-4A31-93AD-705622F967FE}" srcOrd="0" destOrd="0" presId="urn:microsoft.com/office/officeart/2005/8/layout/process4"/>
    <dgm:cxn modelId="{24A56148-8D38-4C1B-BF09-734C75629623}" type="presParOf" srcId="{1BD0B99E-EA22-4A31-93AD-705622F967FE}" destId="{FF29BC9E-3DAB-46EF-8DDE-189B29455443}" srcOrd="0" destOrd="0" presId="urn:microsoft.com/office/officeart/2005/8/layout/process4"/>
    <dgm:cxn modelId="{4649EA2B-AD54-4A1B-B85D-C6BB7CC4421F}" type="presParOf" srcId="{5EB7698A-B35E-4A28-AA4D-E228DCDC30EF}" destId="{45BAE31F-28E6-49C2-AC95-C6ED4966F611}" srcOrd="1" destOrd="0" presId="urn:microsoft.com/office/officeart/2005/8/layout/process4"/>
    <dgm:cxn modelId="{0CC58455-D0EF-401B-81AB-B618D79F2683}" type="presParOf" srcId="{5EB7698A-B35E-4A28-AA4D-E228DCDC30EF}" destId="{9A946908-A985-42BD-B553-75EA70816EEE}" srcOrd="2" destOrd="0" presId="urn:microsoft.com/office/officeart/2005/8/layout/process4"/>
    <dgm:cxn modelId="{89A4E6B1-E1EE-4278-B6A7-BBA7D826D631}" type="presParOf" srcId="{9A946908-A985-42BD-B553-75EA70816EEE}" destId="{72519AE9-0E72-4D09-A84E-966BE1589B6F}" srcOrd="0" destOrd="0" presId="urn:microsoft.com/office/officeart/2005/8/layout/process4"/>
    <dgm:cxn modelId="{35792A29-150E-4591-9AEC-4F76340483C5}" type="presParOf" srcId="{5EB7698A-B35E-4A28-AA4D-E228DCDC30EF}" destId="{E478EEB9-0A50-4CF9-B53A-D6D38B02D6EC}" srcOrd="3" destOrd="0" presId="urn:microsoft.com/office/officeart/2005/8/layout/process4"/>
    <dgm:cxn modelId="{919CA51B-21AF-4EC7-85C6-FCB5FC05F4D8}" type="presParOf" srcId="{5EB7698A-B35E-4A28-AA4D-E228DCDC30EF}" destId="{AB7D75A3-295F-4ADA-AEBD-5782F9F0A10D}" srcOrd="4" destOrd="0" presId="urn:microsoft.com/office/officeart/2005/8/layout/process4"/>
    <dgm:cxn modelId="{55C0784C-239D-4C0A-8427-A36A49F6B272}" type="presParOf" srcId="{AB7D75A3-295F-4ADA-AEBD-5782F9F0A10D}" destId="{AF8FD97D-D898-43DA-B5B2-10248FA9C077}" srcOrd="0" destOrd="0" presId="urn:microsoft.com/office/officeart/2005/8/layout/process4"/>
    <dgm:cxn modelId="{4B44DB39-B224-4D92-9DB9-69D3E093E59E}" type="presParOf" srcId="{5EB7698A-B35E-4A28-AA4D-E228DCDC30EF}" destId="{2717009D-F3C6-4DF8-BC6E-C29DD4714D40}" srcOrd="5" destOrd="0" presId="urn:microsoft.com/office/officeart/2005/8/layout/process4"/>
    <dgm:cxn modelId="{955F8BF9-CD42-493F-8F70-BA007588CAC4}" type="presParOf" srcId="{5EB7698A-B35E-4A28-AA4D-E228DCDC30EF}" destId="{5CB4B9D7-1C06-4DCD-84FC-765854F91D6F}" srcOrd="6" destOrd="0" presId="urn:microsoft.com/office/officeart/2005/8/layout/process4"/>
    <dgm:cxn modelId="{6E72EDCE-839E-4664-95E7-0F7E91FEA072}" type="presParOf" srcId="{5CB4B9D7-1C06-4DCD-84FC-765854F91D6F}" destId="{1F312244-AF6E-4624-928A-024D5C7A5DC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6530BA4-46E3-4A49-B215-591A79E2801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TW" altLang="en-US"/>
        </a:p>
      </dgm:t>
    </dgm:pt>
    <dgm:pt modelId="{42C717C2-FF1A-4DD7-B2EF-A22BDA65DB14}">
      <dgm:prSet phldrT="[文字]" custT="1"/>
      <dgm:spPr>
        <a:solidFill>
          <a:srgbClr val="FFC000"/>
        </a:solidFill>
        <a:effectLst>
          <a:outerShdw blurRad="50800" dist="63500" dir="2700000" algn="tl" rotWithShape="0">
            <a:prstClr val="black">
              <a:alpha val="40000"/>
            </a:prstClr>
          </a:outerShdw>
        </a:effectLst>
      </dgm:spPr>
      <dgm:t>
        <a:bodyPr/>
        <a:lstStyle/>
        <a:p>
          <a:r>
            <a:rPr lang="zh-TW" altLang="en-US" sz="2400" b="1" dirty="0" smtClean="0">
              <a:latin typeface="微軟正黑體" pitchFamily="34" charset="-120"/>
              <a:ea typeface="微軟正黑體" pitchFamily="34" charset="-120"/>
            </a:rPr>
            <a:t>北區五專聯合免試入學招生委員會</a:t>
          </a:r>
          <a:endParaRPr lang="zh-TW" altLang="en-US" sz="2400" b="1" dirty="0">
            <a:latin typeface="微軟正黑體" pitchFamily="34" charset="-120"/>
            <a:ea typeface="微軟正黑體" pitchFamily="34" charset="-120"/>
          </a:endParaRPr>
        </a:p>
      </dgm:t>
    </dgm:pt>
    <dgm:pt modelId="{6F5ABA27-BF44-48E8-ADF0-286B4E2C7E77}" type="parTrans" cxnId="{B806C4A4-573E-4199-92D7-FDDCA0D83C76}">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C464EBAB-B41D-4FDA-9003-86365D31EB05}" type="sibTrans" cxnId="{B806C4A4-573E-4199-92D7-FDDCA0D83C76}">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79A68562-5E81-4C5F-A4A2-886A6D8B9D4C}">
      <dgm:prSet phldrT="[文字]" custT="1"/>
      <dgm:spPr>
        <a:solidFill>
          <a:srgbClr val="FF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smtClean="0">
              <a:latin typeface="微軟正黑體" pitchFamily="34" charset="-120"/>
              <a:ea typeface="微軟正黑體" pitchFamily="34" charset="-120"/>
            </a:rPr>
            <a:t>技專院校招生委員會聯合會</a:t>
          </a:r>
          <a:endParaRPr lang="zh-TW" altLang="en-US" sz="2400" b="1" dirty="0">
            <a:latin typeface="微軟正黑體" pitchFamily="34" charset="-120"/>
            <a:ea typeface="微軟正黑體" pitchFamily="34" charset="-120"/>
          </a:endParaRPr>
        </a:p>
      </dgm:t>
    </dgm:pt>
    <dgm:pt modelId="{987EF4DD-D8ED-4C32-A970-1026C02CDBF9}" type="parTrans" cxnId="{647750E1-23A4-4DBA-8934-56108549104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3FC61114-8ECE-429C-B8B3-303198BBE103}" type="sibTrans" cxnId="{647750E1-23A4-4DBA-8934-56108549104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523D3755-A10E-4E9D-85CC-DB7254B3F681}">
      <dgm:prSet phldrT="[文字]" custT="1"/>
      <dgm:spPr>
        <a:solidFill>
          <a:srgbClr val="006600"/>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smtClean="0">
              <a:latin typeface="微軟正黑體" pitchFamily="34" charset="-120"/>
              <a:ea typeface="微軟正黑體" pitchFamily="34" charset="-120"/>
            </a:rPr>
            <a:t>中區五專聯合免試入學招生委員會</a:t>
          </a:r>
          <a:endParaRPr lang="zh-TW" altLang="en-US" sz="2400" b="1" dirty="0">
            <a:latin typeface="微軟正黑體" pitchFamily="34" charset="-120"/>
            <a:ea typeface="微軟正黑體" pitchFamily="34" charset="-120"/>
          </a:endParaRPr>
        </a:p>
      </dgm:t>
    </dgm:pt>
    <dgm:pt modelId="{D2F0F551-E3F8-4FB8-B91C-D5507C2208AD}" type="parTrans" cxnId="{75EFFAA1-30CD-4F92-BE6D-2D112D2B9AE0}">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3A19E412-78DF-4835-B38D-BE7DFE5647E5}" type="sibTrans" cxnId="{75EFFAA1-30CD-4F92-BE6D-2D112D2B9AE0}">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0EA01461-8298-4A04-B0C0-C287E1255A48}">
      <dgm:prSet phldrT="[文字]" custT="1"/>
      <dgm:spPr>
        <a:solidFill>
          <a:srgbClr val="CC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smtClean="0">
              <a:latin typeface="微軟正黑體" pitchFamily="34" charset="-120"/>
              <a:ea typeface="微軟正黑體" pitchFamily="34" charset="-120"/>
            </a:rPr>
            <a:t>仁德醫護管理專科學校</a:t>
          </a:r>
          <a:endParaRPr lang="zh-TW" altLang="en-US" sz="2400" b="1" dirty="0">
            <a:latin typeface="微軟正黑體" pitchFamily="34" charset="-120"/>
            <a:ea typeface="微軟正黑體" pitchFamily="34" charset="-120"/>
          </a:endParaRPr>
        </a:p>
      </dgm:t>
    </dgm:pt>
    <dgm:pt modelId="{6F7A87BB-C28E-4101-A461-8B83E5510CAF}" type="parTrans" cxnId="{6BE4BB4F-FFB0-4537-BF17-7B7D5AF3FFE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4C3CEB5B-1FAF-4B91-A2C4-80E765484CF3}" type="sibTrans" cxnId="{6BE4BB4F-FFB0-4537-BF17-7B7D5AF3FFE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BB2ADDE3-959E-494A-910D-EC42F3CE88FC}">
      <dgm:prSet phldrT="[文字]" custT="1"/>
      <dgm:spPr>
        <a:solidFill>
          <a:srgbClr val="000066"/>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smtClean="0">
              <a:latin typeface="微軟正黑體" pitchFamily="34" charset="-120"/>
              <a:ea typeface="微軟正黑體" pitchFamily="34" charset="-120"/>
            </a:rPr>
            <a:t>南區五專聯合免試入學招生委員會</a:t>
          </a:r>
          <a:endParaRPr lang="zh-TW" altLang="en-US" sz="2400" b="1" dirty="0">
            <a:latin typeface="微軟正黑體" pitchFamily="34" charset="-120"/>
            <a:ea typeface="微軟正黑體" pitchFamily="34" charset="-120"/>
          </a:endParaRPr>
        </a:p>
      </dgm:t>
    </dgm:pt>
    <dgm:pt modelId="{4F2B14B5-5320-4DC5-A326-211055F97332}" type="parTrans" cxnId="{FA639953-6773-4310-8586-DF2DE16601FF}">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23F841AF-6C7A-4BE4-9304-7859186D6F1D}" type="sibTrans" cxnId="{FA639953-6773-4310-8586-DF2DE16601FF}">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2D251405-F25D-47A1-B422-A753B313BC49}">
      <dgm:prSet phldrT="[文字]" custT="1"/>
      <dgm:spPr>
        <a:solidFill>
          <a:srgbClr val="CCFFFF"/>
        </a:solidFill>
        <a:effectLst>
          <a:outerShdw blurRad="50800" dist="63500" dir="2700000" algn="tl" rotWithShape="0">
            <a:prstClr val="black">
              <a:alpha val="40000"/>
            </a:prstClr>
          </a:outerShdw>
        </a:effectLst>
      </dgm:spPr>
      <dgm:t>
        <a:bodyPr/>
        <a:lstStyle/>
        <a:p>
          <a:pPr marL="36000" marR="0" indent="0" defTabSz="914400" eaLnBrk="1" fontAlgn="auto" latinLnBrk="0" hangingPunct="1">
            <a:lnSpc>
              <a:spcPct val="85000"/>
            </a:lnSpc>
            <a:spcBef>
              <a:spcPts val="0"/>
            </a:spcBef>
            <a:spcAft>
              <a:spcPts val="0"/>
            </a:spcAft>
            <a:buClrTx/>
            <a:buSzTx/>
            <a:buFontTx/>
            <a:buNone/>
            <a:tabLst/>
            <a:defRPr/>
          </a:pPr>
          <a:r>
            <a:rPr lang="zh-TW" altLang="en-US" sz="2400" b="1" dirty="0" smtClean="0">
              <a:latin typeface="微軟正黑體" pitchFamily="34" charset="-120"/>
              <a:ea typeface="微軟正黑體" pitchFamily="34" charset="-120"/>
            </a:rPr>
            <a:t>國立高雄餐旅大學</a:t>
          </a:r>
        </a:p>
      </dgm:t>
    </dgm:pt>
    <dgm:pt modelId="{43C94EA4-6F0D-41F9-904E-545D06E07943}" type="parTrans" cxnId="{F04E0B2C-0ABF-421C-BDC9-F3DBF6C34D75}">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8ECC20A0-0280-4FDC-A0C3-14CB2B5D789A}" type="sibTrans" cxnId="{F04E0B2C-0ABF-421C-BDC9-F3DBF6C34D75}">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478BF143-6F53-49D5-BD3E-C7FB92E0E32D}">
      <dgm:prSet phldrT="[文字]" custT="1"/>
      <dgm:spPr>
        <a:solidFill>
          <a:srgbClr val="FF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en-US" altLang="en-US" sz="2400" b="1" dirty="0" smtClean="0">
              <a:latin typeface="微軟正黑體" pitchFamily="34" charset="-120"/>
              <a:ea typeface="微軟正黑體" pitchFamily="34" charset="-120"/>
            </a:rPr>
            <a:t>https://</a:t>
          </a:r>
          <a:r>
            <a:rPr lang="en-US" altLang="en-US" sz="2400" b="1" dirty="0" err="1" smtClean="0">
              <a:latin typeface="微軟正黑體" pitchFamily="34" charset="-120"/>
              <a:ea typeface="微軟正黑體" pitchFamily="34" charset="-120"/>
            </a:rPr>
            <a:t>www.jctv.ntut.edu.tw</a:t>
          </a:r>
          <a:r>
            <a:rPr lang="en-US" altLang="en-US" sz="2400" b="1" dirty="0" smtClean="0">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dgm:t>
    </dgm:pt>
    <dgm:pt modelId="{F8AE70A9-2348-48A0-9748-32AE8F4C8D57}" type="parTrans" cxnId="{3EA000FA-1DCC-421F-844B-4AB4DAC32C1F}">
      <dgm:prSet/>
      <dgm:spPr/>
      <dgm:t>
        <a:bodyPr/>
        <a:lstStyle/>
        <a:p>
          <a:endParaRPr lang="zh-TW" altLang="en-US"/>
        </a:p>
      </dgm:t>
    </dgm:pt>
    <dgm:pt modelId="{22397AF0-05AD-4555-AA0A-9524176BD486}" type="sibTrans" cxnId="{3EA000FA-1DCC-421F-844B-4AB4DAC32C1F}">
      <dgm:prSet/>
      <dgm:spPr/>
      <dgm:t>
        <a:bodyPr/>
        <a:lstStyle/>
        <a:p>
          <a:endParaRPr lang="zh-TW" altLang="en-US"/>
        </a:p>
      </dgm:t>
    </dgm:pt>
    <dgm:pt modelId="{7AA87167-9481-4026-8342-8AD6EBF162DD}">
      <dgm:prSet phldrT="[文字]" custT="1"/>
      <dgm:spPr>
        <a:solidFill>
          <a:srgbClr val="CC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en-US" altLang="en-US" sz="2400" b="1" dirty="0" smtClean="0">
              <a:latin typeface="微軟正黑體" pitchFamily="34" charset="-120"/>
              <a:ea typeface="微軟正黑體" pitchFamily="34" charset="-120"/>
            </a:rPr>
            <a:t>http://</a:t>
          </a:r>
          <a:r>
            <a:rPr lang="en-US" altLang="en-US" sz="2400" b="1" dirty="0" err="1" smtClean="0">
              <a:latin typeface="微軟正黑體" pitchFamily="34" charset="-120"/>
              <a:ea typeface="微軟正黑體" pitchFamily="34" charset="-120"/>
            </a:rPr>
            <a:t>exam.jente.edu.tw</a:t>
          </a:r>
          <a:r>
            <a:rPr lang="en-US" altLang="en-US"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 </a:t>
          </a:r>
          <a:endParaRPr lang="zh-TW" altLang="en-US" sz="2400" b="1" dirty="0">
            <a:latin typeface="微軟正黑體" pitchFamily="34" charset="-120"/>
            <a:ea typeface="微軟正黑體" pitchFamily="34" charset="-120"/>
          </a:endParaRPr>
        </a:p>
      </dgm:t>
    </dgm:pt>
    <dgm:pt modelId="{1839FAF6-20FF-4F91-84E2-2FDDB12A7F6B}" type="parTrans" cxnId="{058F3B56-846D-4824-A6D0-AFC2A6526EEA}">
      <dgm:prSet/>
      <dgm:spPr/>
      <dgm:t>
        <a:bodyPr/>
        <a:lstStyle/>
        <a:p>
          <a:endParaRPr lang="zh-TW" altLang="en-US"/>
        </a:p>
      </dgm:t>
    </dgm:pt>
    <dgm:pt modelId="{69679A14-89E2-423E-A6D2-D43DC68012A7}" type="sibTrans" cxnId="{058F3B56-846D-4824-A6D0-AFC2A6526EEA}">
      <dgm:prSet/>
      <dgm:spPr/>
      <dgm:t>
        <a:bodyPr/>
        <a:lstStyle/>
        <a:p>
          <a:endParaRPr lang="zh-TW" altLang="en-US"/>
        </a:p>
      </dgm:t>
    </dgm:pt>
    <dgm:pt modelId="{EA757069-6D61-4C4E-8C0C-7A3CA48B0B3D}">
      <dgm:prSet phldrT="[文字]" custT="1"/>
      <dgm:spPr>
        <a:solidFill>
          <a:srgbClr val="CCFFFF"/>
        </a:solidFill>
        <a:effectLst>
          <a:outerShdw blurRad="50800" dist="63500" dir="2700000" algn="tl" rotWithShape="0">
            <a:prstClr val="black">
              <a:alpha val="40000"/>
            </a:prstClr>
          </a:outerShdw>
        </a:effectLst>
      </dgm:spPr>
      <dgm:t>
        <a:bodyPr/>
        <a:lstStyle/>
        <a:p>
          <a:pPr marL="36000" marR="0" indent="0" defTabSz="914400" eaLnBrk="1" fontAlgn="auto" latinLnBrk="0" hangingPunct="1">
            <a:lnSpc>
              <a:spcPct val="85000"/>
            </a:lnSpc>
            <a:spcBef>
              <a:spcPts val="0"/>
            </a:spcBef>
            <a:spcAft>
              <a:spcPts val="0"/>
            </a:spcAft>
            <a:buClrTx/>
            <a:buSzTx/>
            <a:buFontTx/>
            <a:buNone/>
            <a:tabLst/>
            <a:defRPr/>
          </a:pPr>
          <a:r>
            <a:rPr lang="en-US" altLang="en-US" sz="2400" b="1" dirty="0" smtClean="0">
              <a:latin typeface="微軟正黑體" pitchFamily="34" charset="-120"/>
              <a:ea typeface="微軟正黑體" pitchFamily="34" charset="-120"/>
            </a:rPr>
            <a:t>http://</a:t>
          </a:r>
          <a:r>
            <a:rPr lang="en-US" altLang="en-US" sz="2400" b="1" dirty="0" err="1" smtClean="0">
              <a:latin typeface="微軟正黑體" pitchFamily="34" charset="-120"/>
              <a:ea typeface="微軟正黑體" pitchFamily="34" charset="-120"/>
            </a:rPr>
            <a:t>www.nkuht.edu.tw</a:t>
          </a:r>
          <a:r>
            <a:rPr lang="en-US" altLang="en-US" sz="2400" b="1" dirty="0" smtClean="0">
              <a:latin typeface="微軟正黑體" pitchFamily="34" charset="-120"/>
              <a:ea typeface="微軟正黑體" pitchFamily="34" charset="-120"/>
            </a:rPr>
            <a:t>/</a:t>
          </a:r>
          <a:endParaRPr lang="zh-TW" altLang="en-US" sz="2400" b="1" dirty="0" smtClean="0">
            <a:latin typeface="微軟正黑體" pitchFamily="34" charset="-120"/>
            <a:ea typeface="微軟正黑體" pitchFamily="34" charset="-120"/>
          </a:endParaRPr>
        </a:p>
      </dgm:t>
    </dgm:pt>
    <dgm:pt modelId="{49C564D6-6233-471D-BB18-0BDA829BE58E}" type="parTrans" cxnId="{0CF18CFD-3422-416E-9B52-F0C9993C7397}">
      <dgm:prSet/>
      <dgm:spPr/>
      <dgm:t>
        <a:bodyPr/>
        <a:lstStyle/>
        <a:p>
          <a:endParaRPr lang="zh-TW" altLang="en-US"/>
        </a:p>
      </dgm:t>
    </dgm:pt>
    <dgm:pt modelId="{431E96CA-3159-463E-A8F1-4790B9D88B73}" type="sibTrans" cxnId="{0CF18CFD-3422-416E-9B52-F0C9993C7397}">
      <dgm:prSet/>
      <dgm:spPr/>
      <dgm:t>
        <a:bodyPr/>
        <a:lstStyle/>
        <a:p>
          <a:endParaRPr lang="zh-TW" altLang="en-US"/>
        </a:p>
      </dgm:t>
    </dgm:pt>
    <dgm:pt modelId="{DF4F9CD2-C2DA-4DCE-A69F-E5D55BDF7B54}" type="pres">
      <dgm:prSet presAssocID="{86530BA4-46E3-4A49-B215-591A79E28016}" presName="linear" presStyleCnt="0">
        <dgm:presLayoutVars>
          <dgm:animLvl val="lvl"/>
          <dgm:resizeHandles val="exact"/>
        </dgm:presLayoutVars>
      </dgm:prSet>
      <dgm:spPr/>
      <dgm:t>
        <a:bodyPr/>
        <a:lstStyle/>
        <a:p>
          <a:endParaRPr lang="zh-TW" altLang="en-US"/>
        </a:p>
      </dgm:t>
    </dgm:pt>
    <dgm:pt modelId="{D116BD8C-A18B-42F0-9CFF-0644E3E9283F}" type="pres">
      <dgm:prSet presAssocID="{42C717C2-FF1A-4DD7-B2EF-A22BDA65DB14}" presName="parentText" presStyleLbl="node1" presStyleIdx="0" presStyleCnt="3">
        <dgm:presLayoutVars>
          <dgm:chMax val="0"/>
          <dgm:bulletEnabled val="1"/>
        </dgm:presLayoutVars>
      </dgm:prSet>
      <dgm:spPr/>
      <dgm:t>
        <a:bodyPr/>
        <a:lstStyle/>
        <a:p>
          <a:endParaRPr lang="zh-TW" altLang="en-US"/>
        </a:p>
      </dgm:t>
    </dgm:pt>
    <dgm:pt modelId="{73C9743A-7E25-4985-AF92-5F20D25DA47F}" type="pres">
      <dgm:prSet presAssocID="{42C717C2-FF1A-4DD7-B2EF-A22BDA65DB14}" presName="childText" presStyleLbl="revTx" presStyleIdx="0" presStyleCnt="3">
        <dgm:presLayoutVars>
          <dgm:bulletEnabled val="1"/>
        </dgm:presLayoutVars>
      </dgm:prSet>
      <dgm:spPr/>
      <dgm:t>
        <a:bodyPr/>
        <a:lstStyle/>
        <a:p>
          <a:endParaRPr lang="zh-TW" altLang="en-US"/>
        </a:p>
      </dgm:t>
    </dgm:pt>
    <dgm:pt modelId="{61AB999C-D176-4939-B2FB-9AA0B6F55D0F}" type="pres">
      <dgm:prSet presAssocID="{523D3755-A10E-4E9D-85CC-DB7254B3F681}" presName="parentText" presStyleLbl="node1" presStyleIdx="1" presStyleCnt="3">
        <dgm:presLayoutVars>
          <dgm:chMax val="0"/>
          <dgm:bulletEnabled val="1"/>
        </dgm:presLayoutVars>
      </dgm:prSet>
      <dgm:spPr/>
      <dgm:t>
        <a:bodyPr/>
        <a:lstStyle/>
        <a:p>
          <a:endParaRPr lang="zh-TW" altLang="en-US"/>
        </a:p>
      </dgm:t>
    </dgm:pt>
    <dgm:pt modelId="{4A9917CE-055A-4058-A1C1-887B9B0F90DE}" type="pres">
      <dgm:prSet presAssocID="{523D3755-A10E-4E9D-85CC-DB7254B3F681}" presName="childText" presStyleLbl="revTx" presStyleIdx="1" presStyleCnt="3">
        <dgm:presLayoutVars>
          <dgm:bulletEnabled val="1"/>
        </dgm:presLayoutVars>
      </dgm:prSet>
      <dgm:spPr/>
      <dgm:t>
        <a:bodyPr/>
        <a:lstStyle/>
        <a:p>
          <a:endParaRPr lang="zh-TW" altLang="en-US"/>
        </a:p>
      </dgm:t>
    </dgm:pt>
    <dgm:pt modelId="{03A3536C-C272-4F07-8157-FF67CBDA6275}" type="pres">
      <dgm:prSet presAssocID="{BB2ADDE3-959E-494A-910D-EC42F3CE88FC}" presName="parentText" presStyleLbl="node1" presStyleIdx="2" presStyleCnt="3">
        <dgm:presLayoutVars>
          <dgm:chMax val="0"/>
          <dgm:bulletEnabled val="1"/>
        </dgm:presLayoutVars>
      </dgm:prSet>
      <dgm:spPr/>
      <dgm:t>
        <a:bodyPr/>
        <a:lstStyle/>
        <a:p>
          <a:endParaRPr lang="zh-TW" altLang="en-US"/>
        </a:p>
      </dgm:t>
    </dgm:pt>
    <dgm:pt modelId="{ECAEA49A-D905-45C8-89D4-A595F7C9251E}" type="pres">
      <dgm:prSet presAssocID="{BB2ADDE3-959E-494A-910D-EC42F3CE88FC}" presName="childText" presStyleLbl="revTx" presStyleIdx="2" presStyleCnt="3">
        <dgm:presLayoutVars>
          <dgm:bulletEnabled val="1"/>
        </dgm:presLayoutVars>
      </dgm:prSet>
      <dgm:spPr/>
      <dgm:t>
        <a:bodyPr/>
        <a:lstStyle/>
        <a:p>
          <a:endParaRPr lang="zh-TW" altLang="en-US"/>
        </a:p>
      </dgm:t>
    </dgm:pt>
  </dgm:ptLst>
  <dgm:cxnLst>
    <dgm:cxn modelId="{BE425304-D7C4-46EA-9770-AD13D61AF5C8}" type="presOf" srcId="{7AA87167-9481-4026-8342-8AD6EBF162DD}" destId="{4A9917CE-055A-4058-A1C1-887B9B0F90DE}" srcOrd="0" destOrd="1" presId="urn:microsoft.com/office/officeart/2005/8/layout/vList2"/>
    <dgm:cxn modelId="{B806C4A4-573E-4199-92D7-FDDCA0D83C76}" srcId="{86530BA4-46E3-4A49-B215-591A79E28016}" destId="{42C717C2-FF1A-4DD7-B2EF-A22BDA65DB14}" srcOrd="0" destOrd="0" parTransId="{6F5ABA27-BF44-48E8-ADF0-286B4E2C7E77}" sibTransId="{C464EBAB-B41D-4FDA-9003-86365D31EB05}"/>
    <dgm:cxn modelId="{F04E0B2C-0ABF-421C-BDC9-F3DBF6C34D75}" srcId="{BB2ADDE3-959E-494A-910D-EC42F3CE88FC}" destId="{2D251405-F25D-47A1-B422-A753B313BC49}" srcOrd="0" destOrd="0" parTransId="{43C94EA4-6F0D-41F9-904E-545D06E07943}" sibTransId="{8ECC20A0-0280-4FDC-A0C3-14CB2B5D789A}"/>
    <dgm:cxn modelId="{3EA000FA-1DCC-421F-844B-4AB4DAC32C1F}" srcId="{42C717C2-FF1A-4DD7-B2EF-A22BDA65DB14}" destId="{478BF143-6F53-49D5-BD3E-C7FB92E0E32D}" srcOrd="1" destOrd="0" parTransId="{F8AE70A9-2348-48A0-9748-32AE8F4C8D57}" sibTransId="{22397AF0-05AD-4555-AA0A-9524176BD486}"/>
    <dgm:cxn modelId="{6397760B-675A-4DBB-BFFE-59066A3832CA}" type="presOf" srcId="{BB2ADDE3-959E-494A-910D-EC42F3CE88FC}" destId="{03A3536C-C272-4F07-8157-FF67CBDA6275}" srcOrd="0" destOrd="0" presId="urn:microsoft.com/office/officeart/2005/8/layout/vList2"/>
    <dgm:cxn modelId="{0D744332-BCED-4079-8B73-A8D7EC2331A3}" type="presOf" srcId="{EA757069-6D61-4C4E-8C0C-7A3CA48B0B3D}" destId="{ECAEA49A-D905-45C8-89D4-A595F7C9251E}" srcOrd="0" destOrd="1" presId="urn:microsoft.com/office/officeart/2005/8/layout/vList2"/>
    <dgm:cxn modelId="{6BE4BB4F-FFB0-4537-BF17-7B7D5AF3FFE9}" srcId="{523D3755-A10E-4E9D-85CC-DB7254B3F681}" destId="{0EA01461-8298-4A04-B0C0-C287E1255A48}" srcOrd="0" destOrd="0" parTransId="{6F7A87BB-C28E-4101-A461-8B83E5510CAF}" sibTransId="{4C3CEB5B-1FAF-4B91-A2C4-80E765484CF3}"/>
    <dgm:cxn modelId="{FA639953-6773-4310-8586-DF2DE16601FF}" srcId="{86530BA4-46E3-4A49-B215-591A79E28016}" destId="{BB2ADDE3-959E-494A-910D-EC42F3CE88FC}" srcOrd="2" destOrd="0" parTransId="{4F2B14B5-5320-4DC5-A326-211055F97332}" sibTransId="{23F841AF-6C7A-4BE4-9304-7859186D6F1D}"/>
    <dgm:cxn modelId="{E815CB33-35AA-4D1F-9730-583790640266}" type="presOf" srcId="{42C717C2-FF1A-4DD7-B2EF-A22BDA65DB14}" destId="{D116BD8C-A18B-42F0-9CFF-0644E3E9283F}" srcOrd="0" destOrd="0" presId="urn:microsoft.com/office/officeart/2005/8/layout/vList2"/>
    <dgm:cxn modelId="{0CF18CFD-3422-416E-9B52-F0C9993C7397}" srcId="{BB2ADDE3-959E-494A-910D-EC42F3CE88FC}" destId="{EA757069-6D61-4C4E-8C0C-7A3CA48B0B3D}" srcOrd="1" destOrd="0" parTransId="{49C564D6-6233-471D-BB18-0BDA829BE58E}" sibTransId="{431E96CA-3159-463E-A8F1-4790B9D88B73}"/>
    <dgm:cxn modelId="{75EFFAA1-30CD-4F92-BE6D-2D112D2B9AE0}" srcId="{86530BA4-46E3-4A49-B215-591A79E28016}" destId="{523D3755-A10E-4E9D-85CC-DB7254B3F681}" srcOrd="1" destOrd="0" parTransId="{D2F0F551-E3F8-4FB8-B91C-D5507C2208AD}" sibTransId="{3A19E412-78DF-4835-B38D-BE7DFE5647E5}"/>
    <dgm:cxn modelId="{FC5101AC-403A-42E9-B378-AD5FE172216E}" type="presOf" srcId="{0EA01461-8298-4A04-B0C0-C287E1255A48}" destId="{4A9917CE-055A-4058-A1C1-887B9B0F90DE}" srcOrd="0" destOrd="0" presId="urn:microsoft.com/office/officeart/2005/8/layout/vList2"/>
    <dgm:cxn modelId="{058F3B56-846D-4824-A6D0-AFC2A6526EEA}" srcId="{523D3755-A10E-4E9D-85CC-DB7254B3F681}" destId="{7AA87167-9481-4026-8342-8AD6EBF162DD}" srcOrd="1" destOrd="0" parTransId="{1839FAF6-20FF-4F91-84E2-2FDDB12A7F6B}" sibTransId="{69679A14-89E2-423E-A6D2-D43DC68012A7}"/>
    <dgm:cxn modelId="{DBCA5C2A-139A-4886-B98F-DEDC2527828A}" type="presOf" srcId="{86530BA4-46E3-4A49-B215-591A79E28016}" destId="{DF4F9CD2-C2DA-4DCE-A69F-E5D55BDF7B54}" srcOrd="0" destOrd="0" presId="urn:microsoft.com/office/officeart/2005/8/layout/vList2"/>
    <dgm:cxn modelId="{2F93890B-8C7E-41C6-848C-ED4222B69FBB}" type="presOf" srcId="{523D3755-A10E-4E9D-85CC-DB7254B3F681}" destId="{61AB999C-D176-4939-B2FB-9AA0B6F55D0F}" srcOrd="0" destOrd="0" presId="urn:microsoft.com/office/officeart/2005/8/layout/vList2"/>
    <dgm:cxn modelId="{EFCA1596-D9C6-413E-A8BF-9A10C35C9332}" type="presOf" srcId="{2D251405-F25D-47A1-B422-A753B313BC49}" destId="{ECAEA49A-D905-45C8-89D4-A595F7C9251E}" srcOrd="0" destOrd="0" presId="urn:microsoft.com/office/officeart/2005/8/layout/vList2"/>
    <dgm:cxn modelId="{1DAA334E-00B0-47C5-9668-6CD1125793EB}" type="presOf" srcId="{79A68562-5E81-4C5F-A4A2-886A6D8B9D4C}" destId="{73C9743A-7E25-4985-AF92-5F20D25DA47F}" srcOrd="0" destOrd="0" presId="urn:microsoft.com/office/officeart/2005/8/layout/vList2"/>
    <dgm:cxn modelId="{F199207F-DB57-4A8D-A86C-22E87E0C3BA3}" type="presOf" srcId="{478BF143-6F53-49D5-BD3E-C7FB92E0E32D}" destId="{73C9743A-7E25-4985-AF92-5F20D25DA47F}" srcOrd="0" destOrd="1" presId="urn:microsoft.com/office/officeart/2005/8/layout/vList2"/>
    <dgm:cxn modelId="{647750E1-23A4-4DBA-8934-561085491049}" srcId="{42C717C2-FF1A-4DD7-B2EF-A22BDA65DB14}" destId="{79A68562-5E81-4C5F-A4A2-886A6D8B9D4C}" srcOrd="0" destOrd="0" parTransId="{987EF4DD-D8ED-4C32-A970-1026C02CDBF9}" sibTransId="{3FC61114-8ECE-429C-B8B3-303198BBE103}"/>
    <dgm:cxn modelId="{BBF02328-75B8-4593-805E-4FE411B70A0F}" type="presParOf" srcId="{DF4F9CD2-C2DA-4DCE-A69F-E5D55BDF7B54}" destId="{D116BD8C-A18B-42F0-9CFF-0644E3E9283F}" srcOrd="0" destOrd="0" presId="urn:microsoft.com/office/officeart/2005/8/layout/vList2"/>
    <dgm:cxn modelId="{B42E76CA-EA09-4A6A-8CB5-38EA46E0F587}" type="presParOf" srcId="{DF4F9CD2-C2DA-4DCE-A69F-E5D55BDF7B54}" destId="{73C9743A-7E25-4985-AF92-5F20D25DA47F}" srcOrd="1" destOrd="0" presId="urn:microsoft.com/office/officeart/2005/8/layout/vList2"/>
    <dgm:cxn modelId="{356D2606-C63B-4EC7-AB78-3A311501A7DB}" type="presParOf" srcId="{DF4F9CD2-C2DA-4DCE-A69F-E5D55BDF7B54}" destId="{61AB999C-D176-4939-B2FB-9AA0B6F55D0F}" srcOrd="2" destOrd="0" presId="urn:microsoft.com/office/officeart/2005/8/layout/vList2"/>
    <dgm:cxn modelId="{1ABD2EFC-6846-46FD-9180-33B731BB0CDE}" type="presParOf" srcId="{DF4F9CD2-C2DA-4DCE-A69F-E5D55BDF7B54}" destId="{4A9917CE-055A-4058-A1C1-887B9B0F90DE}" srcOrd="3" destOrd="0" presId="urn:microsoft.com/office/officeart/2005/8/layout/vList2"/>
    <dgm:cxn modelId="{4D4021E3-CF3A-47A7-8D48-158F6BAC6845}" type="presParOf" srcId="{DF4F9CD2-C2DA-4DCE-A69F-E5D55BDF7B54}" destId="{03A3536C-C272-4F07-8157-FF67CBDA6275}" srcOrd="4" destOrd="0" presId="urn:microsoft.com/office/officeart/2005/8/layout/vList2"/>
    <dgm:cxn modelId="{A1073EC1-8FDA-45CC-AF05-CF0297A76627}" type="presParOf" srcId="{DF4F9CD2-C2DA-4DCE-A69F-E5D55BDF7B54}" destId="{ECAEA49A-D905-45C8-89D4-A595F7C9251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ED6E4CEA-FD1A-45F3-869F-7929DAC0BBD3}"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914F0196-95A7-405A-BF8D-299DE3BE1E11}"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8670B874-D7F9-4250-813E-45F5AEADDB91}"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AA768982-5A09-4A22-8937-86FF478FBB5F}"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24FBFCF-F68E-43AE-8D50-5564323236A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6F5C08E2-CBA1-4CD5-9BF9-83298BA03F3D}">
      <dgm:prSet phldrT="[文字]" custT="1"/>
      <dgm:spPr>
        <a:solidFill>
          <a:srgbClr val="FFCC99">
            <a:alpha val="90000"/>
          </a:srgbClr>
        </a:solidFill>
      </dgm:spPr>
      <dgm:t>
        <a:bodyPr/>
        <a:lstStyle/>
        <a:p>
          <a:pPr>
            <a:lnSpc>
              <a:spcPts val="2400"/>
            </a:lnSpc>
          </a:pPr>
          <a:r>
            <a:rPr lang="zh-TW" altLang="en-US" sz="1800" dirty="0" smtClean="0">
              <a:latin typeface="微軟正黑體" panose="020B0604030504040204" pitchFamily="34" charset="-120"/>
              <a:ea typeface="微軟正黑體" panose="020B0604030504040204" pitchFamily="34" charset="-120"/>
            </a:rPr>
            <a:t>降必修學分，調高選修學分</a:t>
          </a:r>
          <a:endParaRPr lang="zh-TW" altLang="en-US" sz="1800" dirty="0">
            <a:latin typeface="微軟正黑體" panose="020B0604030504040204" pitchFamily="34" charset="-120"/>
            <a:ea typeface="微軟正黑體" panose="020B0604030504040204" pitchFamily="34" charset="-120"/>
          </a:endParaRPr>
        </a:p>
      </dgm:t>
    </dgm:pt>
    <dgm:pt modelId="{71A2E639-651F-40AB-B208-F31589710F45}" type="parTrans" cxnId="{7EAF1DF1-283F-4ABD-B471-865E7B193062}">
      <dgm:prSet/>
      <dgm:spPr/>
      <dgm:t>
        <a:bodyPr/>
        <a:lstStyle/>
        <a:p>
          <a:endParaRPr lang="zh-TW" altLang="en-US" sz="1800"/>
        </a:p>
      </dgm:t>
    </dgm:pt>
    <dgm:pt modelId="{6E9CFC4C-E202-4034-99DE-DCE8454534FB}" type="sibTrans" cxnId="{7EAF1DF1-283F-4ABD-B471-865E7B193062}">
      <dgm:prSet/>
      <dgm:spPr/>
      <dgm:t>
        <a:bodyPr/>
        <a:lstStyle/>
        <a:p>
          <a:endParaRPr lang="zh-TW" altLang="en-US" sz="1800"/>
        </a:p>
      </dgm:t>
    </dgm:pt>
    <dgm:pt modelId="{91DE4D6A-232E-4083-9132-B32B67822060}">
      <dgm:prSet phldrT="[文字]" custT="1"/>
      <dgm:spPr>
        <a:solidFill>
          <a:srgbClr val="FF0000"/>
        </a:solidFill>
      </dgm:spPr>
      <dgm:t>
        <a:bodyPr vert="eaVert"/>
        <a:lstStyle/>
        <a:p>
          <a:r>
            <a:rPr lang="zh-TW" altLang="en-US" sz="3200" dirty="0" smtClean="0">
              <a:latin typeface="微軟正黑體" panose="020B0604030504040204" pitchFamily="34" charset="-120"/>
              <a:ea typeface="微軟正黑體" panose="020B0604030504040204" pitchFamily="34" charset="-120"/>
            </a:rPr>
            <a:t>技  高</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高職</a:t>
          </a:r>
          <a:r>
            <a:rPr lang="en-US" altLang="zh-TW" sz="1800" dirty="0" smtClean="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dgm:t>
    </dgm:pt>
    <dgm:pt modelId="{15272878-2777-4D17-A300-1D685004D020}" type="parTrans" cxnId="{33BD6CB4-8EF3-41F6-AA66-8A1F05BB2BBB}">
      <dgm:prSet/>
      <dgm:spPr/>
      <dgm:t>
        <a:bodyPr/>
        <a:lstStyle/>
        <a:p>
          <a:endParaRPr lang="zh-TW" altLang="en-US" sz="1800"/>
        </a:p>
      </dgm:t>
    </dgm:pt>
    <dgm:pt modelId="{7E68AF46-FBB2-4548-A2FE-D72B44565327}" type="sibTrans" cxnId="{33BD6CB4-8EF3-41F6-AA66-8A1F05BB2BBB}">
      <dgm:prSet/>
      <dgm:spPr/>
      <dgm:t>
        <a:bodyPr/>
        <a:lstStyle/>
        <a:p>
          <a:endParaRPr lang="zh-TW" altLang="en-US" sz="1800"/>
        </a:p>
      </dgm:t>
    </dgm:pt>
    <dgm:pt modelId="{9FC51DE2-5AB9-4BA6-BD13-C4421B749828}">
      <dgm:prSet phldrT="[文字]" custT="1"/>
      <dgm:spPr>
        <a:solidFill>
          <a:srgbClr val="FFCCFF">
            <a:alpha val="90000"/>
          </a:srgbClr>
        </a:solidFill>
      </dgm:spPr>
      <dgm:t>
        <a:bodyPr/>
        <a:lstStyle/>
        <a:p>
          <a:pPr>
            <a:lnSpc>
              <a:spcPts val="2400"/>
            </a:lnSpc>
            <a:spcAft>
              <a:spcPts val="0"/>
            </a:spcAft>
          </a:pPr>
          <a:r>
            <a:rPr lang="zh-TW" altLang="en-US" sz="1800" dirty="0" smtClean="0">
              <a:latin typeface="微軟正黑體" panose="020B0604030504040204" pitchFamily="34" charset="-120"/>
              <a:ea typeface="微軟正黑體" panose="020B0604030504040204" pitchFamily="34" charset="-120"/>
            </a:rPr>
            <a:t>新增</a:t>
          </a:r>
          <a:r>
            <a:rPr lang="en-US" altLang="zh-TW" sz="1800" dirty="0" smtClean="0">
              <a:latin typeface="微軟正黑體" panose="020B0604030504040204" pitchFamily="34" charset="-120"/>
              <a:ea typeface="微軟正黑體" panose="020B0604030504040204" pitchFamily="34" charset="-120"/>
            </a:rPr>
            <a:t>15-30</a:t>
          </a:r>
          <a:r>
            <a:rPr lang="zh-TW" altLang="en-US" sz="1800" dirty="0" smtClean="0">
              <a:latin typeface="微軟正黑體" panose="020B0604030504040204" pitchFamily="34" charset="-120"/>
              <a:ea typeface="微軟正黑體" panose="020B0604030504040204" pitchFamily="34" charset="-120"/>
            </a:rPr>
            <a:t>學分的實習課程</a:t>
          </a:r>
          <a:endParaRPr lang="zh-TW" altLang="en-US" sz="1800" dirty="0">
            <a:latin typeface="微軟正黑體" panose="020B0604030504040204" pitchFamily="34" charset="-120"/>
            <a:ea typeface="微軟正黑體" panose="020B0604030504040204" pitchFamily="34" charset="-120"/>
          </a:endParaRPr>
        </a:p>
      </dgm:t>
    </dgm:pt>
    <dgm:pt modelId="{22AC832C-4306-43F8-871B-BFC9071155C7}" type="parTrans" cxnId="{8108E9CA-6C57-453B-BA74-D3073199298D}">
      <dgm:prSet/>
      <dgm:spPr/>
      <dgm:t>
        <a:bodyPr/>
        <a:lstStyle/>
        <a:p>
          <a:endParaRPr lang="zh-TW" altLang="en-US" sz="1800"/>
        </a:p>
      </dgm:t>
    </dgm:pt>
    <dgm:pt modelId="{AA2E8874-6202-4C17-869B-E3D58A1CBE86}" type="sibTrans" cxnId="{8108E9CA-6C57-453B-BA74-D3073199298D}">
      <dgm:prSet/>
      <dgm:spPr/>
      <dgm:t>
        <a:bodyPr/>
        <a:lstStyle/>
        <a:p>
          <a:endParaRPr lang="zh-TW" altLang="en-US" sz="1800"/>
        </a:p>
      </dgm:t>
    </dgm:pt>
    <dgm:pt modelId="{5C8FB444-EFE3-4AFF-8414-A0DE84C68E1B}">
      <dgm:prSet phldrT="[文字]" custT="1"/>
      <dgm:spPr>
        <a:solidFill>
          <a:srgbClr val="FFCC99">
            <a:alpha val="90000"/>
          </a:srgbClr>
        </a:solidFill>
      </dgm:spPr>
      <dgm:t>
        <a:bodyPr/>
        <a:lstStyle/>
        <a:p>
          <a:pPr>
            <a:lnSpc>
              <a:spcPts val="2400"/>
            </a:lnSpc>
          </a:pPr>
          <a:r>
            <a:rPr lang="zh-TW" altLang="en-US" sz="1800" dirty="0" smtClean="0">
              <a:latin typeface="微軟正黑體" panose="020B0604030504040204" pitchFamily="34" charset="-120"/>
              <a:ea typeface="微軟正黑體" panose="020B0604030504040204" pitchFamily="34" charset="-120"/>
            </a:rPr>
            <a:t>開設多種選修課程</a:t>
          </a:r>
          <a:endParaRPr lang="zh-TW" altLang="en-US" sz="1800" dirty="0">
            <a:latin typeface="微軟正黑體" panose="020B0604030504040204" pitchFamily="34" charset="-120"/>
            <a:ea typeface="微軟正黑體" panose="020B0604030504040204" pitchFamily="34" charset="-120"/>
          </a:endParaRPr>
        </a:p>
      </dgm:t>
    </dgm:pt>
    <dgm:pt modelId="{7E689F51-8816-4E06-BD91-1501B64F02B0}" type="parTrans" cxnId="{AEAB35F4-6B1A-485D-B9AD-03C51A464016}">
      <dgm:prSet/>
      <dgm:spPr/>
      <dgm:t>
        <a:bodyPr/>
        <a:lstStyle/>
        <a:p>
          <a:endParaRPr lang="zh-TW" altLang="en-US" sz="1800"/>
        </a:p>
      </dgm:t>
    </dgm:pt>
    <dgm:pt modelId="{78E9BC62-C4BC-4DE4-9C62-0D6B8C0FCBC5}" type="sibTrans" cxnId="{AEAB35F4-6B1A-485D-B9AD-03C51A464016}">
      <dgm:prSet/>
      <dgm:spPr/>
      <dgm:t>
        <a:bodyPr/>
        <a:lstStyle/>
        <a:p>
          <a:endParaRPr lang="zh-TW" altLang="en-US" sz="1800"/>
        </a:p>
      </dgm:t>
    </dgm:pt>
    <dgm:pt modelId="{727C39F8-E651-4721-A5D0-5BF5B4773A50}">
      <dgm:prSet phldrT="[文字]" custT="1"/>
      <dgm:spPr>
        <a:solidFill>
          <a:srgbClr val="FFCC99">
            <a:alpha val="90000"/>
          </a:srgbClr>
        </a:solidFill>
      </dgm:spPr>
      <dgm:t>
        <a:bodyPr/>
        <a:lstStyle/>
        <a:p>
          <a:pPr>
            <a:lnSpc>
              <a:spcPts val="2400"/>
            </a:lnSpc>
          </a:pPr>
          <a:r>
            <a:rPr lang="zh-TW" altLang="en-US" sz="1800" dirty="0" smtClean="0">
              <a:latin typeface="微軟正黑體" panose="020B0604030504040204" pitchFamily="34" charset="-120"/>
              <a:ea typeface="微軟正黑體" panose="020B0604030504040204" pitchFamily="34" charset="-120"/>
            </a:rPr>
            <a:t>增加校訂必修</a:t>
          </a:r>
          <a:endParaRPr lang="zh-TW" altLang="en-US" sz="1800" dirty="0">
            <a:latin typeface="微軟正黑體" panose="020B0604030504040204" pitchFamily="34" charset="-120"/>
            <a:ea typeface="微軟正黑體" panose="020B0604030504040204" pitchFamily="34" charset="-120"/>
          </a:endParaRPr>
        </a:p>
      </dgm:t>
    </dgm:pt>
    <dgm:pt modelId="{E8CF3186-A609-4341-90FD-6267D93315F3}" type="parTrans" cxnId="{28493C14-0F1C-4D8E-8C81-D881508AA45D}">
      <dgm:prSet/>
      <dgm:spPr/>
      <dgm:t>
        <a:bodyPr/>
        <a:lstStyle/>
        <a:p>
          <a:endParaRPr lang="zh-TW" altLang="en-US" sz="1800"/>
        </a:p>
      </dgm:t>
    </dgm:pt>
    <dgm:pt modelId="{480FA7B3-6618-4DB6-853E-7DF0729BA04C}" type="sibTrans" cxnId="{28493C14-0F1C-4D8E-8C81-D881508AA45D}">
      <dgm:prSet/>
      <dgm:spPr/>
      <dgm:t>
        <a:bodyPr/>
        <a:lstStyle/>
        <a:p>
          <a:endParaRPr lang="zh-TW" altLang="en-US" sz="1800"/>
        </a:p>
      </dgm:t>
    </dgm:pt>
    <dgm:pt modelId="{98C693F4-F7E6-40DC-AD1A-2A51BFDEAA95}">
      <dgm:prSet phldrT="[文字]" custT="1"/>
      <dgm:spPr>
        <a:solidFill>
          <a:srgbClr val="FFCC99">
            <a:alpha val="90000"/>
          </a:srgbClr>
        </a:solidFill>
      </dgm:spPr>
      <dgm:t>
        <a:bodyPr/>
        <a:lstStyle/>
        <a:p>
          <a:pPr>
            <a:lnSpc>
              <a:spcPts val="2400"/>
            </a:lnSpc>
          </a:pPr>
          <a:r>
            <a:rPr lang="zh-TW" altLang="en-US" sz="1800" dirty="0" smtClean="0">
              <a:latin typeface="微軟正黑體" panose="020B0604030504040204" pitchFamily="34" charset="-120"/>
              <a:ea typeface="微軟正黑體" panose="020B0604030504040204" pitchFamily="34" charset="-120"/>
            </a:rPr>
            <a:t>每週有</a:t>
          </a:r>
          <a:r>
            <a:rPr lang="en-US" altLang="zh-TW" sz="1800" dirty="0" smtClean="0">
              <a:latin typeface="微軟正黑體" panose="020B0604030504040204" pitchFamily="34" charset="-120"/>
              <a:ea typeface="微軟正黑體" panose="020B0604030504040204" pitchFamily="34" charset="-120"/>
            </a:rPr>
            <a:t>2-3</a:t>
          </a:r>
          <a:r>
            <a:rPr lang="zh-TW" altLang="en-US" sz="1800" dirty="0" smtClean="0">
              <a:latin typeface="微軟正黑體" panose="020B0604030504040204" pitchFamily="34" charset="-120"/>
              <a:ea typeface="微軟正黑體" panose="020B0604030504040204" pitchFamily="34" charset="-120"/>
            </a:rPr>
            <a:t>節彈性學習時間</a:t>
          </a:r>
          <a:endParaRPr lang="zh-TW" altLang="en-US" sz="1800" dirty="0">
            <a:latin typeface="微軟正黑體" panose="020B0604030504040204" pitchFamily="34" charset="-120"/>
            <a:ea typeface="微軟正黑體" panose="020B0604030504040204" pitchFamily="34" charset="-120"/>
          </a:endParaRPr>
        </a:p>
      </dgm:t>
    </dgm:pt>
    <dgm:pt modelId="{A35917DE-E7F6-43E3-912E-C24B2E23F793}" type="parTrans" cxnId="{8F9B2BF1-BCDE-412B-ABAB-9B4C324B4F4F}">
      <dgm:prSet/>
      <dgm:spPr/>
      <dgm:t>
        <a:bodyPr/>
        <a:lstStyle/>
        <a:p>
          <a:endParaRPr lang="zh-TW" altLang="en-US" sz="1800"/>
        </a:p>
      </dgm:t>
    </dgm:pt>
    <dgm:pt modelId="{358FC733-3416-4EC7-BBB9-55B647260133}" type="sibTrans" cxnId="{8F9B2BF1-BCDE-412B-ABAB-9B4C324B4F4F}">
      <dgm:prSet/>
      <dgm:spPr/>
      <dgm:t>
        <a:bodyPr/>
        <a:lstStyle/>
        <a:p>
          <a:endParaRPr lang="zh-TW" altLang="en-US" sz="1800"/>
        </a:p>
      </dgm:t>
    </dgm:pt>
    <dgm:pt modelId="{51A80594-E33B-480F-AA04-46B31976405F}">
      <dgm:prSet phldrT="[文字]" custT="1"/>
      <dgm:spPr/>
      <dgm:t>
        <a:bodyPr/>
        <a:lstStyle/>
        <a:p>
          <a:r>
            <a:rPr lang="zh-TW" altLang="en-US" sz="3200" dirty="0" smtClean="0">
              <a:latin typeface="微軟正黑體" panose="020B0604030504040204" pitchFamily="34" charset="-120"/>
              <a:ea typeface="微軟正黑體" panose="020B0604030504040204" pitchFamily="34" charset="-120"/>
            </a:rPr>
            <a:t>普高</a:t>
          </a:r>
          <a:endParaRPr lang="zh-TW" altLang="en-US" sz="3200" dirty="0">
            <a:latin typeface="微軟正黑體" panose="020B0604030504040204" pitchFamily="34" charset="-120"/>
            <a:ea typeface="微軟正黑體" panose="020B0604030504040204" pitchFamily="34" charset="-120"/>
          </a:endParaRPr>
        </a:p>
      </dgm:t>
    </dgm:pt>
    <dgm:pt modelId="{6B8FE417-0882-41E2-9E36-7EF426F98031}" type="sibTrans" cxnId="{3983A4A9-770B-406E-896D-20D085A385D1}">
      <dgm:prSet/>
      <dgm:spPr/>
      <dgm:t>
        <a:bodyPr/>
        <a:lstStyle/>
        <a:p>
          <a:endParaRPr lang="zh-TW" altLang="en-US" sz="1800"/>
        </a:p>
      </dgm:t>
    </dgm:pt>
    <dgm:pt modelId="{F066A74E-A452-45F9-B8ED-45B75D22B009}" type="parTrans" cxnId="{3983A4A9-770B-406E-896D-20D085A385D1}">
      <dgm:prSet/>
      <dgm:spPr/>
      <dgm:t>
        <a:bodyPr/>
        <a:lstStyle/>
        <a:p>
          <a:endParaRPr lang="zh-TW" altLang="en-US" sz="1800"/>
        </a:p>
      </dgm:t>
    </dgm:pt>
    <dgm:pt modelId="{449AF44D-B91C-4B49-843B-84D361926707}">
      <dgm:prSet phldrT="[文字]" custT="1"/>
      <dgm:spPr>
        <a:solidFill>
          <a:srgbClr val="FFCCFF">
            <a:alpha val="90000"/>
          </a:srgbClr>
        </a:solidFill>
      </dgm:spPr>
      <dgm:t>
        <a:bodyPr/>
        <a:lstStyle/>
        <a:p>
          <a:pPr>
            <a:lnSpc>
              <a:spcPts val="2400"/>
            </a:lnSpc>
            <a:spcAft>
              <a:spcPts val="0"/>
            </a:spcAft>
          </a:pPr>
          <a:r>
            <a:rPr lang="zh-TW" altLang="en-US" sz="1800" dirty="0" smtClean="0">
              <a:latin typeface="微軟正黑體" panose="020B0604030504040204" pitchFamily="34" charset="-120"/>
              <a:ea typeface="微軟正黑體" panose="020B0604030504040204" pitchFamily="34" charset="-120"/>
            </a:rPr>
            <a:t>開放多元選修課程</a:t>
          </a:r>
          <a:endParaRPr lang="zh-TW" altLang="en-US" sz="1800" dirty="0">
            <a:latin typeface="微軟正黑體" panose="020B0604030504040204" pitchFamily="34" charset="-120"/>
            <a:ea typeface="微軟正黑體" panose="020B0604030504040204" pitchFamily="34" charset="-120"/>
          </a:endParaRPr>
        </a:p>
      </dgm:t>
    </dgm:pt>
    <dgm:pt modelId="{75138B9C-90CF-48BB-83AD-3C5D305798E5}" type="parTrans" cxnId="{36FE969A-2918-43C1-A689-491B1B09572A}">
      <dgm:prSet/>
      <dgm:spPr/>
      <dgm:t>
        <a:bodyPr/>
        <a:lstStyle/>
        <a:p>
          <a:endParaRPr lang="zh-TW" altLang="en-US" sz="1800"/>
        </a:p>
      </dgm:t>
    </dgm:pt>
    <dgm:pt modelId="{E7BA65D9-6916-4401-BF49-5D2F600993CD}" type="sibTrans" cxnId="{36FE969A-2918-43C1-A689-491B1B09572A}">
      <dgm:prSet/>
      <dgm:spPr/>
      <dgm:t>
        <a:bodyPr/>
        <a:lstStyle/>
        <a:p>
          <a:endParaRPr lang="zh-TW" altLang="en-US" sz="1800"/>
        </a:p>
      </dgm:t>
    </dgm:pt>
    <dgm:pt modelId="{719C1714-2CCB-4F8E-8650-B1294B27A74A}">
      <dgm:prSet phldrT="[文字]" custT="1"/>
      <dgm:spPr>
        <a:solidFill>
          <a:srgbClr val="FFCCFF">
            <a:alpha val="90000"/>
          </a:srgbClr>
        </a:solidFill>
      </dgm:spPr>
      <dgm:t>
        <a:bodyPr/>
        <a:lstStyle/>
        <a:p>
          <a:pPr>
            <a:lnSpc>
              <a:spcPts val="2400"/>
            </a:lnSpc>
            <a:spcAft>
              <a:spcPts val="0"/>
            </a:spcAft>
          </a:pPr>
          <a:r>
            <a:rPr lang="zh-TW" altLang="en-US" sz="1800" dirty="0" smtClean="0">
              <a:latin typeface="微軟正黑體" panose="020B0604030504040204" pitchFamily="34" charset="-120"/>
              <a:ea typeface="微軟正黑體" panose="020B0604030504040204" pitchFamily="34" charset="-120"/>
            </a:rPr>
            <a:t>實習科目新增技能領域實習課程</a:t>
          </a:r>
          <a:endParaRPr lang="zh-TW" altLang="en-US" sz="1800" dirty="0">
            <a:latin typeface="微軟正黑體" panose="020B0604030504040204" pitchFamily="34" charset="-120"/>
            <a:ea typeface="微軟正黑體" panose="020B0604030504040204" pitchFamily="34" charset="-120"/>
          </a:endParaRPr>
        </a:p>
      </dgm:t>
    </dgm:pt>
    <dgm:pt modelId="{03F5ABF2-4233-44B2-B5B4-6575F731136D}" type="parTrans" cxnId="{82AC273A-33B5-4D73-A29A-A1AB86E64E16}">
      <dgm:prSet/>
      <dgm:spPr/>
      <dgm:t>
        <a:bodyPr/>
        <a:lstStyle/>
        <a:p>
          <a:endParaRPr lang="zh-TW" altLang="en-US" sz="1800"/>
        </a:p>
      </dgm:t>
    </dgm:pt>
    <dgm:pt modelId="{AFE30F32-EE85-476D-929C-60EA41D27F7F}" type="sibTrans" cxnId="{82AC273A-33B5-4D73-A29A-A1AB86E64E16}">
      <dgm:prSet/>
      <dgm:spPr/>
      <dgm:t>
        <a:bodyPr/>
        <a:lstStyle/>
        <a:p>
          <a:endParaRPr lang="zh-TW" altLang="en-US" sz="1800"/>
        </a:p>
      </dgm:t>
    </dgm:pt>
    <dgm:pt modelId="{66AF31A2-06D2-4E71-851A-9233DE1E3CCF}">
      <dgm:prSet phldrT="[文字]" custT="1"/>
      <dgm:spPr>
        <a:solidFill>
          <a:srgbClr val="FFCCFF">
            <a:alpha val="90000"/>
          </a:srgbClr>
        </a:solidFill>
      </dgm:spPr>
      <dgm:t>
        <a:bodyPr/>
        <a:lstStyle/>
        <a:p>
          <a:pPr>
            <a:lnSpc>
              <a:spcPts val="2400"/>
            </a:lnSpc>
            <a:spcAft>
              <a:spcPts val="0"/>
            </a:spcAft>
          </a:pPr>
          <a:r>
            <a:rPr lang="zh-TW" altLang="en-US" sz="1800" dirty="0" smtClean="0">
              <a:latin typeface="微軟正黑體" panose="020B0604030504040204" pitchFamily="34" charset="-120"/>
              <a:ea typeface="微軟正黑體" panose="020B0604030504040204" pitchFamily="34" charset="-120"/>
            </a:rPr>
            <a:t>增加彈性學習時間</a:t>
          </a:r>
          <a:endParaRPr lang="zh-TW" altLang="en-US" sz="1800" dirty="0">
            <a:latin typeface="微軟正黑體" panose="020B0604030504040204" pitchFamily="34" charset="-120"/>
            <a:ea typeface="微軟正黑體" panose="020B0604030504040204" pitchFamily="34" charset="-120"/>
          </a:endParaRPr>
        </a:p>
      </dgm:t>
    </dgm:pt>
    <dgm:pt modelId="{A126F049-7C7E-4B3B-91D1-0C82BBDD667E}" type="parTrans" cxnId="{3DE5A948-A37C-4AAB-9E61-B8F07081BED5}">
      <dgm:prSet/>
      <dgm:spPr/>
      <dgm:t>
        <a:bodyPr/>
        <a:lstStyle/>
        <a:p>
          <a:endParaRPr lang="zh-TW" altLang="en-US" sz="1800"/>
        </a:p>
      </dgm:t>
    </dgm:pt>
    <dgm:pt modelId="{06AF707A-F1AA-48A2-B51C-7C0E8770BCCB}" type="sibTrans" cxnId="{3DE5A948-A37C-4AAB-9E61-B8F07081BED5}">
      <dgm:prSet/>
      <dgm:spPr/>
      <dgm:t>
        <a:bodyPr/>
        <a:lstStyle/>
        <a:p>
          <a:endParaRPr lang="zh-TW" altLang="en-US" sz="1800"/>
        </a:p>
      </dgm:t>
    </dgm:pt>
    <dgm:pt modelId="{F83334DD-2AE4-4E80-B14B-40A7FE398344}" type="pres">
      <dgm:prSet presAssocID="{824FBFCF-F68E-43AE-8D50-5564323236AA}" presName="Name0" presStyleCnt="0">
        <dgm:presLayoutVars>
          <dgm:dir/>
          <dgm:animLvl val="lvl"/>
          <dgm:resizeHandles val="exact"/>
        </dgm:presLayoutVars>
      </dgm:prSet>
      <dgm:spPr/>
      <dgm:t>
        <a:bodyPr/>
        <a:lstStyle/>
        <a:p>
          <a:endParaRPr lang="zh-TW" altLang="en-US"/>
        </a:p>
      </dgm:t>
    </dgm:pt>
    <dgm:pt modelId="{CC54FB5D-F395-4E27-BD5E-0147F5B1BDE7}" type="pres">
      <dgm:prSet presAssocID="{51A80594-E33B-480F-AA04-46B31976405F}" presName="linNode" presStyleCnt="0"/>
      <dgm:spPr/>
    </dgm:pt>
    <dgm:pt modelId="{2C0174EA-BE44-46C7-9F45-4C460D2AE35A}" type="pres">
      <dgm:prSet presAssocID="{51A80594-E33B-480F-AA04-46B31976405F}" presName="parentText" presStyleLbl="node1" presStyleIdx="0" presStyleCnt="2" custScaleX="45294">
        <dgm:presLayoutVars>
          <dgm:chMax val="1"/>
          <dgm:bulletEnabled val="1"/>
        </dgm:presLayoutVars>
      </dgm:prSet>
      <dgm:spPr/>
      <dgm:t>
        <a:bodyPr/>
        <a:lstStyle/>
        <a:p>
          <a:endParaRPr lang="zh-TW" altLang="en-US"/>
        </a:p>
      </dgm:t>
    </dgm:pt>
    <dgm:pt modelId="{BE62B44D-1CF3-44D2-8258-A1FF2A81B162}" type="pres">
      <dgm:prSet presAssocID="{51A80594-E33B-480F-AA04-46B31976405F}" presName="descendantText" presStyleLbl="alignAccFollowNode1" presStyleIdx="0" presStyleCnt="2" custScaleX="209800" custScaleY="125006">
        <dgm:presLayoutVars>
          <dgm:bulletEnabled val="1"/>
        </dgm:presLayoutVars>
      </dgm:prSet>
      <dgm:spPr/>
      <dgm:t>
        <a:bodyPr/>
        <a:lstStyle/>
        <a:p>
          <a:endParaRPr lang="zh-TW" altLang="en-US"/>
        </a:p>
      </dgm:t>
    </dgm:pt>
    <dgm:pt modelId="{A97D0E0A-9C72-4AB3-BD4D-C06295E38A25}" type="pres">
      <dgm:prSet presAssocID="{6B8FE417-0882-41E2-9E36-7EF426F98031}" presName="sp" presStyleCnt="0"/>
      <dgm:spPr/>
    </dgm:pt>
    <dgm:pt modelId="{B446A90D-1F8C-40CA-9C72-0D64D819F01D}" type="pres">
      <dgm:prSet presAssocID="{91DE4D6A-232E-4083-9132-B32B67822060}" presName="linNode" presStyleCnt="0"/>
      <dgm:spPr/>
    </dgm:pt>
    <dgm:pt modelId="{21705F11-8A62-4CC8-9E23-05276B236254}" type="pres">
      <dgm:prSet presAssocID="{91DE4D6A-232E-4083-9132-B32B67822060}" presName="parentText" presStyleLbl="node1" presStyleIdx="1" presStyleCnt="2" custScaleX="30105">
        <dgm:presLayoutVars>
          <dgm:chMax val="1"/>
          <dgm:bulletEnabled val="1"/>
        </dgm:presLayoutVars>
      </dgm:prSet>
      <dgm:spPr/>
      <dgm:t>
        <a:bodyPr/>
        <a:lstStyle/>
        <a:p>
          <a:endParaRPr lang="zh-TW" altLang="en-US"/>
        </a:p>
      </dgm:t>
    </dgm:pt>
    <dgm:pt modelId="{6FEF828C-376D-406C-92A1-BCB86178FAFD}" type="pres">
      <dgm:prSet presAssocID="{91DE4D6A-232E-4083-9132-B32B67822060}" presName="descendantText" presStyleLbl="alignAccFollowNode1" presStyleIdx="1" presStyleCnt="2" custScaleX="141667" custScaleY="120775">
        <dgm:presLayoutVars>
          <dgm:bulletEnabled val="1"/>
        </dgm:presLayoutVars>
      </dgm:prSet>
      <dgm:spPr/>
      <dgm:t>
        <a:bodyPr/>
        <a:lstStyle/>
        <a:p>
          <a:endParaRPr lang="zh-TW" altLang="en-US"/>
        </a:p>
      </dgm:t>
    </dgm:pt>
  </dgm:ptLst>
  <dgm:cxnLst>
    <dgm:cxn modelId="{F9F6C877-9DF8-4D6C-8655-BFC35309D4EC}" type="presOf" srcId="{727C39F8-E651-4721-A5D0-5BF5B4773A50}" destId="{BE62B44D-1CF3-44D2-8258-A1FF2A81B162}" srcOrd="0" destOrd="2" presId="urn:microsoft.com/office/officeart/2005/8/layout/vList5"/>
    <dgm:cxn modelId="{28493C14-0F1C-4D8E-8C81-D881508AA45D}" srcId="{51A80594-E33B-480F-AA04-46B31976405F}" destId="{727C39F8-E651-4721-A5D0-5BF5B4773A50}" srcOrd="2" destOrd="0" parTransId="{E8CF3186-A609-4341-90FD-6267D93315F3}" sibTransId="{480FA7B3-6618-4DB6-853E-7DF0729BA04C}"/>
    <dgm:cxn modelId="{4AE74369-C4BA-41F0-AA7F-2E4EBB2D3F0A}" type="presOf" srcId="{66AF31A2-06D2-4E71-851A-9233DE1E3CCF}" destId="{6FEF828C-376D-406C-92A1-BCB86178FAFD}" srcOrd="0" destOrd="3" presId="urn:microsoft.com/office/officeart/2005/8/layout/vList5"/>
    <dgm:cxn modelId="{306C0763-3769-4311-9BC3-33D073196F71}" type="presOf" srcId="{98C693F4-F7E6-40DC-AD1A-2A51BFDEAA95}" destId="{BE62B44D-1CF3-44D2-8258-A1FF2A81B162}" srcOrd="0" destOrd="3" presId="urn:microsoft.com/office/officeart/2005/8/layout/vList5"/>
    <dgm:cxn modelId="{7EAF1DF1-283F-4ABD-B471-865E7B193062}" srcId="{51A80594-E33B-480F-AA04-46B31976405F}" destId="{6F5C08E2-CBA1-4CD5-9BF9-83298BA03F3D}" srcOrd="0" destOrd="0" parTransId="{71A2E639-651F-40AB-B208-F31589710F45}" sibTransId="{6E9CFC4C-E202-4034-99DE-DCE8454534FB}"/>
    <dgm:cxn modelId="{BF591A1A-002A-4075-BB02-6CA3C7F2BD53}" type="presOf" srcId="{449AF44D-B91C-4B49-843B-84D361926707}" destId="{6FEF828C-376D-406C-92A1-BCB86178FAFD}" srcOrd="0" destOrd="1" presId="urn:microsoft.com/office/officeart/2005/8/layout/vList5"/>
    <dgm:cxn modelId="{36FE969A-2918-43C1-A689-491B1B09572A}" srcId="{91DE4D6A-232E-4083-9132-B32B67822060}" destId="{449AF44D-B91C-4B49-843B-84D361926707}" srcOrd="1" destOrd="0" parTransId="{75138B9C-90CF-48BB-83AD-3C5D305798E5}" sibTransId="{E7BA65D9-6916-4401-BF49-5D2F600993CD}"/>
    <dgm:cxn modelId="{4042012E-1DB7-4C28-816A-008E5205E557}" type="presOf" srcId="{51A80594-E33B-480F-AA04-46B31976405F}" destId="{2C0174EA-BE44-46C7-9F45-4C460D2AE35A}" srcOrd="0" destOrd="0" presId="urn:microsoft.com/office/officeart/2005/8/layout/vList5"/>
    <dgm:cxn modelId="{33BD6CB4-8EF3-41F6-AA66-8A1F05BB2BBB}" srcId="{824FBFCF-F68E-43AE-8D50-5564323236AA}" destId="{91DE4D6A-232E-4083-9132-B32B67822060}" srcOrd="1" destOrd="0" parTransId="{15272878-2777-4D17-A300-1D685004D020}" sibTransId="{7E68AF46-FBB2-4548-A2FE-D72B44565327}"/>
    <dgm:cxn modelId="{742B23C1-E3DC-49B6-AF22-ED87D5A30E91}" type="presOf" srcId="{719C1714-2CCB-4F8E-8650-B1294B27A74A}" destId="{6FEF828C-376D-406C-92A1-BCB86178FAFD}" srcOrd="0" destOrd="2" presId="urn:microsoft.com/office/officeart/2005/8/layout/vList5"/>
    <dgm:cxn modelId="{82AC273A-33B5-4D73-A29A-A1AB86E64E16}" srcId="{91DE4D6A-232E-4083-9132-B32B67822060}" destId="{719C1714-2CCB-4F8E-8650-B1294B27A74A}" srcOrd="2" destOrd="0" parTransId="{03F5ABF2-4233-44B2-B5B4-6575F731136D}" sibTransId="{AFE30F32-EE85-476D-929C-60EA41D27F7F}"/>
    <dgm:cxn modelId="{C1D02D82-57A3-4E13-A4DC-31A551EA01C1}" type="presOf" srcId="{6F5C08E2-CBA1-4CD5-9BF9-83298BA03F3D}" destId="{BE62B44D-1CF3-44D2-8258-A1FF2A81B162}" srcOrd="0" destOrd="0" presId="urn:microsoft.com/office/officeart/2005/8/layout/vList5"/>
    <dgm:cxn modelId="{8F9B2BF1-BCDE-412B-ABAB-9B4C324B4F4F}" srcId="{51A80594-E33B-480F-AA04-46B31976405F}" destId="{98C693F4-F7E6-40DC-AD1A-2A51BFDEAA95}" srcOrd="3" destOrd="0" parTransId="{A35917DE-E7F6-43E3-912E-C24B2E23F793}" sibTransId="{358FC733-3416-4EC7-BBB9-55B647260133}"/>
    <dgm:cxn modelId="{0E7EB8A6-AE35-499D-95CE-B6AA8CEA4A2B}" type="presOf" srcId="{5C8FB444-EFE3-4AFF-8414-A0DE84C68E1B}" destId="{BE62B44D-1CF3-44D2-8258-A1FF2A81B162}" srcOrd="0" destOrd="1" presId="urn:microsoft.com/office/officeart/2005/8/layout/vList5"/>
    <dgm:cxn modelId="{38F7554F-A5B9-4937-9BBD-D0DC046B108A}" type="presOf" srcId="{9FC51DE2-5AB9-4BA6-BD13-C4421B749828}" destId="{6FEF828C-376D-406C-92A1-BCB86178FAFD}" srcOrd="0" destOrd="0" presId="urn:microsoft.com/office/officeart/2005/8/layout/vList5"/>
    <dgm:cxn modelId="{8108E9CA-6C57-453B-BA74-D3073199298D}" srcId="{91DE4D6A-232E-4083-9132-B32B67822060}" destId="{9FC51DE2-5AB9-4BA6-BD13-C4421B749828}" srcOrd="0" destOrd="0" parTransId="{22AC832C-4306-43F8-871B-BFC9071155C7}" sibTransId="{AA2E8874-6202-4C17-869B-E3D58A1CBE86}"/>
    <dgm:cxn modelId="{AEAB35F4-6B1A-485D-B9AD-03C51A464016}" srcId="{51A80594-E33B-480F-AA04-46B31976405F}" destId="{5C8FB444-EFE3-4AFF-8414-A0DE84C68E1B}" srcOrd="1" destOrd="0" parTransId="{7E689F51-8816-4E06-BD91-1501B64F02B0}" sibTransId="{78E9BC62-C4BC-4DE4-9C62-0D6B8C0FCBC5}"/>
    <dgm:cxn modelId="{4004227C-A1D8-4B7A-8BCF-908E1A9DB142}" type="presOf" srcId="{824FBFCF-F68E-43AE-8D50-5564323236AA}" destId="{F83334DD-2AE4-4E80-B14B-40A7FE398344}" srcOrd="0" destOrd="0" presId="urn:microsoft.com/office/officeart/2005/8/layout/vList5"/>
    <dgm:cxn modelId="{3DE5A948-A37C-4AAB-9E61-B8F07081BED5}" srcId="{91DE4D6A-232E-4083-9132-B32B67822060}" destId="{66AF31A2-06D2-4E71-851A-9233DE1E3CCF}" srcOrd="3" destOrd="0" parTransId="{A126F049-7C7E-4B3B-91D1-0C82BBDD667E}" sibTransId="{06AF707A-F1AA-48A2-B51C-7C0E8770BCCB}"/>
    <dgm:cxn modelId="{E144678A-1548-4737-8043-23C00C813713}" type="presOf" srcId="{91DE4D6A-232E-4083-9132-B32B67822060}" destId="{21705F11-8A62-4CC8-9E23-05276B236254}" srcOrd="0" destOrd="0" presId="urn:microsoft.com/office/officeart/2005/8/layout/vList5"/>
    <dgm:cxn modelId="{3983A4A9-770B-406E-896D-20D085A385D1}" srcId="{824FBFCF-F68E-43AE-8D50-5564323236AA}" destId="{51A80594-E33B-480F-AA04-46B31976405F}" srcOrd="0" destOrd="0" parTransId="{F066A74E-A452-45F9-B8ED-45B75D22B009}" sibTransId="{6B8FE417-0882-41E2-9E36-7EF426F98031}"/>
    <dgm:cxn modelId="{82A46C4D-9357-4FBA-A671-384A20D5F45F}" type="presParOf" srcId="{F83334DD-2AE4-4E80-B14B-40A7FE398344}" destId="{CC54FB5D-F395-4E27-BD5E-0147F5B1BDE7}" srcOrd="0" destOrd="0" presId="urn:microsoft.com/office/officeart/2005/8/layout/vList5"/>
    <dgm:cxn modelId="{273D8217-9794-4875-BB9C-DA1B669D7AFB}" type="presParOf" srcId="{CC54FB5D-F395-4E27-BD5E-0147F5B1BDE7}" destId="{2C0174EA-BE44-46C7-9F45-4C460D2AE35A}" srcOrd="0" destOrd="0" presId="urn:microsoft.com/office/officeart/2005/8/layout/vList5"/>
    <dgm:cxn modelId="{A324001A-D09E-4395-A5EE-A18DE806AC69}" type="presParOf" srcId="{CC54FB5D-F395-4E27-BD5E-0147F5B1BDE7}" destId="{BE62B44D-1CF3-44D2-8258-A1FF2A81B162}" srcOrd="1" destOrd="0" presId="urn:microsoft.com/office/officeart/2005/8/layout/vList5"/>
    <dgm:cxn modelId="{1D8E7707-5EC9-4852-A94C-6DC124CFC41D}" type="presParOf" srcId="{F83334DD-2AE4-4E80-B14B-40A7FE398344}" destId="{A97D0E0A-9C72-4AB3-BD4D-C06295E38A25}" srcOrd="1" destOrd="0" presId="urn:microsoft.com/office/officeart/2005/8/layout/vList5"/>
    <dgm:cxn modelId="{9137E6A9-8032-4E28-8F45-AE0AE63A8556}" type="presParOf" srcId="{F83334DD-2AE4-4E80-B14B-40A7FE398344}" destId="{B446A90D-1F8C-40CA-9C72-0D64D819F01D}" srcOrd="2" destOrd="0" presId="urn:microsoft.com/office/officeart/2005/8/layout/vList5"/>
    <dgm:cxn modelId="{7EBD2025-BDF9-4130-A78C-48AB809F8262}" type="presParOf" srcId="{B446A90D-1F8C-40CA-9C72-0D64D819F01D}" destId="{21705F11-8A62-4CC8-9E23-05276B236254}" srcOrd="0" destOrd="0" presId="urn:microsoft.com/office/officeart/2005/8/layout/vList5"/>
    <dgm:cxn modelId="{2219C86E-A62C-4949-917C-49CA3B252EED}" type="presParOf" srcId="{B446A90D-1F8C-40CA-9C72-0D64D819F01D}" destId="{6FEF828C-376D-406C-92A1-BCB86178FAF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24FBFCF-F68E-43AE-8D50-5564323236A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6F5C08E2-CBA1-4CD5-9BF9-83298BA03F3D}">
      <dgm:prSet phldrT="[文字]" custT="1"/>
      <dgm:spPr>
        <a:solidFill>
          <a:srgbClr val="FFCC99">
            <a:alpha val="90000"/>
          </a:srgbClr>
        </a:solidFill>
      </dgm:spPr>
      <dgm:t>
        <a:bodyPr/>
        <a:lstStyle/>
        <a:p>
          <a:pPr>
            <a:lnSpc>
              <a:spcPts val="2200"/>
            </a:lnSpc>
          </a:pPr>
          <a:r>
            <a:rPr lang="zh-TW" altLang="en-US" sz="1800" dirty="0" smtClean="0">
              <a:latin typeface="微軟正黑體" panose="020B0604030504040204" pitchFamily="34" charset="-120"/>
              <a:ea typeface="微軟正黑體" panose="020B0604030504040204" pitchFamily="34" charset="-120"/>
            </a:rPr>
            <a:t>繁星推薦、申請入學時程延後</a:t>
          </a:r>
          <a:endParaRPr lang="zh-TW" altLang="en-US" sz="1800" dirty="0">
            <a:latin typeface="微軟正黑體" panose="020B0604030504040204" pitchFamily="34" charset="-120"/>
            <a:ea typeface="微軟正黑體" panose="020B0604030504040204" pitchFamily="34" charset="-120"/>
          </a:endParaRPr>
        </a:p>
      </dgm:t>
    </dgm:pt>
    <dgm:pt modelId="{71A2E639-651F-40AB-B208-F31589710F45}" type="parTrans" cxnId="{7EAF1DF1-283F-4ABD-B471-865E7B193062}">
      <dgm:prSet/>
      <dgm:spPr/>
      <dgm:t>
        <a:bodyPr/>
        <a:lstStyle/>
        <a:p>
          <a:endParaRPr lang="zh-TW" altLang="en-US" sz="1800"/>
        </a:p>
      </dgm:t>
    </dgm:pt>
    <dgm:pt modelId="{6E9CFC4C-E202-4034-99DE-DCE8454534FB}" type="sibTrans" cxnId="{7EAF1DF1-283F-4ABD-B471-865E7B193062}">
      <dgm:prSet/>
      <dgm:spPr/>
      <dgm:t>
        <a:bodyPr/>
        <a:lstStyle/>
        <a:p>
          <a:endParaRPr lang="zh-TW" altLang="en-US" sz="1800"/>
        </a:p>
      </dgm:t>
    </dgm:pt>
    <dgm:pt modelId="{91DE4D6A-232E-4083-9132-B32B67822060}">
      <dgm:prSet phldrT="[文字]" custT="1"/>
      <dgm:spPr>
        <a:solidFill>
          <a:srgbClr val="FF0000"/>
        </a:solidFill>
      </dgm:spPr>
      <dgm:t>
        <a:bodyPr/>
        <a:lstStyle/>
        <a:p>
          <a:pPr>
            <a:lnSpc>
              <a:spcPts val="3200"/>
            </a:lnSpc>
          </a:pPr>
          <a:r>
            <a:rPr lang="zh-TW" altLang="en-US" sz="2800" dirty="0" smtClean="0">
              <a:latin typeface="微軟正黑體" panose="020B0604030504040204" pitchFamily="34" charset="-120"/>
              <a:ea typeface="微軟正黑體" panose="020B0604030504040204" pitchFamily="34" charset="-120"/>
            </a:rPr>
            <a:t>技專院校</a:t>
          </a:r>
          <a:endParaRPr lang="zh-TW" altLang="en-US" sz="2800" dirty="0">
            <a:latin typeface="微軟正黑體" panose="020B0604030504040204" pitchFamily="34" charset="-120"/>
            <a:ea typeface="微軟正黑體" panose="020B0604030504040204" pitchFamily="34" charset="-120"/>
          </a:endParaRPr>
        </a:p>
      </dgm:t>
    </dgm:pt>
    <dgm:pt modelId="{15272878-2777-4D17-A300-1D685004D020}" type="parTrans" cxnId="{33BD6CB4-8EF3-41F6-AA66-8A1F05BB2BBB}">
      <dgm:prSet/>
      <dgm:spPr/>
      <dgm:t>
        <a:bodyPr/>
        <a:lstStyle/>
        <a:p>
          <a:endParaRPr lang="zh-TW" altLang="en-US" sz="1800"/>
        </a:p>
      </dgm:t>
    </dgm:pt>
    <dgm:pt modelId="{7E68AF46-FBB2-4548-A2FE-D72B44565327}" type="sibTrans" cxnId="{33BD6CB4-8EF3-41F6-AA66-8A1F05BB2BBB}">
      <dgm:prSet/>
      <dgm:spPr/>
      <dgm:t>
        <a:bodyPr/>
        <a:lstStyle/>
        <a:p>
          <a:endParaRPr lang="zh-TW" altLang="en-US" sz="1800"/>
        </a:p>
      </dgm:t>
    </dgm:pt>
    <dgm:pt modelId="{9FC51DE2-5AB9-4BA6-BD13-C4421B749828}">
      <dgm:prSet phldrT="[文字]" custT="1"/>
      <dgm:spPr>
        <a:solidFill>
          <a:srgbClr val="FFCCFF">
            <a:alpha val="90000"/>
          </a:srgbClr>
        </a:solidFill>
      </dgm:spPr>
      <dgm:t>
        <a:bodyPr/>
        <a:lstStyle/>
        <a:p>
          <a:pPr>
            <a:lnSpc>
              <a:spcPts val="2400"/>
            </a:lnSpc>
            <a:spcAft>
              <a:spcPts val="0"/>
            </a:spcAft>
          </a:pPr>
          <a:r>
            <a:rPr lang="zh-TW" altLang="en-US" sz="1800" dirty="0" smtClean="0">
              <a:latin typeface="微軟正黑體" panose="020B0604030504040204" pitchFamily="34" charset="-120"/>
              <a:ea typeface="微軟正黑體" panose="020B0604030504040204" pitchFamily="34" charset="-120"/>
            </a:rPr>
            <a:t>考科調整</a:t>
          </a:r>
          <a:endParaRPr lang="zh-TW" altLang="en-US" sz="1800" dirty="0">
            <a:latin typeface="微軟正黑體" panose="020B0604030504040204" pitchFamily="34" charset="-120"/>
            <a:ea typeface="微軟正黑體" panose="020B0604030504040204" pitchFamily="34" charset="-120"/>
          </a:endParaRPr>
        </a:p>
      </dgm:t>
    </dgm:pt>
    <dgm:pt modelId="{22AC832C-4306-43F8-871B-BFC9071155C7}" type="parTrans" cxnId="{8108E9CA-6C57-453B-BA74-D3073199298D}">
      <dgm:prSet/>
      <dgm:spPr/>
      <dgm:t>
        <a:bodyPr/>
        <a:lstStyle/>
        <a:p>
          <a:endParaRPr lang="zh-TW" altLang="en-US" sz="1800"/>
        </a:p>
      </dgm:t>
    </dgm:pt>
    <dgm:pt modelId="{AA2E8874-6202-4C17-869B-E3D58A1CBE86}" type="sibTrans" cxnId="{8108E9CA-6C57-453B-BA74-D3073199298D}">
      <dgm:prSet/>
      <dgm:spPr/>
      <dgm:t>
        <a:bodyPr/>
        <a:lstStyle/>
        <a:p>
          <a:endParaRPr lang="zh-TW" altLang="en-US" sz="1800"/>
        </a:p>
      </dgm:t>
    </dgm:pt>
    <dgm:pt modelId="{5C8FB444-EFE3-4AFF-8414-A0DE84C68E1B}">
      <dgm:prSet phldrT="[文字]" custT="1"/>
      <dgm:spPr>
        <a:solidFill>
          <a:srgbClr val="FFCC99">
            <a:alpha val="90000"/>
          </a:srgbClr>
        </a:solidFill>
      </dgm:spPr>
      <dgm:t>
        <a:bodyPr/>
        <a:lstStyle/>
        <a:p>
          <a:pPr>
            <a:lnSpc>
              <a:spcPts val="2200"/>
            </a:lnSpc>
          </a:pPr>
          <a:r>
            <a:rPr lang="zh-TW" altLang="en-US" sz="1800" dirty="0" smtClean="0">
              <a:latin typeface="微軟正黑體" panose="020B0604030504040204" pitchFamily="34" charset="-120"/>
              <a:ea typeface="微軟正黑體" panose="020B0604030504040204" pitchFamily="34" charset="-120"/>
            </a:rPr>
            <a:t>減少採計的考科</a:t>
          </a:r>
          <a:endParaRPr lang="zh-TW" altLang="en-US" sz="1800" dirty="0">
            <a:latin typeface="微軟正黑體" panose="020B0604030504040204" pitchFamily="34" charset="-120"/>
            <a:ea typeface="微軟正黑體" panose="020B0604030504040204" pitchFamily="34" charset="-120"/>
          </a:endParaRPr>
        </a:p>
      </dgm:t>
    </dgm:pt>
    <dgm:pt modelId="{7E689F51-8816-4E06-BD91-1501B64F02B0}" type="parTrans" cxnId="{AEAB35F4-6B1A-485D-B9AD-03C51A464016}">
      <dgm:prSet/>
      <dgm:spPr/>
      <dgm:t>
        <a:bodyPr/>
        <a:lstStyle/>
        <a:p>
          <a:endParaRPr lang="zh-TW" altLang="en-US" sz="1800"/>
        </a:p>
      </dgm:t>
    </dgm:pt>
    <dgm:pt modelId="{78E9BC62-C4BC-4DE4-9C62-0D6B8C0FCBC5}" type="sibTrans" cxnId="{AEAB35F4-6B1A-485D-B9AD-03C51A464016}">
      <dgm:prSet/>
      <dgm:spPr/>
      <dgm:t>
        <a:bodyPr/>
        <a:lstStyle/>
        <a:p>
          <a:endParaRPr lang="zh-TW" altLang="en-US" sz="1800"/>
        </a:p>
      </dgm:t>
    </dgm:pt>
    <dgm:pt modelId="{727C39F8-E651-4721-A5D0-5BF5B4773A50}">
      <dgm:prSet phldrT="[文字]" custT="1"/>
      <dgm:spPr>
        <a:solidFill>
          <a:srgbClr val="FFCC99">
            <a:alpha val="90000"/>
          </a:srgbClr>
        </a:solidFill>
      </dgm:spPr>
      <dgm:t>
        <a:bodyPr/>
        <a:lstStyle/>
        <a:p>
          <a:pPr>
            <a:lnSpc>
              <a:spcPts val="2200"/>
            </a:lnSpc>
          </a:pPr>
          <a:r>
            <a:rPr lang="zh-TW" altLang="en-US" sz="1800" dirty="0" smtClean="0">
              <a:latin typeface="微軟正黑體" panose="020B0604030504040204" pitchFamily="34" charset="-120"/>
              <a:ea typeface="微軟正黑體" panose="020B0604030504040204" pitchFamily="34" charset="-120"/>
            </a:rPr>
            <a:t>學測與分科測驗將考選擇題與非選題的混合題型</a:t>
          </a:r>
          <a:endParaRPr lang="zh-TW" altLang="en-US" sz="1800" dirty="0">
            <a:latin typeface="微軟正黑體" panose="020B0604030504040204" pitchFamily="34" charset="-120"/>
            <a:ea typeface="微軟正黑體" panose="020B0604030504040204" pitchFamily="34" charset="-120"/>
          </a:endParaRPr>
        </a:p>
      </dgm:t>
    </dgm:pt>
    <dgm:pt modelId="{E8CF3186-A609-4341-90FD-6267D93315F3}" type="parTrans" cxnId="{28493C14-0F1C-4D8E-8C81-D881508AA45D}">
      <dgm:prSet/>
      <dgm:spPr/>
      <dgm:t>
        <a:bodyPr/>
        <a:lstStyle/>
        <a:p>
          <a:endParaRPr lang="zh-TW" altLang="en-US" sz="1800"/>
        </a:p>
      </dgm:t>
    </dgm:pt>
    <dgm:pt modelId="{480FA7B3-6618-4DB6-853E-7DF0729BA04C}" type="sibTrans" cxnId="{28493C14-0F1C-4D8E-8C81-D881508AA45D}">
      <dgm:prSet/>
      <dgm:spPr/>
      <dgm:t>
        <a:bodyPr/>
        <a:lstStyle/>
        <a:p>
          <a:endParaRPr lang="zh-TW" altLang="en-US" sz="1800"/>
        </a:p>
      </dgm:t>
    </dgm:pt>
    <dgm:pt modelId="{98C693F4-F7E6-40DC-AD1A-2A51BFDEAA95}">
      <dgm:prSet phldrT="[文字]" custT="1"/>
      <dgm:spPr>
        <a:solidFill>
          <a:srgbClr val="FFCC99">
            <a:alpha val="90000"/>
          </a:srgbClr>
        </a:solidFill>
      </dgm:spPr>
      <dgm:t>
        <a:bodyPr/>
        <a:lstStyle/>
        <a:p>
          <a:pPr>
            <a:lnSpc>
              <a:spcPts val="2200"/>
            </a:lnSpc>
          </a:pPr>
          <a:r>
            <a:rPr lang="zh-TW" altLang="en-US" sz="1800" dirty="0" smtClean="0">
              <a:latin typeface="微軟正黑體" panose="020B0604030504040204" pitchFamily="34" charset="-120"/>
              <a:ea typeface="微軟正黑體" panose="020B0604030504040204" pitchFamily="34" charset="-120"/>
            </a:rPr>
            <a:t>採計學習歷程檔案</a:t>
          </a:r>
          <a:endParaRPr lang="zh-TW" altLang="en-US" sz="1800" dirty="0">
            <a:latin typeface="微軟正黑體" panose="020B0604030504040204" pitchFamily="34" charset="-120"/>
            <a:ea typeface="微軟正黑體" panose="020B0604030504040204" pitchFamily="34" charset="-120"/>
          </a:endParaRPr>
        </a:p>
      </dgm:t>
    </dgm:pt>
    <dgm:pt modelId="{A35917DE-E7F6-43E3-912E-C24B2E23F793}" type="parTrans" cxnId="{8F9B2BF1-BCDE-412B-ABAB-9B4C324B4F4F}">
      <dgm:prSet/>
      <dgm:spPr/>
      <dgm:t>
        <a:bodyPr/>
        <a:lstStyle/>
        <a:p>
          <a:endParaRPr lang="zh-TW" altLang="en-US" sz="1800"/>
        </a:p>
      </dgm:t>
    </dgm:pt>
    <dgm:pt modelId="{358FC733-3416-4EC7-BBB9-55B647260133}" type="sibTrans" cxnId="{8F9B2BF1-BCDE-412B-ABAB-9B4C324B4F4F}">
      <dgm:prSet/>
      <dgm:spPr/>
      <dgm:t>
        <a:bodyPr/>
        <a:lstStyle/>
        <a:p>
          <a:endParaRPr lang="zh-TW" altLang="en-US" sz="1800"/>
        </a:p>
      </dgm:t>
    </dgm:pt>
    <dgm:pt modelId="{51A80594-E33B-480F-AA04-46B31976405F}">
      <dgm:prSet phldrT="[文字]" custT="1"/>
      <dgm:spPr/>
      <dgm:t>
        <a:bodyPr/>
        <a:lstStyle/>
        <a:p>
          <a:pPr>
            <a:lnSpc>
              <a:spcPts val="3200"/>
            </a:lnSpc>
            <a:spcAft>
              <a:spcPts val="0"/>
            </a:spcAft>
          </a:pPr>
          <a:r>
            <a:rPr lang="zh-TW" altLang="en-US" sz="2800" dirty="0" smtClean="0">
              <a:latin typeface="微軟正黑體" panose="020B0604030504040204" pitchFamily="34" charset="-120"/>
              <a:ea typeface="微軟正黑體" panose="020B0604030504040204" pitchFamily="34" charset="-120"/>
            </a:rPr>
            <a:t>大學</a:t>
          </a:r>
          <a:endParaRPr lang="en-US" altLang="zh-TW" sz="2800" dirty="0" smtClean="0">
            <a:latin typeface="微軟正黑體" panose="020B0604030504040204" pitchFamily="34" charset="-120"/>
            <a:ea typeface="微軟正黑體" panose="020B0604030504040204" pitchFamily="34" charset="-120"/>
          </a:endParaRPr>
        </a:p>
        <a:p>
          <a:pPr>
            <a:lnSpc>
              <a:spcPts val="3200"/>
            </a:lnSpc>
            <a:spcAft>
              <a:spcPts val="0"/>
            </a:spcAft>
          </a:pPr>
          <a:r>
            <a:rPr lang="zh-TW" altLang="en-US" sz="2800" dirty="0" smtClean="0">
              <a:latin typeface="微軟正黑體" panose="020B0604030504040204" pitchFamily="34" charset="-120"/>
              <a:ea typeface="微軟正黑體" panose="020B0604030504040204" pitchFamily="34" charset="-120"/>
            </a:rPr>
            <a:t>考招</a:t>
          </a:r>
          <a:endParaRPr lang="zh-TW" altLang="en-US" sz="2800" dirty="0">
            <a:latin typeface="微軟正黑體" panose="020B0604030504040204" pitchFamily="34" charset="-120"/>
            <a:ea typeface="微軟正黑體" panose="020B0604030504040204" pitchFamily="34" charset="-120"/>
          </a:endParaRPr>
        </a:p>
      </dgm:t>
    </dgm:pt>
    <dgm:pt modelId="{6B8FE417-0882-41E2-9E36-7EF426F98031}" type="sibTrans" cxnId="{3983A4A9-770B-406E-896D-20D085A385D1}">
      <dgm:prSet/>
      <dgm:spPr/>
      <dgm:t>
        <a:bodyPr/>
        <a:lstStyle/>
        <a:p>
          <a:endParaRPr lang="zh-TW" altLang="en-US" sz="1800"/>
        </a:p>
      </dgm:t>
    </dgm:pt>
    <dgm:pt modelId="{F066A74E-A452-45F9-B8ED-45B75D22B009}" type="parTrans" cxnId="{3983A4A9-770B-406E-896D-20D085A385D1}">
      <dgm:prSet/>
      <dgm:spPr/>
      <dgm:t>
        <a:bodyPr/>
        <a:lstStyle/>
        <a:p>
          <a:endParaRPr lang="zh-TW" altLang="en-US" sz="1800"/>
        </a:p>
      </dgm:t>
    </dgm:pt>
    <dgm:pt modelId="{5B5EDC4C-6941-4A59-A9A8-62F777B7B671}">
      <dgm:prSet phldrT="[文字]" custT="1"/>
      <dgm:spPr>
        <a:solidFill>
          <a:srgbClr val="FFCC99">
            <a:alpha val="90000"/>
          </a:srgbClr>
        </a:solidFill>
      </dgm:spPr>
      <dgm:t>
        <a:bodyPr/>
        <a:lstStyle/>
        <a:p>
          <a:pPr>
            <a:lnSpc>
              <a:spcPts val="2200"/>
            </a:lnSpc>
          </a:pPr>
          <a:r>
            <a:rPr lang="zh-TW" altLang="en-US" sz="1800" dirty="0" smtClean="0">
              <a:latin typeface="微軟正黑體" panose="020B0604030504040204" pitchFamily="34" charset="-120"/>
              <a:ea typeface="微軟正黑體" panose="020B0604030504040204" pitchFamily="34" charset="-120"/>
            </a:rPr>
            <a:t>學測數學將分成</a:t>
          </a:r>
          <a:r>
            <a:rPr lang="en-US" altLang="zh-TW" sz="1800" dirty="0" smtClean="0">
              <a:latin typeface="微軟正黑體" panose="020B0604030504040204" pitchFamily="34" charset="-120"/>
              <a:ea typeface="微軟正黑體" panose="020B0604030504040204" pitchFamily="34" charset="-120"/>
            </a:rPr>
            <a:t>A</a:t>
          </a:r>
          <a:r>
            <a:rPr lang="zh-TW" altLang="en-US" sz="1800" dirty="0" smtClean="0">
              <a:latin typeface="微軟正黑體" panose="020B0604030504040204" pitchFamily="34" charset="-120"/>
              <a:ea typeface="微軟正黑體" panose="020B0604030504040204" pitchFamily="34" charset="-120"/>
            </a:rPr>
            <a:t>、</a:t>
          </a:r>
          <a:r>
            <a:rPr lang="en-US" altLang="zh-TW" sz="1800" dirty="0" smtClean="0">
              <a:latin typeface="微軟正黑體" panose="020B0604030504040204" pitchFamily="34" charset="-120"/>
              <a:ea typeface="微軟正黑體" panose="020B0604030504040204" pitchFamily="34" charset="-120"/>
            </a:rPr>
            <a:t>B</a:t>
          </a:r>
          <a:r>
            <a:rPr lang="zh-TW" altLang="en-US" sz="1800" dirty="0" smtClean="0">
              <a:latin typeface="微軟正黑體" panose="020B0604030504040204" pitchFamily="34" charset="-120"/>
              <a:ea typeface="微軟正黑體" panose="020B0604030504040204" pitchFamily="34" charset="-120"/>
            </a:rPr>
            <a:t>兩考科</a:t>
          </a:r>
          <a:endParaRPr lang="zh-TW" altLang="en-US" sz="1800" dirty="0">
            <a:latin typeface="微軟正黑體" panose="020B0604030504040204" pitchFamily="34" charset="-120"/>
            <a:ea typeface="微軟正黑體" panose="020B0604030504040204" pitchFamily="34" charset="-120"/>
          </a:endParaRPr>
        </a:p>
      </dgm:t>
    </dgm:pt>
    <dgm:pt modelId="{DF79D559-88E5-4C11-B1A1-5DB604D09952}" type="parTrans" cxnId="{0AD7E7E5-E9C4-461A-9A6F-3372D73CC8D2}">
      <dgm:prSet/>
      <dgm:spPr/>
      <dgm:t>
        <a:bodyPr/>
        <a:lstStyle/>
        <a:p>
          <a:endParaRPr lang="zh-TW" altLang="en-US"/>
        </a:p>
      </dgm:t>
    </dgm:pt>
    <dgm:pt modelId="{433BF94E-03D0-4692-A238-1C8E640D7EF0}" type="sibTrans" cxnId="{0AD7E7E5-E9C4-461A-9A6F-3372D73CC8D2}">
      <dgm:prSet/>
      <dgm:spPr/>
      <dgm:t>
        <a:bodyPr/>
        <a:lstStyle/>
        <a:p>
          <a:endParaRPr lang="zh-TW" altLang="en-US"/>
        </a:p>
      </dgm:t>
    </dgm:pt>
    <dgm:pt modelId="{C5B5A53A-08EF-45F5-A56A-FA324EE9587E}">
      <dgm:prSet phldrT="[文字]" custT="1"/>
      <dgm:spPr>
        <a:solidFill>
          <a:srgbClr val="FFCCFF">
            <a:alpha val="90000"/>
          </a:srgbClr>
        </a:solidFill>
      </dgm:spPr>
      <dgm:t>
        <a:bodyPr/>
        <a:lstStyle/>
        <a:p>
          <a:pPr>
            <a:lnSpc>
              <a:spcPts val="2400"/>
            </a:lnSpc>
            <a:spcAft>
              <a:spcPts val="0"/>
            </a:spcAft>
          </a:pPr>
          <a:r>
            <a:rPr lang="zh-TW" altLang="en-US" sz="1800" dirty="0" smtClean="0">
              <a:latin typeface="微軟正黑體" panose="020B0604030504040204" pitchFamily="34" charset="-120"/>
              <a:ea typeface="微軟正黑體" panose="020B0604030504040204" pitchFamily="34" charset="-120"/>
            </a:rPr>
            <a:t>各校科系權重可自由設定</a:t>
          </a:r>
          <a:endParaRPr lang="zh-TW" altLang="en-US" sz="1800" dirty="0">
            <a:latin typeface="微軟正黑體" panose="020B0604030504040204" pitchFamily="34" charset="-120"/>
            <a:ea typeface="微軟正黑體" panose="020B0604030504040204" pitchFamily="34" charset="-120"/>
          </a:endParaRPr>
        </a:p>
      </dgm:t>
    </dgm:pt>
    <dgm:pt modelId="{B4D10436-7072-4555-9662-DD1721D90CB6}" type="parTrans" cxnId="{A9340895-136D-41A1-A1A9-6D37F362046D}">
      <dgm:prSet/>
      <dgm:spPr/>
      <dgm:t>
        <a:bodyPr/>
        <a:lstStyle/>
        <a:p>
          <a:endParaRPr lang="zh-TW" altLang="en-US"/>
        </a:p>
      </dgm:t>
    </dgm:pt>
    <dgm:pt modelId="{E8351088-D0DF-48D3-8E64-5D10BEA22288}" type="sibTrans" cxnId="{A9340895-136D-41A1-A1A9-6D37F362046D}">
      <dgm:prSet/>
      <dgm:spPr/>
      <dgm:t>
        <a:bodyPr/>
        <a:lstStyle/>
        <a:p>
          <a:endParaRPr lang="zh-TW" altLang="en-US"/>
        </a:p>
      </dgm:t>
    </dgm:pt>
    <dgm:pt modelId="{82E1FF40-30DE-41AC-A872-F79AA76200F4}">
      <dgm:prSet phldrT="[文字]" custT="1"/>
      <dgm:spPr>
        <a:solidFill>
          <a:srgbClr val="FFCCFF">
            <a:alpha val="90000"/>
          </a:srgbClr>
        </a:solidFill>
      </dgm:spPr>
      <dgm:t>
        <a:bodyPr/>
        <a:lstStyle/>
        <a:p>
          <a:pPr>
            <a:lnSpc>
              <a:spcPts val="2400"/>
            </a:lnSpc>
            <a:spcAft>
              <a:spcPts val="0"/>
            </a:spcAft>
          </a:pPr>
          <a:r>
            <a:rPr lang="zh-TW" altLang="en-US" sz="1800" dirty="0" smtClean="0">
              <a:latin typeface="微軟正黑體" panose="020B0604030504040204" pitchFamily="34" charset="-120"/>
              <a:ea typeface="微軟正黑體" panose="020B0604030504040204" pitchFamily="34" charset="-120"/>
            </a:rPr>
            <a:t>技優甄審將對準乙級技術士證的對應性</a:t>
          </a:r>
          <a:endParaRPr lang="zh-TW" altLang="en-US" sz="1800" dirty="0">
            <a:latin typeface="微軟正黑體" panose="020B0604030504040204" pitchFamily="34" charset="-120"/>
            <a:ea typeface="微軟正黑體" panose="020B0604030504040204" pitchFamily="34" charset="-120"/>
          </a:endParaRPr>
        </a:p>
      </dgm:t>
    </dgm:pt>
    <dgm:pt modelId="{837EB0CD-BD69-4170-9DF0-BD28131BAA47}" type="parTrans" cxnId="{B253BE73-7FE7-48F8-98EB-5A2228B2EC2A}">
      <dgm:prSet/>
      <dgm:spPr/>
      <dgm:t>
        <a:bodyPr/>
        <a:lstStyle/>
        <a:p>
          <a:endParaRPr lang="zh-TW" altLang="en-US"/>
        </a:p>
      </dgm:t>
    </dgm:pt>
    <dgm:pt modelId="{407524A1-01A4-42A7-B1A9-91190395CAB7}" type="sibTrans" cxnId="{B253BE73-7FE7-48F8-98EB-5A2228B2EC2A}">
      <dgm:prSet/>
      <dgm:spPr/>
      <dgm:t>
        <a:bodyPr/>
        <a:lstStyle/>
        <a:p>
          <a:endParaRPr lang="zh-TW" altLang="en-US"/>
        </a:p>
      </dgm:t>
    </dgm:pt>
    <dgm:pt modelId="{2BD36C6D-E208-4CEE-8402-C551281FBBFC}">
      <dgm:prSet phldrT="[文字]" custT="1"/>
      <dgm:spPr>
        <a:solidFill>
          <a:srgbClr val="FFCCFF">
            <a:alpha val="90000"/>
          </a:srgbClr>
        </a:solidFill>
      </dgm:spPr>
      <dgm:t>
        <a:bodyPr/>
        <a:lstStyle/>
        <a:p>
          <a:pPr>
            <a:lnSpc>
              <a:spcPts val="2400"/>
            </a:lnSpc>
            <a:spcAft>
              <a:spcPts val="0"/>
            </a:spcAft>
          </a:pPr>
          <a:r>
            <a:rPr lang="zh-TW" altLang="en-US" sz="1800" dirty="0" smtClean="0">
              <a:latin typeface="微軟正黑體" panose="020B0604030504040204" pitchFamily="34" charset="-120"/>
              <a:ea typeface="微軟正黑體" panose="020B0604030504040204" pitchFamily="34" charset="-120"/>
            </a:rPr>
            <a:t>管道名額比例將調整</a:t>
          </a:r>
          <a:endParaRPr lang="zh-TW" altLang="en-US" sz="1800" dirty="0">
            <a:latin typeface="微軟正黑體" panose="020B0604030504040204" pitchFamily="34" charset="-120"/>
            <a:ea typeface="微軟正黑體" panose="020B0604030504040204" pitchFamily="34" charset="-120"/>
          </a:endParaRPr>
        </a:p>
      </dgm:t>
    </dgm:pt>
    <dgm:pt modelId="{C1F2A311-60F5-41E7-A717-DFB0C84CB593}" type="parTrans" cxnId="{AED0B295-0CEC-4A48-BD33-FDA9AC0DFFC8}">
      <dgm:prSet/>
      <dgm:spPr/>
      <dgm:t>
        <a:bodyPr/>
        <a:lstStyle/>
        <a:p>
          <a:endParaRPr lang="zh-TW" altLang="en-US"/>
        </a:p>
      </dgm:t>
    </dgm:pt>
    <dgm:pt modelId="{5A383595-18EC-49F7-89F3-6A0FD3A56BB0}" type="sibTrans" cxnId="{AED0B295-0CEC-4A48-BD33-FDA9AC0DFFC8}">
      <dgm:prSet/>
      <dgm:spPr/>
      <dgm:t>
        <a:bodyPr/>
        <a:lstStyle/>
        <a:p>
          <a:endParaRPr lang="zh-TW" altLang="en-US"/>
        </a:p>
      </dgm:t>
    </dgm:pt>
    <dgm:pt modelId="{D8CF3F6C-2EAE-4FE0-9375-1CB2B8F2A1D7}">
      <dgm:prSet phldrT="[文字]" custT="1"/>
      <dgm:spPr>
        <a:solidFill>
          <a:srgbClr val="FFCCFF">
            <a:alpha val="90000"/>
          </a:srgbClr>
        </a:solidFill>
      </dgm:spPr>
      <dgm:t>
        <a:bodyPr/>
        <a:lstStyle/>
        <a:p>
          <a:pPr>
            <a:lnSpc>
              <a:spcPts val="2400"/>
            </a:lnSpc>
            <a:spcAft>
              <a:spcPts val="0"/>
            </a:spcAft>
          </a:pPr>
          <a:r>
            <a:rPr lang="zh-TW" altLang="en-US" sz="1800" dirty="0" smtClean="0">
              <a:latin typeface="微軟正黑體" panose="020B0604030504040204" pitchFamily="34" charset="-120"/>
              <a:ea typeface="微軟正黑體" panose="020B0604030504040204" pitchFamily="34" charset="-120"/>
            </a:rPr>
            <a:t>甄選入學採用學習歷程檔案</a:t>
          </a:r>
          <a:endParaRPr lang="zh-TW" altLang="en-US" sz="1800" dirty="0">
            <a:latin typeface="微軟正黑體" panose="020B0604030504040204" pitchFamily="34" charset="-120"/>
            <a:ea typeface="微軟正黑體" panose="020B0604030504040204" pitchFamily="34" charset="-120"/>
          </a:endParaRPr>
        </a:p>
      </dgm:t>
    </dgm:pt>
    <dgm:pt modelId="{3F598055-5B84-460B-B131-40865486CE25}" type="parTrans" cxnId="{1FE7A4C7-037F-4E43-95C4-83284AF8D88E}">
      <dgm:prSet/>
      <dgm:spPr/>
      <dgm:t>
        <a:bodyPr/>
        <a:lstStyle/>
        <a:p>
          <a:endParaRPr lang="zh-TW" altLang="en-US"/>
        </a:p>
      </dgm:t>
    </dgm:pt>
    <dgm:pt modelId="{DBF9273C-8014-487F-8E63-42909F5DA23A}" type="sibTrans" cxnId="{1FE7A4C7-037F-4E43-95C4-83284AF8D88E}">
      <dgm:prSet/>
      <dgm:spPr/>
      <dgm:t>
        <a:bodyPr/>
        <a:lstStyle/>
        <a:p>
          <a:endParaRPr lang="zh-TW" altLang="en-US"/>
        </a:p>
      </dgm:t>
    </dgm:pt>
    <dgm:pt modelId="{F83334DD-2AE4-4E80-B14B-40A7FE398344}" type="pres">
      <dgm:prSet presAssocID="{824FBFCF-F68E-43AE-8D50-5564323236AA}" presName="Name0" presStyleCnt="0">
        <dgm:presLayoutVars>
          <dgm:dir/>
          <dgm:animLvl val="lvl"/>
          <dgm:resizeHandles val="exact"/>
        </dgm:presLayoutVars>
      </dgm:prSet>
      <dgm:spPr/>
      <dgm:t>
        <a:bodyPr/>
        <a:lstStyle/>
        <a:p>
          <a:endParaRPr lang="zh-TW" altLang="en-US"/>
        </a:p>
      </dgm:t>
    </dgm:pt>
    <dgm:pt modelId="{CC54FB5D-F395-4E27-BD5E-0147F5B1BDE7}" type="pres">
      <dgm:prSet presAssocID="{51A80594-E33B-480F-AA04-46B31976405F}" presName="linNode" presStyleCnt="0"/>
      <dgm:spPr/>
    </dgm:pt>
    <dgm:pt modelId="{2C0174EA-BE44-46C7-9F45-4C460D2AE35A}" type="pres">
      <dgm:prSet presAssocID="{51A80594-E33B-480F-AA04-46B31976405F}" presName="parentText" presStyleLbl="node1" presStyleIdx="0" presStyleCnt="2" custScaleX="45294">
        <dgm:presLayoutVars>
          <dgm:chMax val="1"/>
          <dgm:bulletEnabled val="1"/>
        </dgm:presLayoutVars>
      </dgm:prSet>
      <dgm:spPr/>
      <dgm:t>
        <a:bodyPr/>
        <a:lstStyle/>
        <a:p>
          <a:endParaRPr lang="zh-TW" altLang="en-US"/>
        </a:p>
      </dgm:t>
    </dgm:pt>
    <dgm:pt modelId="{BE62B44D-1CF3-44D2-8258-A1FF2A81B162}" type="pres">
      <dgm:prSet presAssocID="{51A80594-E33B-480F-AA04-46B31976405F}" presName="descendantText" presStyleLbl="alignAccFollowNode1" presStyleIdx="0" presStyleCnt="2" custScaleX="209800" custScaleY="125006">
        <dgm:presLayoutVars>
          <dgm:bulletEnabled val="1"/>
        </dgm:presLayoutVars>
      </dgm:prSet>
      <dgm:spPr/>
      <dgm:t>
        <a:bodyPr/>
        <a:lstStyle/>
        <a:p>
          <a:endParaRPr lang="zh-TW" altLang="en-US"/>
        </a:p>
      </dgm:t>
    </dgm:pt>
    <dgm:pt modelId="{A97D0E0A-9C72-4AB3-BD4D-C06295E38A25}" type="pres">
      <dgm:prSet presAssocID="{6B8FE417-0882-41E2-9E36-7EF426F98031}" presName="sp" presStyleCnt="0"/>
      <dgm:spPr/>
    </dgm:pt>
    <dgm:pt modelId="{B446A90D-1F8C-40CA-9C72-0D64D819F01D}" type="pres">
      <dgm:prSet presAssocID="{91DE4D6A-232E-4083-9132-B32B67822060}" presName="linNode" presStyleCnt="0"/>
      <dgm:spPr/>
    </dgm:pt>
    <dgm:pt modelId="{21705F11-8A62-4CC8-9E23-05276B236254}" type="pres">
      <dgm:prSet presAssocID="{91DE4D6A-232E-4083-9132-B32B67822060}" presName="parentText" presStyleLbl="node1" presStyleIdx="1" presStyleCnt="2" custScaleX="30105">
        <dgm:presLayoutVars>
          <dgm:chMax val="1"/>
          <dgm:bulletEnabled val="1"/>
        </dgm:presLayoutVars>
      </dgm:prSet>
      <dgm:spPr/>
      <dgm:t>
        <a:bodyPr/>
        <a:lstStyle/>
        <a:p>
          <a:endParaRPr lang="zh-TW" altLang="en-US"/>
        </a:p>
      </dgm:t>
    </dgm:pt>
    <dgm:pt modelId="{6FEF828C-376D-406C-92A1-BCB86178FAFD}" type="pres">
      <dgm:prSet presAssocID="{91DE4D6A-232E-4083-9132-B32B67822060}" presName="descendantText" presStyleLbl="alignAccFollowNode1" presStyleIdx="1" presStyleCnt="2" custScaleX="141667" custScaleY="120775">
        <dgm:presLayoutVars>
          <dgm:bulletEnabled val="1"/>
        </dgm:presLayoutVars>
      </dgm:prSet>
      <dgm:spPr/>
      <dgm:t>
        <a:bodyPr/>
        <a:lstStyle/>
        <a:p>
          <a:endParaRPr lang="zh-TW" altLang="en-US"/>
        </a:p>
      </dgm:t>
    </dgm:pt>
  </dgm:ptLst>
  <dgm:cxnLst>
    <dgm:cxn modelId="{F9F6C877-9DF8-4D6C-8655-BFC35309D4EC}" type="presOf" srcId="{727C39F8-E651-4721-A5D0-5BF5B4773A50}" destId="{BE62B44D-1CF3-44D2-8258-A1FF2A81B162}" srcOrd="0" destOrd="3" presId="urn:microsoft.com/office/officeart/2005/8/layout/vList5"/>
    <dgm:cxn modelId="{28493C14-0F1C-4D8E-8C81-D881508AA45D}" srcId="{51A80594-E33B-480F-AA04-46B31976405F}" destId="{727C39F8-E651-4721-A5D0-5BF5B4773A50}" srcOrd="3" destOrd="0" parTransId="{E8CF3186-A609-4341-90FD-6267D93315F3}" sibTransId="{480FA7B3-6618-4DB6-853E-7DF0729BA04C}"/>
    <dgm:cxn modelId="{7EAF1DF1-283F-4ABD-B471-865E7B193062}" srcId="{51A80594-E33B-480F-AA04-46B31976405F}" destId="{6F5C08E2-CBA1-4CD5-9BF9-83298BA03F3D}" srcOrd="0" destOrd="0" parTransId="{71A2E639-651F-40AB-B208-F31589710F45}" sibTransId="{6E9CFC4C-E202-4034-99DE-DCE8454534FB}"/>
    <dgm:cxn modelId="{306C0763-3769-4311-9BC3-33D073196F71}" type="presOf" srcId="{98C693F4-F7E6-40DC-AD1A-2A51BFDEAA95}" destId="{BE62B44D-1CF3-44D2-8258-A1FF2A81B162}" srcOrd="0" destOrd="4" presId="urn:microsoft.com/office/officeart/2005/8/layout/vList5"/>
    <dgm:cxn modelId="{B72E52A1-ADBC-4C8B-9EE5-CA199F2E9752}" type="presOf" srcId="{2BD36C6D-E208-4CEE-8402-C551281FBBFC}" destId="{6FEF828C-376D-406C-92A1-BCB86178FAFD}" srcOrd="0" destOrd="3" presId="urn:microsoft.com/office/officeart/2005/8/layout/vList5"/>
    <dgm:cxn modelId="{AED0B295-0CEC-4A48-BD33-FDA9AC0DFFC8}" srcId="{91DE4D6A-232E-4083-9132-B32B67822060}" destId="{2BD36C6D-E208-4CEE-8402-C551281FBBFC}" srcOrd="3" destOrd="0" parTransId="{C1F2A311-60F5-41E7-A717-DFB0C84CB593}" sibTransId="{5A383595-18EC-49F7-89F3-6A0FD3A56BB0}"/>
    <dgm:cxn modelId="{4042012E-1DB7-4C28-816A-008E5205E557}" type="presOf" srcId="{51A80594-E33B-480F-AA04-46B31976405F}" destId="{2C0174EA-BE44-46C7-9F45-4C460D2AE35A}" srcOrd="0" destOrd="0" presId="urn:microsoft.com/office/officeart/2005/8/layout/vList5"/>
    <dgm:cxn modelId="{33BD6CB4-8EF3-41F6-AA66-8A1F05BB2BBB}" srcId="{824FBFCF-F68E-43AE-8D50-5564323236AA}" destId="{91DE4D6A-232E-4083-9132-B32B67822060}" srcOrd="1" destOrd="0" parTransId="{15272878-2777-4D17-A300-1D685004D020}" sibTransId="{7E68AF46-FBB2-4548-A2FE-D72B44565327}"/>
    <dgm:cxn modelId="{C1D02D82-57A3-4E13-A4DC-31A551EA01C1}" type="presOf" srcId="{6F5C08E2-CBA1-4CD5-9BF9-83298BA03F3D}" destId="{BE62B44D-1CF3-44D2-8258-A1FF2A81B162}" srcOrd="0" destOrd="0" presId="urn:microsoft.com/office/officeart/2005/8/layout/vList5"/>
    <dgm:cxn modelId="{8F9B2BF1-BCDE-412B-ABAB-9B4C324B4F4F}" srcId="{51A80594-E33B-480F-AA04-46B31976405F}" destId="{98C693F4-F7E6-40DC-AD1A-2A51BFDEAA95}" srcOrd="4" destOrd="0" parTransId="{A35917DE-E7F6-43E3-912E-C24B2E23F793}" sibTransId="{358FC733-3416-4EC7-BBB9-55B647260133}"/>
    <dgm:cxn modelId="{0E7EB8A6-AE35-499D-95CE-B6AA8CEA4A2B}" type="presOf" srcId="{5C8FB444-EFE3-4AFF-8414-A0DE84C68E1B}" destId="{BE62B44D-1CF3-44D2-8258-A1FF2A81B162}" srcOrd="0" destOrd="1" presId="urn:microsoft.com/office/officeart/2005/8/layout/vList5"/>
    <dgm:cxn modelId="{B253BE73-7FE7-48F8-98EB-5A2228B2EC2A}" srcId="{91DE4D6A-232E-4083-9132-B32B67822060}" destId="{82E1FF40-30DE-41AC-A872-F79AA76200F4}" srcOrd="2" destOrd="0" parTransId="{837EB0CD-BD69-4170-9DF0-BD28131BAA47}" sibTransId="{407524A1-01A4-42A7-B1A9-91190395CAB7}"/>
    <dgm:cxn modelId="{38F7554F-A5B9-4937-9BBD-D0DC046B108A}" type="presOf" srcId="{9FC51DE2-5AB9-4BA6-BD13-C4421B749828}" destId="{6FEF828C-376D-406C-92A1-BCB86178FAFD}" srcOrd="0" destOrd="0" presId="urn:microsoft.com/office/officeart/2005/8/layout/vList5"/>
    <dgm:cxn modelId="{A9340895-136D-41A1-A1A9-6D37F362046D}" srcId="{91DE4D6A-232E-4083-9132-B32B67822060}" destId="{C5B5A53A-08EF-45F5-A56A-FA324EE9587E}" srcOrd="1" destOrd="0" parTransId="{B4D10436-7072-4555-9662-DD1721D90CB6}" sibTransId="{E8351088-D0DF-48D3-8E64-5D10BEA22288}"/>
    <dgm:cxn modelId="{3438F034-34A4-4782-BC83-33697120B75E}" type="presOf" srcId="{D8CF3F6C-2EAE-4FE0-9375-1CB2B8F2A1D7}" destId="{6FEF828C-376D-406C-92A1-BCB86178FAFD}" srcOrd="0" destOrd="4" presId="urn:microsoft.com/office/officeart/2005/8/layout/vList5"/>
    <dgm:cxn modelId="{8108E9CA-6C57-453B-BA74-D3073199298D}" srcId="{91DE4D6A-232E-4083-9132-B32B67822060}" destId="{9FC51DE2-5AB9-4BA6-BD13-C4421B749828}" srcOrd="0" destOrd="0" parTransId="{22AC832C-4306-43F8-871B-BFC9071155C7}" sibTransId="{AA2E8874-6202-4C17-869B-E3D58A1CBE86}"/>
    <dgm:cxn modelId="{0AD7E7E5-E9C4-461A-9A6F-3372D73CC8D2}" srcId="{51A80594-E33B-480F-AA04-46B31976405F}" destId="{5B5EDC4C-6941-4A59-A9A8-62F777B7B671}" srcOrd="2" destOrd="0" parTransId="{DF79D559-88E5-4C11-B1A1-5DB604D09952}" sibTransId="{433BF94E-03D0-4692-A238-1C8E640D7EF0}"/>
    <dgm:cxn modelId="{1FE7A4C7-037F-4E43-95C4-83284AF8D88E}" srcId="{91DE4D6A-232E-4083-9132-B32B67822060}" destId="{D8CF3F6C-2EAE-4FE0-9375-1CB2B8F2A1D7}" srcOrd="4" destOrd="0" parTransId="{3F598055-5B84-460B-B131-40865486CE25}" sibTransId="{DBF9273C-8014-487F-8E63-42909F5DA23A}"/>
    <dgm:cxn modelId="{AEAB35F4-6B1A-485D-B9AD-03C51A464016}" srcId="{51A80594-E33B-480F-AA04-46B31976405F}" destId="{5C8FB444-EFE3-4AFF-8414-A0DE84C68E1B}" srcOrd="1" destOrd="0" parTransId="{7E689F51-8816-4E06-BD91-1501B64F02B0}" sibTransId="{78E9BC62-C4BC-4DE4-9C62-0D6B8C0FCBC5}"/>
    <dgm:cxn modelId="{4004227C-A1D8-4B7A-8BCF-908E1A9DB142}" type="presOf" srcId="{824FBFCF-F68E-43AE-8D50-5564323236AA}" destId="{F83334DD-2AE4-4E80-B14B-40A7FE398344}" srcOrd="0" destOrd="0" presId="urn:microsoft.com/office/officeart/2005/8/layout/vList5"/>
    <dgm:cxn modelId="{3AA1B4AC-06D2-47BD-BBB5-580B5F7DF4D1}" type="presOf" srcId="{5B5EDC4C-6941-4A59-A9A8-62F777B7B671}" destId="{BE62B44D-1CF3-44D2-8258-A1FF2A81B162}" srcOrd="0" destOrd="2" presId="urn:microsoft.com/office/officeart/2005/8/layout/vList5"/>
    <dgm:cxn modelId="{7CC29BDA-E30A-44E7-B005-F40547D2CE6B}" type="presOf" srcId="{C5B5A53A-08EF-45F5-A56A-FA324EE9587E}" destId="{6FEF828C-376D-406C-92A1-BCB86178FAFD}" srcOrd="0" destOrd="1" presId="urn:microsoft.com/office/officeart/2005/8/layout/vList5"/>
    <dgm:cxn modelId="{E144678A-1548-4737-8043-23C00C813713}" type="presOf" srcId="{91DE4D6A-232E-4083-9132-B32B67822060}" destId="{21705F11-8A62-4CC8-9E23-05276B236254}" srcOrd="0" destOrd="0" presId="urn:microsoft.com/office/officeart/2005/8/layout/vList5"/>
    <dgm:cxn modelId="{3983A4A9-770B-406E-896D-20D085A385D1}" srcId="{824FBFCF-F68E-43AE-8D50-5564323236AA}" destId="{51A80594-E33B-480F-AA04-46B31976405F}" srcOrd="0" destOrd="0" parTransId="{F066A74E-A452-45F9-B8ED-45B75D22B009}" sibTransId="{6B8FE417-0882-41E2-9E36-7EF426F98031}"/>
    <dgm:cxn modelId="{9C7E21F9-89E2-4350-B2B0-B2A3B4149E93}" type="presOf" srcId="{82E1FF40-30DE-41AC-A872-F79AA76200F4}" destId="{6FEF828C-376D-406C-92A1-BCB86178FAFD}" srcOrd="0" destOrd="2" presId="urn:microsoft.com/office/officeart/2005/8/layout/vList5"/>
    <dgm:cxn modelId="{82A46C4D-9357-4FBA-A671-384A20D5F45F}" type="presParOf" srcId="{F83334DD-2AE4-4E80-B14B-40A7FE398344}" destId="{CC54FB5D-F395-4E27-BD5E-0147F5B1BDE7}" srcOrd="0" destOrd="0" presId="urn:microsoft.com/office/officeart/2005/8/layout/vList5"/>
    <dgm:cxn modelId="{273D8217-9794-4875-BB9C-DA1B669D7AFB}" type="presParOf" srcId="{CC54FB5D-F395-4E27-BD5E-0147F5B1BDE7}" destId="{2C0174EA-BE44-46C7-9F45-4C460D2AE35A}" srcOrd="0" destOrd="0" presId="urn:microsoft.com/office/officeart/2005/8/layout/vList5"/>
    <dgm:cxn modelId="{A324001A-D09E-4395-A5EE-A18DE806AC69}" type="presParOf" srcId="{CC54FB5D-F395-4E27-BD5E-0147F5B1BDE7}" destId="{BE62B44D-1CF3-44D2-8258-A1FF2A81B162}" srcOrd="1" destOrd="0" presId="urn:microsoft.com/office/officeart/2005/8/layout/vList5"/>
    <dgm:cxn modelId="{1D8E7707-5EC9-4852-A94C-6DC124CFC41D}" type="presParOf" srcId="{F83334DD-2AE4-4E80-B14B-40A7FE398344}" destId="{A97D0E0A-9C72-4AB3-BD4D-C06295E38A25}" srcOrd="1" destOrd="0" presId="urn:microsoft.com/office/officeart/2005/8/layout/vList5"/>
    <dgm:cxn modelId="{9137E6A9-8032-4E28-8F45-AE0AE63A8556}" type="presParOf" srcId="{F83334DD-2AE4-4E80-B14B-40A7FE398344}" destId="{B446A90D-1F8C-40CA-9C72-0D64D819F01D}" srcOrd="2" destOrd="0" presId="urn:microsoft.com/office/officeart/2005/8/layout/vList5"/>
    <dgm:cxn modelId="{7EBD2025-BDF9-4130-A78C-48AB809F8262}" type="presParOf" srcId="{B446A90D-1F8C-40CA-9C72-0D64D819F01D}" destId="{21705F11-8A62-4CC8-9E23-05276B236254}" srcOrd="0" destOrd="0" presId="urn:microsoft.com/office/officeart/2005/8/layout/vList5"/>
    <dgm:cxn modelId="{2219C86E-A62C-4949-917C-49CA3B252EED}" type="presParOf" srcId="{B446A90D-1F8C-40CA-9C72-0D64D819F01D}" destId="{6FEF828C-376D-406C-92A1-BCB86178FAFD}" srcOrd="1" destOrd="0" presId="urn:microsoft.com/office/officeart/2005/8/layout/vList5"/>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817387EE-4180-4199-98F0-3023E9208779}"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CCDBEDCE-020F-4EFC-BC7F-89A52F80EA96}"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034012A7-2E6F-43F5-B58D-0F3ED603E2D1}"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F208F54-CDFF-4EEE-95EA-AEC250734D5A}" type="doc">
      <dgm:prSet loTypeId="urn:microsoft.com/office/officeart/2008/layout/VerticalCurvedList" loCatId="list" qsTypeId="urn:microsoft.com/office/officeart/2005/8/quickstyle/simple5" qsCatId="simple" csTypeId="urn:microsoft.com/office/officeart/2005/8/colors/colorful1#12" csCatId="colorful" phldr="1"/>
      <dgm:spPr/>
      <dgm:t>
        <a:bodyPr/>
        <a:lstStyle/>
        <a:p>
          <a:endParaRPr lang="zh-TW" altLang="en-US"/>
        </a:p>
      </dgm:t>
    </dgm:pt>
    <dgm:pt modelId="{F86FFDCC-6B21-4625-BFDC-FF73E9A90048}">
      <dgm:prSet custT="1"/>
      <dgm:spPr/>
      <dgm:t>
        <a:bodyPr/>
        <a:lstStyle/>
        <a:p>
          <a:pPr algn="ctr" rtl="0"/>
          <a:r>
            <a:rPr lang="zh-TW" altLang="en-US" sz="4800" b="1" dirty="0" smtClean="0">
              <a:latin typeface="微軟正黑體" pitchFamily="34" charset="-120"/>
              <a:ea typeface="微軟正黑體" pitchFamily="34" charset="-120"/>
            </a:rPr>
            <a:t>掌握志願選填秘訣</a:t>
          </a:r>
          <a:endParaRPr lang="zh-TW" altLang="en-US" sz="4800" b="1" dirty="0">
            <a:latin typeface="微軟正黑體" pitchFamily="34" charset="-120"/>
            <a:ea typeface="微軟正黑體" pitchFamily="34" charset="-120"/>
          </a:endParaRPr>
        </a:p>
      </dgm:t>
    </dgm:pt>
    <dgm:pt modelId="{07BFD9E8-6C78-468C-9F55-E9FE5E1BEEF4}" type="parTrans" cxnId="{B8BF96C9-F858-4735-82CC-BB17B8FCD117}">
      <dgm:prSet/>
      <dgm:spPr/>
      <dgm:t>
        <a:bodyPr/>
        <a:lstStyle/>
        <a:p>
          <a:endParaRPr lang="zh-TW" altLang="en-US"/>
        </a:p>
      </dgm:t>
    </dgm:pt>
    <dgm:pt modelId="{79E5AFD4-8815-453B-A9E2-23378FD74CAB}" type="sibTrans" cxnId="{B8BF96C9-F858-4735-82CC-BB17B8FCD117}">
      <dgm:prSet/>
      <dgm:spPr/>
      <dgm:t>
        <a:bodyPr/>
        <a:lstStyle/>
        <a:p>
          <a:endParaRPr lang="zh-TW" altLang="en-US"/>
        </a:p>
      </dgm:t>
    </dgm:pt>
    <dgm:pt modelId="{C55731A9-2D4B-4A60-989C-A5C0A094A905}" type="pres">
      <dgm:prSet presAssocID="{AF208F54-CDFF-4EEE-95EA-AEC250734D5A}" presName="Name0" presStyleCnt="0">
        <dgm:presLayoutVars>
          <dgm:chMax val="7"/>
          <dgm:chPref val="7"/>
          <dgm:dir/>
        </dgm:presLayoutVars>
      </dgm:prSet>
      <dgm:spPr/>
      <dgm:t>
        <a:bodyPr/>
        <a:lstStyle/>
        <a:p>
          <a:endParaRPr lang="zh-TW" altLang="en-US"/>
        </a:p>
      </dgm:t>
    </dgm:pt>
    <dgm:pt modelId="{2573E328-5631-439F-9AF5-AA8CEE89377E}" type="pres">
      <dgm:prSet presAssocID="{AF208F54-CDFF-4EEE-95EA-AEC250734D5A}" presName="Name1" presStyleCnt="0"/>
      <dgm:spPr/>
    </dgm:pt>
    <dgm:pt modelId="{FBCC390E-3002-41C0-AC0D-C1D27810931D}" type="pres">
      <dgm:prSet presAssocID="{AF208F54-CDFF-4EEE-95EA-AEC250734D5A}" presName="cycle" presStyleCnt="0"/>
      <dgm:spPr/>
    </dgm:pt>
    <dgm:pt modelId="{6E7A70D0-CC67-4C85-93C7-F6E2D4A7329A}" type="pres">
      <dgm:prSet presAssocID="{AF208F54-CDFF-4EEE-95EA-AEC250734D5A}" presName="srcNode" presStyleLbl="node1" presStyleIdx="0" presStyleCnt="1"/>
      <dgm:spPr/>
    </dgm:pt>
    <dgm:pt modelId="{AF9202C9-A29F-4281-82FD-065CE7D15F47}" type="pres">
      <dgm:prSet presAssocID="{AF208F54-CDFF-4EEE-95EA-AEC250734D5A}" presName="conn" presStyleLbl="parChTrans1D2" presStyleIdx="0" presStyleCnt="1"/>
      <dgm:spPr/>
      <dgm:t>
        <a:bodyPr/>
        <a:lstStyle/>
        <a:p>
          <a:endParaRPr lang="zh-TW" altLang="en-US"/>
        </a:p>
      </dgm:t>
    </dgm:pt>
    <dgm:pt modelId="{AF9A267B-7AD7-41CE-ACC8-65DDED0A763E}" type="pres">
      <dgm:prSet presAssocID="{AF208F54-CDFF-4EEE-95EA-AEC250734D5A}" presName="extraNode" presStyleLbl="node1" presStyleIdx="0" presStyleCnt="1"/>
      <dgm:spPr/>
    </dgm:pt>
    <dgm:pt modelId="{303B7361-2EBB-4D31-AD8E-1B8574D77397}" type="pres">
      <dgm:prSet presAssocID="{AF208F54-CDFF-4EEE-95EA-AEC250734D5A}" presName="dstNode" presStyleLbl="node1" presStyleIdx="0" presStyleCnt="1"/>
      <dgm:spPr/>
    </dgm:pt>
    <dgm:pt modelId="{D8BC3304-BFC2-41AD-ADAB-E6ADDCC7AE8B}" type="pres">
      <dgm:prSet presAssocID="{F86FFDCC-6B21-4625-BFDC-FF73E9A90048}" presName="text_1" presStyleLbl="node1" presStyleIdx="0" presStyleCnt="1" custScaleY="202422">
        <dgm:presLayoutVars>
          <dgm:bulletEnabled val="1"/>
        </dgm:presLayoutVars>
      </dgm:prSet>
      <dgm:spPr/>
      <dgm:t>
        <a:bodyPr/>
        <a:lstStyle/>
        <a:p>
          <a:endParaRPr lang="zh-TW" altLang="en-US"/>
        </a:p>
      </dgm:t>
    </dgm:pt>
    <dgm:pt modelId="{3DE251F9-015E-40DF-A7BD-16A6CA05838B}" type="pres">
      <dgm:prSet presAssocID="{F86FFDCC-6B21-4625-BFDC-FF73E9A90048}" presName="accent_1" presStyleCnt="0"/>
      <dgm:spPr/>
    </dgm:pt>
    <dgm:pt modelId="{50584712-8490-40A4-9C7B-9EA8BFBD3D2B}" type="pres">
      <dgm:prSet presAssocID="{F86FFDCC-6B21-4625-BFDC-FF73E9A90048}" presName="accentRepeatNode" presStyleLbl="solidFgAcc1" presStyleIdx="0" presStyleCnt="1" custLinFactNeighborX="1466" custLinFactNeighborY="7857"/>
      <dgm:spPr/>
      <dgm:t>
        <a:bodyPr/>
        <a:lstStyle/>
        <a:p>
          <a:endParaRPr lang="zh-TW" altLang="en-US"/>
        </a:p>
      </dgm:t>
    </dgm:pt>
  </dgm:ptLst>
  <dgm:cxnLst>
    <dgm:cxn modelId="{F6DE5E0D-19BA-460A-93BD-708930DBB1B4}" type="presOf" srcId="{F86FFDCC-6B21-4625-BFDC-FF73E9A90048}" destId="{D8BC3304-BFC2-41AD-ADAB-E6ADDCC7AE8B}" srcOrd="0" destOrd="0" presId="urn:microsoft.com/office/officeart/2008/layout/VerticalCurvedList"/>
    <dgm:cxn modelId="{1ECAD7C2-45B3-413E-9E74-2C16D8054F86}" type="presOf" srcId="{79E5AFD4-8815-453B-A9E2-23378FD74CAB}" destId="{AF9202C9-A29F-4281-82FD-065CE7D15F47}" srcOrd="0" destOrd="0" presId="urn:microsoft.com/office/officeart/2008/layout/VerticalCurvedList"/>
    <dgm:cxn modelId="{B8BF96C9-F858-4735-82CC-BB17B8FCD117}" srcId="{AF208F54-CDFF-4EEE-95EA-AEC250734D5A}" destId="{F86FFDCC-6B21-4625-BFDC-FF73E9A90048}" srcOrd="0" destOrd="0" parTransId="{07BFD9E8-6C78-468C-9F55-E9FE5E1BEEF4}" sibTransId="{79E5AFD4-8815-453B-A9E2-23378FD74CAB}"/>
    <dgm:cxn modelId="{B73F71A3-A20B-415D-8D46-7585BE306731}" type="presOf" srcId="{AF208F54-CDFF-4EEE-95EA-AEC250734D5A}" destId="{C55731A9-2D4B-4A60-989C-A5C0A094A905}" srcOrd="0" destOrd="0" presId="urn:microsoft.com/office/officeart/2008/layout/VerticalCurvedList"/>
    <dgm:cxn modelId="{463640C4-D3CA-4314-8D02-8562239E5722}" type="presParOf" srcId="{C55731A9-2D4B-4A60-989C-A5C0A094A905}" destId="{2573E328-5631-439F-9AF5-AA8CEE89377E}" srcOrd="0" destOrd="0" presId="urn:microsoft.com/office/officeart/2008/layout/VerticalCurvedList"/>
    <dgm:cxn modelId="{8700B744-0B31-4598-81F2-484AE9738083}" type="presParOf" srcId="{2573E328-5631-439F-9AF5-AA8CEE89377E}" destId="{FBCC390E-3002-41C0-AC0D-C1D27810931D}" srcOrd="0" destOrd="0" presId="urn:microsoft.com/office/officeart/2008/layout/VerticalCurvedList"/>
    <dgm:cxn modelId="{1936E8A1-D093-4976-A6C6-1BF1BBB17790}" type="presParOf" srcId="{FBCC390E-3002-41C0-AC0D-C1D27810931D}" destId="{6E7A70D0-CC67-4C85-93C7-F6E2D4A7329A}" srcOrd="0" destOrd="0" presId="urn:microsoft.com/office/officeart/2008/layout/VerticalCurvedList"/>
    <dgm:cxn modelId="{B8365B5D-9954-4224-87CA-E46825CF5209}" type="presParOf" srcId="{FBCC390E-3002-41C0-AC0D-C1D27810931D}" destId="{AF9202C9-A29F-4281-82FD-065CE7D15F47}" srcOrd="1" destOrd="0" presId="urn:microsoft.com/office/officeart/2008/layout/VerticalCurvedList"/>
    <dgm:cxn modelId="{3F3015D4-25B8-4834-9A54-4A84AB98B966}" type="presParOf" srcId="{FBCC390E-3002-41C0-AC0D-C1D27810931D}" destId="{AF9A267B-7AD7-41CE-ACC8-65DDED0A763E}" srcOrd="2" destOrd="0" presId="urn:microsoft.com/office/officeart/2008/layout/VerticalCurvedList"/>
    <dgm:cxn modelId="{50396F2C-275B-4CF2-B916-7441AAB723B2}" type="presParOf" srcId="{FBCC390E-3002-41C0-AC0D-C1D27810931D}" destId="{303B7361-2EBB-4D31-AD8E-1B8574D77397}" srcOrd="3" destOrd="0" presId="urn:microsoft.com/office/officeart/2008/layout/VerticalCurvedList"/>
    <dgm:cxn modelId="{014561A6-9432-4EF9-BD73-3517E104DED9}" type="presParOf" srcId="{2573E328-5631-439F-9AF5-AA8CEE89377E}" destId="{D8BC3304-BFC2-41AD-ADAB-E6ADDCC7AE8B}" srcOrd="1" destOrd="0" presId="urn:microsoft.com/office/officeart/2008/layout/VerticalCurvedList"/>
    <dgm:cxn modelId="{F195D23A-48F8-4224-988D-86E36DD0F67E}" type="presParOf" srcId="{2573E328-5631-439F-9AF5-AA8CEE89377E}" destId="{3DE251F9-015E-40DF-A7BD-16A6CA05838B}" srcOrd="2" destOrd="0" presId="urn:microsoft.com/office/officeart/2008/layout/VerticalCurvedList"/>
    <dgm:cxn modelId="{453734B4-7DC6-46A6-9513-807CF4CC5DC0}" type="presParOf" srcId="{3DE251F9-015E-40DF-A7BD-16A6CA05838B}" destId="{50584712-8490-40A4-9C7B-9EA8BFBD3D2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C513D4B-E36E-450A-9977-8D7BD554B4CF}" type="doc">
      <dgm:prSet loTypeId="urn:microsoft.com/office/officeart/2005/8/layout/arrow2" loCatId="process" qsTypeId="urn:microsoft.com/office/officeart/2005/8/quickstyle/3d3" qsCatId="3D" csTypeId="urn:microsoft.com/office/officeart/2005/8/colors/colorful1#13" csCatId="colorful" phldr="1"/>
      <dgm:spPr/>
    </dgm:pt>
    <dgm:pt modelId="{011B66EC-4997-4D9E-8104-54556C9842D8}">
      <dgm:prSet phldrT="[文字]" custT="1"/>
      <dgm:spPr/>
      <dgm:t>
        <a:bodyPr/>
        <a:lstStyle/>
        <a:p>
          <a:r>
            <a:rPr lang="zh-TW" altLang="en-US" sz="3600" b="1" dirty="0" smtClean="0">
              <a:latin typeface="微軟正黑體" pitchFamily="34" charset="-120"/>
              <a:ea typeface="微軟正黑體" pitchFamily="34" charset="-120"/>
            </a:rPr>
            <a:t>掌握外部因素</a:t>
          </a:r>
          <a:endParaRPr lang="zh-TW" altLang="en-US" sz="3600" b="1" dirty="0">
            <a:latin typeface="微軟正黑體" pitchFamily="34" charset="-120"/>
            <a:ea typeface="微軟正黑體" pitchFamily="34" charset="-120"/>
          </a:endParaRPr>
        </a:p>
      </dgm:t>
    </dgm:pt>
    <dgm:pt modelId="{31CFF4AE-8C63-411B-B08B-442B874D740F}" type="parTrans" cxnId="{5ED6267A-8614-4748-B1BF-58B27DFEF333}">
      <dgm:prSet/>
      <dgm:spPr/>
      <dgm:t>
        <a:bodyPr/>
        <a:lstStyle/>
        <a:p>
          <a:endParaRPr lang="zh-TW" altLang="en-US" b="1"/>
        </a:p>
      </dgm:t>
    </dgm:pt>
    <dgm:pt modelId="{9B8153EC-013F-4051-871E-28F8B11403EA}" type="sibTrans" cxnId="{5ED6267A-8614-4748-B1BF-58B27DFEF333}">
      <dgm:prSet/>
      <dgm:spPr/>
      <dgm:t>
        <a:bodyPr/>
        <a:lstStyle/>
        <a:p>
          <a:endParaRPr lang="zh-TW" altLang="en-US" b="1"/>
        </a:p>
      </dgm:t>
    </dgm:pt>
    <dgm:pt modelId="{F49E00A8-EE64-4319-89D3-75A5965F14D5}">
      <dgm:prSet phldrT="[文字]" custT="1"/>
      <dgm:spPr/>
      <dgm:t>
        <a:bodyPr/>
        <a:lstStyle/>
        <a:p>
          <a:r>
            <a:rPr lang="zh-TW" altLang="en-US" sz="3600" b="1" dirty="0" smtClean="0">
              <a:latin typeface="微軟正黑體" pitchFamily="34" charset="-120"/>
              <a:ea typeface="微軟正黑體" pitchFamily="34" charset="-120"/>
            </a:rPr>
            <a:t>核對內在因素</a:t>
          </a:r>
          <a:endParaRPr lang="zh-TW" altLang="en-US" sz="3600" b="1" dirty="0">
            <a:latin typeface="微軟正黑體" pitchFamily="34" charset="-120"/>
            <a:ea typeface="微軟正黑體" pitchFamily="34" charset="-120"/>
          </a:endParaRPr>
        </a:p>
      </dgm:t>
    </dgm:pt>
    <dgm:pt modelId="{F146B999-F8FC-4F60-BD5C-4A7315EBDDE5}" type="parTrans" cxnId="{4C3E7BE8-484D-4158-B304-7D3793DAEDD7}">
      <dgm:prSet/>
      <dgm:spPr/>
      <dgm:t>
        <a:bodyPr/>
        <a:lstStyle/>
        <a:p>
          <a:endParaRPr lang="zh-TW" altLang="en-US" b="1"/>
        </a:p>
      </dgm:t>
    </dgm:pt>
    <dgm:pt modelId="{3032079D-46B5-4A8A-A822-8F49504F3D71}" type="sibTrans" cxnId="{4C3E7BE8-484D-4158-B304-7D3793DAEDD7}">
      <dgm:prSet/>
      <dgm:spPr/>
      <dgm:t>
        <a:bodyPr/>
        <a:lstStyle/>
        <a:p>
          <a:endParaRPr lang="zh-TW" altLang="en-US" b="1"/>
        </a:p>
      </dgm:t>
    </dgm:pt>
    <dgm:pt modelId="{097FE31F-31E0-4043-8D2A-3D1FA582D183}">
      <dgm:prSet phldrT="[文字]" custT="1"/>
      <dgm:spPr/>
      <dgm:t>
        <a:bodyPr/>
        <a:lstStyle/>
        <a:p>
          <a:r>
            <a:rPr lang="zh-TW" altLang="en-US" sz="3600" b="1" dirty="0" smtClean="0">
              <a:latin typeface="微軟正黑體" pitchFamily="34" charset="-120"/>
              <a:ea typeface="微軟正黑體" pitchFamily="34" charset="-120"/>
            </a:rPr>
            <a:t>創造未來可能性</a:t>
          </a:r>
          <a:endParaRPr lang="zh-TW" altLang="en-US" sz="3600" b="1" dirty="0">
            <a:latin typeface="微軟正黑體" pitchFamily="34" charset="-120"/>
            <a:ea typeface="微軟正黑體" pitchFamily="34" charset="-120"/>
          </a:endParaRPr>
        </a:p>
      </dgm:t>
    </dgm:pt>
    <dgm:pt modelId="{3B6D00DA-6C5B-4748-A537-89BE8DDB760D}" type="parTrans" cxnId="{81447ED1-AC24-4EDD-932C-DB1B4036A11C}">
      <dgm:prSet/>
      <dgm:spPr/>
      <dgm:t>
        <a:bodyPr/>
        <a:lstStyle/>
        <a:p>
          <a:endParaRPr lang="zh-TW" altLang="en-US" b="1"/>
        </a:p>
      </dgm:t>
    </dgm:pt>
    <dgm:pt modelId="{EA81E968-5E35-4ABD-B88A-C9B577690FF5}" type="sibTrans" cxnId="{81447ED1-AC24-4EDD-932C-DB1B4036A11C}">
      <dgm:prSet/>
      <dgm:spPr/>
      <dgm:t>
        <a:bodyPr/>
        <a:lstStyle/>
        <a:p>
          <a:endParaRPr lang="zh-TW" altLang="en-US" b="1"/>
        </a:p>
      </dgm:t>
    </dgm:pt>
    <dgm:pt modelId="{30E76E58-ADD3-43D3-AA9D-5203224C7A72}" type="pres">
      <dgm:prSet presAssocID="{1C513D4B-E36E-450A-9977-8D7BD554B4CF}" presName="arrowDiagram" presStyleCnt="0">
        <dgm:presLayoutVars>
          <dgm:chMax val="5"/>
          <dgm:dir/>
          <dgm:resizeHandles val="exact"/>
        </dgm:presLayoutVars>
      </dgm:prSet>
      <dgm:spPr/>
    </dgm:pt>
    <dgm:pt modelId="{3BC27EBD-C10A-4575-80CD-80E9B0341FE5}" type="pres">
      <dgm:prSet presAssocID="{1C513D4B-E36E-450A-9977-8D7BD554B4CF}" presName="arrow" presStyleLbl="bgShp" presStyleIdx="0" presStyleCnt="1"/>
      <dgm:spPr/>
    </dgm:pt>
    <dgm:pt modelId="{82A0CCE4-B734-459D-8F97-A09CEA4C39E2}" type="pres">
      <dgm:prSet presAssocID="{1C513D4B-E36E-450A-9977-8D7BD554B4CF}" presName="arrowDiagram3" presStyleCnt="0"/>
      <dgm:spPr/>
    </dgm:pt>
    <dgm:pt modelId="{821654C7-6C83-4DE7-8A2D-294180439FB5}" type="pres">
      <dgm:prSet presAssocID="{011B66EC-4997-4D9E-8104-54556C9842D8}" presName="bullet3a" presStyleLbl="node1" presStyleIdx="0" presStyleCnt="3"/>
      <dgm:spPr/>
    </dgm:pt>
    <dgm:pt modelId="{35D70122-0BD9-4EA7-A8E4-3DE2E56CCB1B}" type="pres">
      <dgm:prSet presAssocID="{011B66EC-4997-4D9E-8104-54556C9842D8}" presName="textBox3a" presStyleLbl="revTx" presStyleIdx="0" presStyleCnt="3" custScaleX="234619" custLinFactNeighborX="64567" custLinFactNeighborY="14910">
        <dgm:presLayoutVars>
          <dgm:bulletEnabled val="1"/>
        </dgm:presLayoutVars>
      </dgm:prSet>
      <dgm:spPr/>
      <dgm:t>
        <a:bodyPr/>
        <a:lstStyle/>
        <a:p>
          <a:endParaRPr lang="zh-TW" altLang="en-US"/>
        </a:p>
      </dgm:t>
    </dgm:pt>
    <dgm:pt modelId="{13FE61F3-DAF2-4DFB-BBCC-8ED8B8EF7100}" type="pres">
      <dgm:prSet presAssocID="{F49E00A8-EE64-4319-89D3-75A5965F14D5}" presName="bullet3b" presStyleLbl="node1" presStyleIdx="1" presStyleCnt="3"/>
      <dgm:spPr/>
    </dgm:pt>
    <dgm:pt modelId="{5C8D8D59-AE6A-497B-A299-48D31B82272F}" type="pres">
      <dgm:prSet presAssocID="{F49E00A8-EE64-4319-89D3-75A5965F14D5}" presName="textBox3b" presStyleLbl="revTx" presStyleIdx="1" presStyleCnt="3" custScaleX="208435" custScaleY="24816" custLinFactNeighborX="35628" custLinFactNeighborY="-21978">
        <dgm:presLayoutVars>
          <dgm:bulletEnabled val="1"/>
        </dgm:presLayoutVars>
      </dgm:prSet>
      <dgm:spPr/>
      <dgm:t>
        <a:bodyPr/>
        <a:lstStyle/>
        <a:p>
          <a:endParaRPr lang="zh-TW" altLang="en-US"/>
        </a:p>
      </dgm:t>
    </dgm:pt>
    <dgm:pt modelId="{DE5F1E9E-557E-454A-BC2F-E8BE80A5376F}" type="pres">
      <dgm:prSet presAssocID="{097FE31F-31E0-4043-8D2A-3D1FA582D183}" presName="bullet3c" presStyleLbl="node1" presStyleIdx="2" presStyleCnt="3"/>
      <dgm:spPr/>
    </dgm:pt>
    <dgm:pt modelId="{C8B0684D-179A-449A-8A81-E173C1C8DE28}" type="pres">
      <dgm:prSet presAssocID="{097FE31F-31E0-4043-8D2A-3D1FA582D183}" presName="textBox3c" presStyleLbl="revTx" presStyleIdx="2" presStyleCnt="3" custScaleX="219528" custScaleY="31994" custLinFactNeighborX="53531" custLinFactNeighborY="-25236">
        <dgm:presLayoutVars>
          <dgm:bulletEnabled val="1"/>
        </dgm:presLayoutVars>
      </dgm:prSet>
      <dgm:spPr/>
      <dgm:t>
        <a:bodyPr/>
        <a:lstStyle/>
        <a:p>
          <a:endParaRPr lang="zh-TW" altLang="en-US"/>
        </a:p>
      </dgm:t>
    </dgm:pt>
  </dgm:ptLst>
  <dgm:cxnLst>
    <dgm:cxn modelId="{3E63CE80-D8EB-430B-BB59-BCC23570601C}" type="presOf" srcId="{1C513D4B-E36E-450A-9977-8D7BD554B4CF}" destId="{30E76E58-ADD3-43D3-AA9D-5203224C7A72}" srcOrd="0" destOrd="0" presId="urn:microsoft.com/office/officeart/2005/8/layout/arrow2"/>
    <dgm:cxn modelId="{81447ED1-AC24-4EDD-932C-DB1B4036A11C}" srcId="{1C513D4B-E36E-450A-9977-8D7BD554B4CF}" destId="{097FE31F-31E0-4043-8D2A-3D1FA582D183}" srcOrd="2" destOrd="0" parTransId="{3B6D00DA-6C5B-4748-A537-89BE8DDB760D}" sibTransId="{EA81E968-5E35-4ABD-B88A-C9B577690FF5}"/>
    <dgm:cxn modelId="{32B3DE8A-B042-4F11-A05E-C9238CFA80E8}" type="presOf" srcId="{011B66EC-4997-4D9E-8104-54556C9842D8}" destId="{35D70122-0BD9-4EA7-A8E4-3DE2E56CCB1B}" srcOrd="0" destOrd="0" presId="urn:microsoft.com/office/officeart/2005/8/layout/arrow2"/>
    <dgm:cxn modelId="{7454ACF8-2053-4608-9F8A-A4475B9FAEB1}" type="presOf" srcId="{F49E00A8-EE64-4319-89D3-75A5965F14D5}" destId="{5C8D8D59-AE6A-497B-A299-48D31B82272F}" srcOrd="0" destOrd="0" presId="urn:microsoft.com/office/officeart/2005/8/layout/arrow2"/>
    <dgm:cxn modelId="{4C3E7BE8-484D-4158-B304-7D3793DAEDD7}" srcId="{1C513D4B-E36E-450A-9977-8D7BD554B4CF}" destId="{F49E00A8-EE64-4319-89D3-75A5965F14D5}" srcOrd="1" destOrd="0" parTransId="{F146B999-F8FC-4F60-BD5C-4A7315EBDDE5}" sibTransId="{3032079D-46B5-4A8A-A822-8F49504F3D71}"/>
    <dgm:cxn modelId="{6DBEC059-E343-4BB9-9D2D-B237FFD43A7B}" type="presOf" srcId="{097FE31F-31E0-4043-8D2A-3D1FA582D183}" destId="{C8B0684D-179A-449A-8A81-E173C1C8DE28}" srcOrd="0" destOrd="0" presId="urn:microsoft.com/office/officeart/2005/8/layout/arrow2"/>
    <dgm:cxn modelId="{5ED6267A-8614-4748-B1BF-58B27DFEF333}" srcId="{1C513D4B-E36E-450A-9977-8D7BD554B4CF}" destId="{011B66EC-4997-4D9E-8104-54556C9842D8}" srcOrd="0" destOrd="0" parTransId="{31CFF4AE-8C63-411B-B08B-442B874D740F}" sibTransId="{9B8153EC-013F-4051-871E-28F8B11403EA}"/>
    <dgm:cxn modelId="{D3F2B4E2-93EB-416C-8A67-4840F703DC0E}" type="presParOf" srcId="{30E76E58-ADD3-43D3-AA9D-5203224C7A72}" destId="{3BC27EBD-C10A-4575-80CD-80E9B0341FE5}" srcOrd="0" destOrd="0" presId="urn:microsoft.com/office/officeart/2005/8/layout/arrow2"/>
    <dgm:cxn modelId="{0AC6FD7B-3FA4-4E7D-88A4-76928A8DA58E}" type="presParOf" srcId="{30E76E58-ADD3-43D3-AA9D-5203224C7A72}" destId="{82A0CCE4-B734-459D-8F97-A09CEA4C39E2}" srcOrd="1" destOrd="0" presId="urn:microsoft.com/office/officeart/2005/8/layout/arrow2"/>
    <dgm:cxn modelId="{ECB09009-1B5C-4C1E-AA3A-0F23059EC62F}" type="presParOf" srcId="{82A0CCE4-B734-459D-8F97-A09CEA4C39E2}" destId="{821654C7-6C83-4DE7-8A2D-294180439FB5}" srcOrd="0" destOrd="0" presId="urn:microsoft.com/office/officeart/2005/8/layout/arrow2"/>
    <dgm:cxn modelId="{8749FDD1-C27E-4CFE-B2EF-63E8FFD4A073}" type="presParOf" srcId="{82A0CCE4-B734-459D-8F97-A09CEA4C39E2}" destId="{35D70122-0BD9-4EA7-A8E4-3DE2E56CCB1B}" srcOrd="1" destOrd="0" presId="urn:microsoft.com/office/officeart/2005/8/layout/arrow2"/>
    <dgm:cxn modelId="{AD409DF3-DC52-411A-BDE5-8B07E6F90BB0}" type="presParOf" srcId="{82A0CCE4-B734-459D-8F97-A09CEA4C39E2}" destId="{13FE61F3-DAF2-4DFB-BBCC-8ED8B8EF7100}" srcOrd="2" destOrd="0" presId="urn:microsoft.com/office/officeart/2005/8/layout/arrow2"/>
    <dgm:cxn modelId="{1000CD7D-FC06-4B83-B8C6-9A95E7092EC0}" type="presParOf" srcId="{82A0CCE4-B734-459D-8F97-A09CEA4C39E2}" destId="{5C8D8D59-AE6A-497B-A299-48D31B82272F}" srcOrd="3" destOrd="0" presId="urn:microsoft.com/office/officeart/2005/8/layout/arrow2"/>
    <dgm:cxn modelId="{7428FAFD-3416-4383-9B6D-850646C9C1AD}" type="presParOf" srcId="{82A0CCE4-B734-459D-8F97-A09CEA4C39E2}" destId="{DE5F1E9E-557E-454A-BC2F-E8BE80A5376F}" srcOrd="4" destOrd="0" presId="urn:microsoft.com/office/officeart/2005/8/layout/arrow2"/>
    <dgm:cxn modelId="{B0E85840-FC99-41DE-8992-B39A6B39D499}" type="presParOf" srcId="{82A0CCE4-B734-459D-8F97-A09CEA4C39E2}" destId="{C8B0684D-179A-449A-8A81-E173C1C8DE28}" srcOrd="5"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58616B5-744A-463F-97BE-DF60F3B46C36}" type="doc">
      <dgm:prSet loTypeId="urn:microsoft.com/office/officeart/2008/layout/VerticalCurvedList" loCatId="list" qsTypeId="urn:microsoft.com/office/officeart/2005/8/quickstyle/simple2" qsCatId="simple" csTypeId="urn:microsoft.com/office/officeart/2005/8/colors/colorful1#6" csCatId="colorful" phldr="1"/>
      <dgm:spPr/>
      <dgm:t>
        <a:bodyPr/>
        <a:lstStyle/>
        <a:p>
          <a:endParaRPr lang="zh-TW" altLang="en-US"/>
        </a:p>
      </dgm:t>
    </dgm:pt>
    <dgm:pt modelId="{357DC9C5-F1AD-418F-BD31-79903A24C6E2}">
      <dgm:prSet custT="1"/>
      <dgm:spPr/>
      <dgm:t>
        <a:bodyPr/>
        <a:lstStyle/>
        <a:p>
          <a:pPr algn="l" rtl="0"/>
          <a:r>
            <a:rPr lang="zh-TW" sz="4000" b="1" dirty="0" smtClean="0">
              <a:latin typeface="微軟正黑體" pitchFamily="34" charset="-120"/>
              <a:ea typeface="微軟正黑體" pitchFamily="34" charset="-120"/>
            </a:rPr>
            <a:t>掌握外部因素</a:t>
          </a:r>
          <a:r>
            <a:rPr lang="en-US" altLang="zh-TW" sz="4000" b="1" dirty="0" smtClean="0">
              <a:latin typeface="微軟正黑體" pitchFamily="34" charset="-120"/>
              <a:ea typeface="微軟正黑體" pitchFamily="34" charset="-120"/>
            </a:rPr>
            <a:t/>
          </a:r>
          <a:br>
            <a:rPr lang="en-US" altLang="zh-TW" sz="4000" b="1" dirty="0" smtClean="0">
              <a:latin typeface="微軟正黑體" pitchFamily="34" charset="-120"/>
              <a:ea typeface="微軟正黑體" pitchFamily="34" charset="-120"/>
            </a:rPr>
          </a:br>
          <a:r>
            <a:rPr lang="en-US" altLang="zh-TW" sz="4000" dirty="0" smtClean="0">
              <a:latin typeface="微軟正黑體" pitchFamily="34" charset="-120"/>
              <a:ea typeface="微軟正黑體" pitchFamily="34" charset="-120"/>
            </a:rPr>
            <a:t>-</a:t>
          </a:r>
          <a:r>
            <a:rPr lang="zh-TW" altLang="en-US" sz="4000" b="1" dirty="0" smtClean="0">
              <a:solidFill>
                <a:srgbClr val="FFFF00"/>
              </a:solidFill>
              <a:latin typeface="微軟正黑體" pitchFamily="34" charset="-120"/>
              <a:ea typeface="微軟正黑體" pitchFamily="34" charset="-120"/>
            </a:rPr>
            <a:t>積分愈高，夢想越容易實現</a:t>
          </a:r>
          <a:endParaRPr lang="zh-TW" sz="4000" b="1" dirty="0">
            <a:solidFill>
              <a:srgbClr val="FFFF00"/>
            </a:solidFill>
            <a:latin typeface="微軟正黑體" pitchFamily="34" charset="-120"/>
            <a:ea typeface="微軟正黑體" pitchFamily="34" charset="-120"/>
          </a:endParaRPr>
        </a:p>
      </dgm:t>
    </dgm:pt>
    <dgm:pt modelId="{D7665D05-8DA0-4E70-9800-4E34E0E2EF50}" type="parTrans" cxnId="{70856D46-8288-4213-BDF9-B0A73B9B4D17}">
      <dgm:prSet/>
      <dgm:spPr/>
      <dgm:t>
        <a:bodyPr/>
        <a:lstStyle/>
        <a:p>
          <a:pPr algn="l"/>
          <a:endParaRPr lang="zh-TW" altLang="en-US"/>
        </a:p>
      </dgm:t>
    </dgm:pt>
    <dgm:pt modelId="{5C998152-FEC3-44F4-B26B-40F6CB9016A3}" type="sibTrans" cxnId="{70856D46-8288-4213-BDF9-B0A73B9B4D17}">
      <dgm:prSet/>
      <dgm:spPr/>
      <dgm:t>
        <a:bodyPr/>
        <a:lstStyle/>
        <a:p>
          <a:pPr algn="l"/>
          <a:endParaRPr lang="zh-TW" altLang="en-US"/>
        </a:p>
      </dgm:t>
    </dgm:pt>
    <dgm:pt modelId="{1D6CA3B3-82C0-4ACE-8B0E-153437B3CC55}" type="pres">
      <dgm:prSet presAssocID="{858616B5-744A-463F-97BE-DF60F3B46C36}" presName="Name0" presStyleCnt="0">
        <dgm:presLayoutVars>
          <dgm:chMax val="7"/>
          <dgm:chPref val="7"/>
          <dgm:dir/>
        </dgm:presLayoutVars>
      </dgm:prSet>
      <dgm:spPr/>
      <dgm:t>
        <a:bodyPr/>
        <a:lstStyle/>
        <a:p>
          <a:endParaRPr lang="zh-TW" altLang="en-US"/>
        </a:p>
      </dgm:t>
    </dgm:pt>
    <dgm:pt modelId="{8267C169-4259-42A2-9CF7-D7A87069D457}" type="pres">
      <dgm:prSet presAssocID="{858616B5-744A-463F-97BE-DF60F3B46C36}" presName="Name1" presStyleCnt="0"/>
      <dgm:spPr/>
    </dgm:pt>
    <dgm:pt modelId="{F5942307-6200-4A5F-BE48-05F81647154C}" type="pres">
      <dgm:prSet presAssocID="{858616B5-744A-463F-97BE-DF60F3B46C36}" presName="cycle" presStyleCnt="0"/>
      <dgm:spPr/>
    </dgm:pt>
    <dgm:pt modelId="{1BDE48C0-7BEE-4010-AD9A-FFABDE2A7D0C}" type="pres">
      <dgm:prSet presAssocID="{858616B5-744A-463F-97BE-DF60F3B46C36}" presName="srcNode" presStyleLbl="node1" presStyleIdx="0" presStyleCnt="1"/>
      <dgm:spPr/>
    </dgm:pt>
    <dgm:pt modelId="{2F8194F8-0EC4-44E5-B602-39D745D8429F}" type="pres">
      <dgm:prSet presAssocID="{858616B5-744A-463F-97BE-DF60F3B46C36}" presName="conn" presStyleLbl="parChTrans1D2" presStyleIdx="0" presStyleCnt="1"/>
      <dgm:spPr/>
      <dgm:t>
        <a:bodyPr/>
        <a:lstStyle/>
        <a:p>
          <a:endParaRPr lang="zh-TW" altLang="en-US"/>
        </a:p>
      </dgm:t>
    </dgm:pt>
    <dgm:pt modelId="{271F1710-ED91-4C43-9A9C-42B71795DA42}" type="pres">
      <dgm:prSet presAssocID="{858616B5-744A-463F-97BE-DF60F3B46C36}" presName="extraNode" presStyleLbl="node1" presStyleIdx="0" presStyleCnt="1"/>
      <dgm:spPr/>
    </dgm:pt>
    <dgm:pt modelId="{9B591C48-5428-43EA-8A65-CCD060247824}" type="pres">
      <dgm:prSet presAssocID="{858616B5-744A-463F-97BE-DF60F3B46C36}" presName="dstNode" presStyleLbl="node1" presStyleIdx="0" presStyleCnt="1"/>
      <dgm:spPr/>
    </dgm:pt>
    <dgm:pt modelId="{E63F2061-FE72-40BC-BDB6-41CAA4491558}" type="pres">
      <dgm:prSet presAssocID="{357DC9C5-F1AD-418F-BD31-79903A24C6E2}" presName="text_1" presStyleLbl="node1" presStyleIdx="0" presStyleCnt="1" custScaleY="166433" custLinFactNeighborX="-344" custLinFactNeighborY="3818">
        <dgm:presLayoutVars>
          <dgm:bulletEnabled val="1"/>
        </dgm:presLayoutVars>
      </dgm:prSet>
      <dgm:spPr/>
      <dgm:t>
        <a:bodyPr/>
        <a:lstStyle/>
        <a:p>
          <a:endParaRPr lang="zh-TW" altLang="en-US"/>
        </a:p>
      </dgm:t>
    </dgm:pt>
    <dgm:pt modelId="{265B76C6-C7F1-4708-B87B-A5AE02CF706A}" type="pres">
      <dgm:prSet presAssocID="{357DC9C5-F1AD-418F-BD31-79903A24C6E2}" presName="accent_1" presStyleCnt="0"/>
      <dgm:spPr/>
    </dgm:pt>
    <dgm:pt modelId="{AF0D133B-52E1-4C3C-BEA6-8A4DCF507BAD}" type="pres">
      <dgm:prSet presAssocID="{357DC9C5-F1AD-418F-BD31-79903A24C6E2}" presName="accentRepeatNode" presStyleLbl="solidFgAcc1" presStyleIdx="0" presStyleCnt="1"/>
      <dgm:spPr/>
    </dgm:pt>
  </dgm:ptLst>
  <dgm:cxnLst>
    <dgm:cxn modelId="{FB503971-92D1-4196-98C4-C24C23A8F607}" type="presOf" srcId="{858616B5-744A-463F-97BE-DF60F3B46C36}" destId="{1D6CA3B3-82C0-4ACE-8B0E-153437B3CC55}" srcOrd="0" destOrd="0" presId="urn:microsoft.com/office/officeart/2008/layout/VerticalCurvedList"/>
    <dgm:cxn modelId="{F038FF0E-4A4D-444A-8574-1C611F6E1C66}" type="presOf" srcId="{5C998152-FEC3-44F4-B26B-40F6CB9016A3}" destId="{2F8194F8-0EC4-44E5-B602-39D745D8429F}" srcOrd="0" destOrd="0" presId="urn:microsoft.com/office/officeart/2008/layout/VerticalCurvedList"/>
    <dgm:cxn modelId="{70856D46-8288-4213-BDF9-B0A73B9B4D17}" srcId="{858616B5-744A-463F-97BE-DF60F3B46C36}" destId="{357DC9C5-F1AD-418F-BD31-79903A24C6E2}" srcOrd="0" destOrd="0" parTransId="{D7665D05-8DA0-4E70-9800-4E34E0E2EF50}" sibTransId="{5C998152-FEC3-44F4-B26B-40F6CB9016A3}"/>
    <dgm:cxn modelId="{57D3B249-6B8A-4B7D-8B54-E3629864C8DF}" type="presOf" srcId="{357DC9C5-F1AD-418F-BD31-79903A24C6E2}" destId="{E63F2061-FE72-40BC-BDB6-41CAA4491558}" srcOrd="0" destOrd="0" presId="urn:microsoft.com/office/officeart/2008/layout/VerticalCurvedList"/>
    <dgm:cxn modelId="{AF2E30F6-C585-431B-B244-90AC13DC0289}" type="presParOf" srcId="{1D6CA3B3-82C0-4ACE-8B0E-153437B3CC55}" destId="{8267C169-4259-42A2-9CF7-D7A87069D457}" srcOrd="0" destOrd="0" presId="urn:microsoft.com/office/officeart/2008/layout/VerticalCurvedList"/>
    <dgm:cxn modelId="{29EA3184-6EC2-486C-B791-D1307E2F7C91}" type="presParOf" srcId="{8267C169-4259-42A2-9CF7-D7A87069D457}" destId="{F5942307-6200-4A5F-BE48-05F81647154C}" srcOrd="0" destOrd="0" presId="urn:microsoft.com/office/officeart/2008/layout/VerticalCurvedList"/>
    <dgm:cxn modelId="{4193B55D-D526-44CB-BA84-83AC43733B31}" type="presParOf" srcId="{F5942307-6200-4A5F-BE48-05F81647154C}" destId="{1BDE48C0-7BEE-4010-AD9A-FFABDE2A7D0C}" srcOrd="0" destOrd="0" presId="urn:microsoft.com/office/officeart/2008/layout/VerticalCurvedList"/>
    <dgm:cxn modelId="{6B921126-AF78-49FD-969D-487BA3362384}" type="presParOf" srcId="{F5942307-6200-4A5F-BE48-05F81647154C}" destId="{2F8194F8-0EC4-44E5-B602-39D745D8429F}" srcOrd="1" destOrd="0" presId="urn:microsoft.com/office/officeart/2008/layout/VerticalCurvedList"/>
    <dgm:cxn modelId="{63985604-7C31-4094-B94F-FC9883C8C1D9}" type="presParOf" srcId="{F5942307-6200-4A5F-BE48-05F81647154C}" destId="{271F1710-ED91-4C43-9A9C-42B71795DA42}" srcOrd="2" destOrd="0" presId="urn:microsoft.com/office/officeart/2008/layout/VerticalCurvedList"/>
    <dgm:cxn modelId="{AD53DF42-D225-4486-AA61-7F1266A96049}" type="presParOf" srcId="{F5942307-6200-4A5F-BE48-05F81647154C}" destId="{9B591C48-5428-43EA-8A65-CCD060247824}" srcOrd="3" destOrd="0" presId="urn:microsoft.com/office/officeart/2008/layout/VerticalCurvedList"/>
    <dgm:cxn modelId="{0D3B24C4-0624-47B7-A5E2-7CC0CFE6EEBC}" type="presParOf" srcId="{8267C169-4259-42A2-9CF7-D7A87069D457}" destId="{E63F2061-FE72-40BC-BDB6-41CAA4491558}" srcOrd="1" destOrd="0" presId="urn:microsoft.com/office/officeart/2008/layout/VerticalCurvedList"/>
    <dgm:cxn modelId="{4F4B1932-31A7-4826-8A44-65A6BC29A307}" type="presParOf" srcId="{8267C169-4259-42A2-9CF7-D7A87069D457}" destId="{265B76C6-C7F1-4708-B87B-A5AE02CF706A}" srcOrd="2" destOrd="0" presId="urn:microsoft.com/office/officeart/2008/layout/VerticalCurvedList"/>
    <dgm:cxn modelId="{18BE8FAA-1F2E-4EF9-A01A-FD5BFB5DB433}" type="presParOf" srcId="{265B76C6-C7F1-4708-B87B-A5AE02CF706A}" destId="{AF0D133B-52E1-4C3C-BEA6-8A4DCF507B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5C134F4-12CB-4273-A24B-862FCCB60339}" type="doc">
      <dgm:prSet loTypeId="urn:microsoft.com/office/officeart/2009/3/layout/IncreasingArrowsProcess" loCatId="process" qsTypeId="urn:microsoft.com/office/officeart/2005/8/quickstyle/simple1" qsCatId="simple" csTypeId="urn:microsoft.com/office/officeart/2005/8/colors/colorful3" csCatId="colorful" phldr="1"/>
      <dgm:spPr/>
      <dgm:t>
        <a:bodyPr/>
        <a:lstStyle/>
        <a:p>
          <a:endParaRPr lang="zh-TW" altLang="en-US"/>
        </a:p>
      </dgm:t>
    </dgm:pt>
    <dgm:pt modelId="{DCE43FDE-4017-4826-8ED2-D627AAFBB292}">
      <dgm:prSet phldrT="[文字]" custT="1"/>
      <dgm:spPr/>
      <dgm:t>
        <a:bodyPr/>
        <a:lstStyle/>
        <a:p>
          <a:r>
            <a:rPr lang="zh-TW" altLang="en-US" sz="3200" b="1" dirty="0" smtClean="0">
              <a:latin typeface="微軟正黑體" pitchFamily="34" charset="-120"/>
              <a:ea typeface="微軟正黑體" pitchFamily="34" charset="-120"/>
            </a:rPr>
            <a:t>可補的</a:t>
          </a:r>
          <a:endParaRPr lang="zh-TW" altLang="en-US" sz="3200" b="1" dirty="0">
            <a:latin typeface="微軟正黑體" pitchFamily="34" charset="-120"/>
            <a:ea typeface="微軟正黑體" pitchFamily="34" charset="-120"/>
          </a:endParaRPr>
        </a:p>
      </dgm:t>
    </dgm:pt>
    <dgm:pt modelId="{F60EB765-43CA-4B0C-A735-79F332EA12D2}" type="parTrans" cxnId="{54BD5CA4-E768-4FC1-A30F-CACD8895972F}">
      <dgm:prSet/>
      <dgm:spPr/>
      <dgm:t>
        <a:bodyPr/>
        <a:lstStyle/>
        <a:p>
          <a:endParaRPr lang="zh-TW" altLang="en-US" b="1"/>
        </a:p>
      </dgm:t>
    </dgm:pt>
    <dgm:pt modelId="{CD22DFC2-7804-4BA3-BD23-472164874D90}" type="sibTrans" cxnId="{54BD5CA4-E768-4FC1-A30F-CACD8895972F}">
      <dgm:prSet/>
      <dgm:spPr/>
      <dgm:t>
        <a:bodyPr/>
        <a:lstStyle/>
        <a:p>
          <a:endParaRPr lang="zh-TW" altLang="en-US" b="1"/>
        </a:p>
      </dgm:t>
    </dgm:pt>
    <dgm:pt modelId="{9ADA0C82-7529-436B-9A71-0F81D9B3D7FC}">
      <dgm:prSet phldrT="[文字]" custT="1"/>
      <dgm:spPr/>
      <dgm:t>
        <a:bodyPr/>
        <a:lstStyle/>
        <a:p>
          <a:r>
            <a:rPr lang="en-US" altLang="zh-TW" sz="2400" b="1" dirty="0" smtClean="0">
              <a:latin typeface="微軟正黑體" pitchFamily="34" charset="-120"/>
              <a:ea typeface="微軟正黑體" pitchFamily="34" charset="-120"/>
            </a:rPr>
            <a:t>1.</a:t>
          </a:r>
          <a:r>
            <a:rPr lang="zh-TW" altLang="en-US" sz="2400" b="1" dirty="0" smtClean="0">
              <a:latin typeface="微軟正黑體" pitchFamily="34" charset="-120"/>
              <a:ea typeface="微軟正黑體" pitchFamily="34" charset="-120"/>
            </a:rPr>
            <a:t>服務學習</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多</a:t>
          </a:r>
          <a:r>
            <a:rPr lang="en-US" altLang="zh-TW" sz="2400" b="1" dirty="0" smtClean="0">
              <a:latin typeface="微軟正黑體" pitchFamily="34" charset="-120"/>
              <a:ea typeface="微軟正黑體" pitchFamily="34" charset="-120"/>
            </a:rPr>
            <a:t>)</a:t>
          </a:r>
        </a:p>
        <a:p>
          <a:r>
            <a:rPr lang="en-US" altLang="zh-TW" sz="2400" b="1" dirty="0" smtClean="0">
              <a:latin typeface="微軟正黑體" pitchFamily="34" charset="-120"/>
              <a:ea typeface="微軟正黑體" pitchFamily="34" charset="-120"/>
            </a:rPr>
            <a:t>2.</a:t>
          </a:r>
          <a:r>
            <a:rPr lang="zh-TW" altLang="en-US" sz="2400" b="1" dirty="0" smtClean="0">
              <a:latin typeface="微軟正黑體" pitchFamily="34" charset="-120"/>
              <a:ea typeface="微軟正黑體" pitchFamily="34" charset="-120"/>
            </a:rPr>
            <a:t>獎勵紀錄</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多</a:t>
          </a:r>
          <a:r>
            <a:rPr lang="en-US" altLang="zh-TW" sz="2400" b="1" dirty="0" smtClean="0">
              <a:latin typeface="微軟正黑體" pitchFamily="34" charset="-120"/>
              <a:ea typeface="微軟正黑體" pitchFamily="34" charset="-120"/>
            </a:rPr>
            <a:t>)</a:t>
          </a:r>
        </a:p>
        <a:p>
          <a:r>
            <a:rPr lang="en-US" altLang="zh-TW" sz="2400" b="1" dirty="0" smtClean="0">
              <a:latin typeface="微軟正黑體" pitchFamily="34" charset="-120"/>
              <a:ea typeface="微軟正黑體" pitchFamily="34" charset="-120"/>
            </a:rPr>
            <a:t>3.</a:t>
          </a:r>
          <a:r>
            <a:rPr lang="zh-TW" altLang="en-US" sz="2400" b="1" dirty="0" smtClean="0">
              <a:latin typeface="微軟正黑體" pitchFamily="34" charset="-120"/>
              <a:ea typeface="微軟正黑體" pitchFamily="34" charset="-120"/>
            </a:rPr>
            <a:t>生活教育</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良</a:t>
          </a:r>
          <a:r>
            <a:rPr lang="en-US" altLang="zh-TW" sz="2400" b="1" dirty="0" smtClean="0">
              <a:latin typeface="微軟正黑體" pitchFamily="34" charset="-120"/>
              <a:ea typeface="微軟正黑體" pitchFamily="34" charset="-120"/>
            </a:rPr>
            <a:t>)</a:t>
          </a:r>
        </a:p>
        <a:p>
          <a:r>
            <a:rPr lang="en-US" altLang="zh-TW" sz="2400" b="1" dirty="0" smtClean="0">
              <a:latin typeface="微軟正黑體" pitchFamily="34" charset="-120"/>
              <a:ea typeface="微軟正黑體" pitchFamily="34" charset="-120"/>
            </a:rPr>
            <a:t>4.</a:t>
          </a:r>
          <a:r>
            <a:rPr lang="zh-TW" altLang="en-US" sz="2400" b="1" dirty="0" smtClean="0">
              <a:latin typeface="微軟正黑體" pitchFamily="34" charset="-120"/>
              <a:ea typeface="微軟正黑體" pitchFamily="34" charset="-120"/>
            </a:rPr>
            <a:t>均衡學習</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均</a:t>
          </a:r>
          <a:r>
            <a:rPr lang="en-US" altLang="zh-TW" sz="2400" b="1" dirty="0" smtClean="0">
              <a:latin typeface="微軟正黑體" pitchFamily="34" charset="-120"/>
              <a:ea typeface="微軟正黑體" pitchFamily="34" charset="-120"/>
            </a:rPr>
            <a:t>)</a:t>
          </a:r>
        </a:p>
        <a:p>
          <a:r>
            <a:rPr lang="en-US" altLang="zh-TW" sz="2400" b="1" dirty="0" smtClean="0">
              <a:latin typeface="微軟正黑體" pitchFamily="34" charset="-120"/>
              <a:ea typeface="微軟正黑體" pitchFamily="34" charset="-120"/>
            </a:rPr>
            <a:t>5.</a:t>
          </a:r>
          <a:r>
            <a:rPr lang="zh-TW" altLang="en-US" sz="2400" b="1" dirty="0" smtClean="0">
              <a:latin typeface="微軟正黑體" pitchFamily="34" charset="-120"/>
              <a:ea typeface="微軟正黑體" pitchFamily="34" charset="-120"/>
            </a:rPr>
            <a:t>社團參與</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多</a:t>
          </a:r>
          <a:r>
            <a:rPr lang="en-US" altLang="zh-TW" sz="2400" b="1" dirty="0" smtClean="0">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dgm:t>
    </dgm:pt>
    <dgm:pt modelId="{5AE5636D-F2FC-42D3-B85B-2D4FFAEE075B}" type="parTrans" cxnId="{AA0D36BD-647A-4E1D-ABBF-FF38942C9C3A}">
      <dgm:prSet/>
      <dgm:spPr/>
      <dgm:t>
        <a:bodyPr/>
        <a:lstStyle/>
        <a:p>
          <a:endParaRPr lang="zh-TW" altLang="en-US" b="1"/>
        </a:p>
      </dgm:t>
    </dgm:pt>
    <dgm:pt modelId="{1AD34668-C659-4D86-A0EC-911A3151E10D}" type="sibTrans" cxnId="{AA0D36BD-647A-4E1D-ABBF-FF38942C9C3A}">
      <dgm:prSet/>
      <dgm:spPr/>
      <dgm:t>
        <a:bodyPr/>
        <a:lstStyle/>
        <a:p>
          <a:endParaRPr lang="zh-TW" altLang="en-US" b="1"/>
        </a:p>
      </dgm:t>
    </dgm:pt>
    <dgm:pt modelId="{59081ABA-F1C5-457D-8216-8106D6CA0ED3}">
      <dgm:prSet phldrT="[文字]" custT="1"/>
      <dgm:spPr/>
      <dgm:t>
        <a:bodyPr/>
        <a:lstStyle/>
        <a:p>
          <a:r>
            <a:rPr lang="zh-TW" altLang="en-US" sz="3200" b="1" dirty="0" smtClean="0">
              <a:latin typeface="微軟正黑體" pitchFamily="34" charset="-120"/>
              <a:ea typeface="微軟正黑體" pitchFamily="34" charset="-120"/>
            </a:rPr>
            <a:t>要專心拼的</a:t>
          </a:r>
          <a:endParaRPr lang="zh-TW" altLang="en-US" sz="3200" b="1" dirty="0">
            <a:latin typeface="微軟正黑體" pitchFamily="34" charset="-120"/>
            <a:ea typeface="微軟正黑體" pitchFamily="34" charset="-120"/>
          </a:endParaRPr>
        </a:p>
      </dgm:t>
    </dgm:pt>
    <dgm:pt modelId="{780CE6E0-94EE-4241-8A4B-A7D736CE72E8}" type="parTrans" cxnId="{2494CC54-A4F3-47F9-BA61-49A87A020746}">
      <dgm:prSet/>
      <dgm:spPr/>
      <dgm:t>
        <a:bodyPr/>
        <a:lstStyle/>
        <a:p>
          <a:endParaRPr lang="zh-TW" altLang="en-US" b="1"/>
        </a:p>
      </dgm:t>
    </dgm:pt>
    <dgm:pt modelId="{8A36FF0C-7A85-4303-93FB-F253BFA4C477}" type="sibTrans" cxnId="{2494CC54-A4F3-47F9-BA61-49A87A020746}">
      <dgm:prSet/>
      <dgm:spPr/>
      <dgm:t>
        <a:bodyPr/>
        <a:lstStyle/>
        <a:p>
          <a:endParaRPr lang="zh-TW" altLang="en-US" b="1"/>
        </a:p>
      </dgm:t>
    </dgm:pt>
    <dgm:pt modelId="{AC24EF94-075D-47A7-A4EC-50A1E7E133D1}">
      <dgm:prSet phldrT="[文字]" custT="1"/>
      <dgm:spPr/>
      <dgm:t>
        <a:bodyPr/>
        <a:lstStyle/>
        <a:p>
          <a:pPr>
            <a:spcAft>
              <a:spcPts val="600"/>
            </a:spcAft>
          </a:pPr>
          <a:r>
            <a:rPr lang="en-US" altLang="zh-TW" sz="2700" b="1" dirty="0" smtClean="0">
              <a:solidFill>
                <a:srgbClr val="FF0000"/>
              </a:solidFill>
              <a:latin typeface="微軟正黑體" pitchFamily="34" charset="-120"/>
              <a:ea typeface="微軟正黑體" pitchFamily="34" charset="-120"/>
            </a:rPr>
            <a:t>1.</a:t>
          </a:r>
          <a:r>
            <a:rPr lang="zh-TW" altLang="en-US" sz="2700" b="1" dirty="0" smtClean="0">
              <a:solidFill>
                <a:srgbClr val="FF0000"/>
              </a:solidFill>
              <a:latin typeface="微軟正黑體" pitchFamily="34" charset="-120"/>
              <a:ea typeface="微軟正黑體" pitchFamily="34" charset="-120"/>
            </a:rPr>
            <a:t>志願序</a:t>
          </a:r>
          <a:endParaRPr lang="zh-TW" altLang="en-US" sz="2700" b="1" dirty="0">
            <a:solidFill>
              <a:srgbClr val="FF0000"/>
            </a:solidFill>
            <a:latin typeface="微軟正黑體" pitchFamily="34" charset="-120"/>
            <a:ea typeface="微軟正黑體" pitchFamily="34" charset="-120"/>
          </a:endParaRPr>
        </a:p>
      </dgm:t>
    </dgm:pt>
    <dgm:pt modelId="{74F99CDD-521D-4F90-B1EE-D16242CC1339}" type="parTrans" cxnId="{6AFE17DD-F124-4DC9-B87A-C89B925306FC}">
      <dgm:prSet/>
      <dgm:spPr/>
      <dgm:t>
        <a:bodyPr/>
        <a:lstStyle/>
        <a:p>
          <a:endParaRPr lang="zh-TW" altLang="en-US" b="1"/>
        </a:p>
      </dgm:t>
    </dgm:pt>
    <dgm:pt modelId="{DF754A2D-A393-4C06-9746-ADEFDE64FB3D}" type="sibTrans" cxnId="{6AFE17DD-F124-4DC9-B87A-C89B925306FC}">
      <dgm:prSet/>
      <dgm:spPr/>
      <dgm:t>
        <a:bodyPr/>
        <a:lstStyle/>
        <a:p>
          <a:endParaRPr lang="zh-TW" altLang="en-US" b="1"/>
        </a:p>
      </dgm:t>
    </dgm:pt>
    <dgm:pt modelId="{64451220-E2D9-4F5C-9080-7F4BDBB728C9}">
      <dgm:prSet phldrT="[文字]" custT="1"/>
      <dgm:spPr/>
      <dgm:t>
        <a:bodyPr/>
        <a:lstStyle/>
        <a:p>
          <a:r>
            <a:rPr lang="zh-TW" altLang="en-US" sz="2800" b="1" dirty="0" smtClean="0">
              <a:latin typeface="微軟正黑體" pitchFamily="34" charset="-120"/>
              <a:ea typeface="微軟正黑體" pitchFamily="34" charset="-120"/>
            </a:rPr>
            <a:t>要進一步關心的</a:t>
          </a:r>
          <a:endParaRPr lang="zh-TW" altLang="en-US" sz="2800" b="1" dirty="0">
            <a:latin typeface="微軟正黑體" pitchFamily="34" charset="-120"/>
            <a:ea typeface="微軟正黑體" pitchFamily="34" charset="-120"/>
          </a:endParaRPr>
        </a:p>
      </dgm:t>
    </dgm:pt>
    <dgm:pt modelId="{4855D09F-6537-496A-8283-07D15F765FFD}" type="parTrans" cxnId="{28D322E0-315C-4FBD-9A3A-47A98F785DE4}">
      <dgm:prSet/>
      <dgm:spPr/>
      <dgm:t>
        <a:bodyPr/>
        <a:lstStyle/>
        <a:p>
          <a:endParaRPr lang="zh-TW" altLang="en-US" b="1"/>
        </a:p>
      </dgm:t>
    </dgm:pt>
    <dgm:pt modelId="{FBBB412B-8B1D-449E-8B84-EB907D475760}" type="sibTrans" cxnId="{28D322E0-315C-4FBD-9A3A-47A98F785DE4}">
      <dgm:prSet/>
      <dgm:spPr/>
      <dgm:t>
        <a:bodyPr/>
        <a:lstStyle/>
        <a:p>
          <a:endParaRPr lang="zh-TW" altLang="en-US" b="1"/>
        </a:p>
      </dgm:t>
    </dgm:pt>
    <dgm:pt modelId="{02B8D24B-7B10-42FD-A46B-F5C7537879FD}">
      <dgm:prSet phldrT="[文字]" custT="1"/>
      <dgm:spPr/>
      <dgm:t>
        <a:bodyPr/>
        <a:lstStyle/>
        <a:p>
          <a:r>
            <a:rPr lang="en-US" altLang="zh-TW" sz="2600" b="1" dirty="0" smtClean="0">
              <a:solidFill>
                <a:srgbClr val="FF0000"/>
              </a:solidFill>
              <a:latin typeface="微軟正黑體" pitchFamily="34" charset="-120"/>
              <a:ea typeface="微軟正黑體" pitchFamily="34" charset="-120"/>
            </a:rPr>
            <a:t>1.</a:t>
          </a:r>
          <a:r>
            <a:rPr lang="zh-TW" altLang="en-US" sz="2600" b="1" dirty="0" smtClean="0">
              <a:solidFill>
                <a:srgbClr val="FF0000"/>
              </a:solidFill>
              <a:latin typeface="微軟正黑體" pitchFamily="34" charset="-120"/>
              <a:ea typeface="微軟正黑體" pitchFamily="34" charset="-120"/>
            </a:rPr>
            <a:t>競賽表現</a:t>
          </a:r>
          <a:endParaRPr lang="en-US" altLang="zh-TW" sz="2600" b="1" dirty="0" smtClean="0">
            <a:solidFill>
              <a:srgbClr val="FF0000"/>
            </a:solidFill>
            <a:latin typeface="微軟正黑體" pitchFamily="34" charset="-120"/>
            <a:ea typeface="微軟正黑體" pitchFamily="34" charset="-120"/>
          </a:endParaRPr>
        </a:p>
        <a:p>
          <a:r>
            <a:rPr lang="en-US" altLang="zh-TW" sz="2400" b="1" dirty="0" smtClean="0">
              <a:latin typeface="微軟正黑體" pitchFamily="34" charset="-120"/>
              <a:ea typeface="微軟正黑體" pitchFamily="34" charset="-120"/>
            </a:rPr>
            <a:t>-&gt;</a:t>
          </a:r>
          <a:r>
            <a:rPr lang="zh-TW" altLang="en-US" sz="2400" b="1" dirty="0" smtClean="0">
              <a:latin typeface="微軟正黑體" pitchFamily="34" charset="-120"/>
              <a:ea typeface="微軟正黑體" pitchFamily="34" charset="-120"/>
            </a:rPr>
            <a:t>技藝競賽</a:t>
          </a:r>
          <a:endParaRPr lang="en-US" altLang="zh-TW" sz="2400" b="1" dirty="0" smtClean="0">
            <a:latin typeface="微軟正黑體" pitchFamily="34" charset="-120"/>
            <a:ea typeface="微軟正黑體" pitchFamily="34" charset="-120"/>
          </a:endParaRPr>
        </a:p>
        <a:p>
          <a:r>
            <a:rPr lang="en-US" altLang="zh-TW" sz="2400" b="1" dirty="0" smtClean="0">
              <a:latin typeface="微軟正黑體" pitchFamily="34" charset="-120"/>
              <a:ea typeface="微軟正黑體" pitchFamily="34" charset="-120"/>
            </a:rPr>
            <a:t>-&gt;</a:t>
          </a:r>
          <a:r>
            <a:rPr lang="zh-TW" altLang="en-US" sz="2400" b="1" dirty="0" smtClean="0">
              <a:latin typeface="微軟正黑體" pitchFamily="34" charset="-120"/>
              <a:ea typeface="微軟正黑體" pitchFamily="34" charset="-120"/>
            </a:rPr>
            <a:t>縣級競賽</a:t>
          </a:r>
          <a:endParaRPr lang="en-US" altLang="zh-TW" sz="2400" b="1" dirty="0" smtClean="0">
            <a:latin typeface="微軟正黑體" pitchFamily="34" charset="-120"/>
            <a:ea typeface="微軟正黑體" pitchFamily="34" charset="-120"/>
          </a:endParaRPr>
        </a:p>
        <a:p>
          <a:r>
            <a:rPr lang="en-US" altLang="zh-TW" sz="2400" b="1" dirty="0" smtClean="0">
              <a:solidFill>
                <a:srgbClr val="FF0000"/>
              </a:solidFill>
              <a:latin typeface="微軟正黑體" pitchFamily="34" charset="-120"/>
              <a:ea typeface="微軟正黑體" pitchFamily="34" charset="-120"/>
            </a:rPr>
            <a:t>2.</a:t>
          </a:r>
          <a:r>
            <a:rPr lang="zh-TW" altLang="en-US" sz="2400" b="1" dirty="0" smtClean="0">
              <a:solidFill>
                <a:srgbClr val="FF0000"/>
              </a:solidFill>
              <a:latin typeface="微軟正黑體" pitchFamily="34" charset="-120"/>
              <a:ea typeface="微軟正黑體" pitchFamily="34" charset="-120"/>
            </a:rPr>
            <a:t>體適能</a:t>
          </a:r>
          <a:endParaRPr lang="en-US" altLang="zh-TW" sz="2400" b="1" dirty="0" smtClean="0">
            <a:solidFill>
              <a:srgbClr val="FF0000"/>
            </a:solidFill>
            <a:latin typeface="微軟正黑體" pitchFamily="34" charset="-120"/>
            <a:ea typeface="微軟正黑體" pitchFamily="34" charset="-120"/>
          </a:endParaRPr>
        </a:p>
        <a:p>
          <a:endParaRPr lang="en-US" altLang="zh-TW" sz="2400" b="1" dirty="0" smtClean="0">
            <a:latin typeface="微軟正黑體" pitchFamily="34" charset="-120"/>
            <a:ea typeface="微軟正黑體" pitchFamily="34" charset="-120"/>
          </a:endParaRPr>
        </a:p>
      </dgm:t>
    </dgm:pt>
    <dgm:pt modelId="{AE96FB5E-E81A-4A5E-9883-CD5A343C56C8}" type="parTrans" cxnId="{0EF26B3D-3DEC-4F22-9129-E3BBECD4505D}">
      <dgm:prSet/>
      <dgm:spPr/>
      <dgm:t>
        <a:bodyPr/>
        <a:lstStyle/>
        <a:p>
          <a:endParaRPr lang="zh-TW" altLang="en-US" b="1"/>
        </a:p>
      </dgm:t>
    </dgm:pt>
    <dgm:pt modelId="{2BCC955B-A707-4494-826C-E402DBA88342}" type="sibTrans" cxnId="{0EF26B3D-3DEC-4F22-9129-E3BBECD4505D}">
      <dgm:prSet/>
      <dgm:spPr/>
      <dgm:t>
        <a:bodyPr/>
        <a:lstStyle/>
        <a:p>
          <a:endParaRPr lang="zh-TW" altLang="en-US" b="1"/>
        </a:p>
      </dgm:t>
    </dgm:pt>
    <dgm:pt modelId="{8BED3B37-6CC7-485A-9F76-3A5672B2B741}">
      <dgm:prSet custT="1"/>
      <dgm:spPr/>
      <dgm:t>
        <a:bodyPr/>
        <a:lstStyle/>
        <a:p>
          <a:pPr>
            <a:spcAft>
              <a:spcPts val="600"/>
            </a:spcAft>
          </a:pPr>
          <a:r>
            <a:rPr lang="en-US" altLang="zh-TW" sz="2700" b="1" dirty="0" smtClean="0">
              <a:solidFill>
                <a:srgbClr val="FF0000"/>
              </a:solidFill>
              <a:latin typeface="微軟正黑體" pitchFamily="34" charset="-120"/>
              <a:ea typeface="微軟正黑體" pitchFamily="34" charset="-120"/>
            </a:rPr>
            <a:t>2.</a:t>
          </a:r>
          <a:r>
            <a:rPr lang="zh-TW" altLang="en-US" sz="2700" b="1" dirty="0" smtClean="0">
              <a:solidFill>
                <a:srgbClr val="FF0000"/>
              </a:solidFill>
              <a:latin typeface="微軟正黑體" pitchFamily="34" charset="-120"/>
              <a:ea typeface="微軟正黑體" pitchFamily="34" charset="-120"/>
            </a:rPr>
            <a:t>教育會考</a:t>
          </a:r>
          <a:endParaRPr lang="en-US" altLang="zh-TW" sz="2700" b="1" dirty="0" smtClean="0">
            <a:solidFill>
              <a:srgbClr val="FF0000"/>
            </a:solidFill>
            <a:latin typeface="微軟正黑體" pitchFamily="34" charset="-120"/>
            <a:ea typeface="微軟正黑體" pitchFamily="34" charset="-120"/>
          </a:endParaRPr>
        </a:p>
        <a:p>
          <a:pPr>
            <a:spcAft>
              <a:spcPts val="600"/>
            </a:spcAft>
          </a:pPr>
          <a:r>
            <a:rPr lang="en-US" altLang="zh-TW" sz="2400" b="1" dirty="0" smtClean="0">
              <a:solidFill>
                <a:schemeClr val="tx1"/>
              </a:solidFill>
              <a:latin typeface="微軟正黑體" pitchFamily="34" charset="-120"/>
              <a:ea typeface="微軟正黑體" pitchFamily="34" charset="-120"/>
            </a:rPr>
            <a:t>-&gt;</a:t>
          </a:r>
          <a:r>
            <a:rPr lang="zh-TW" altLang="en-US" sz="2400" b="1" dirty="0" smtClean="0">
              <a:solidFill>
                <a:schemeClr val="tx1"/>
              </a:solidFill>
              <a:latin typeface="微軟正黑體" pitchFamily="34" charset="-120"/>
              <a:ea typeface="微軟正黑體" pitchFamily="34" charset="-120"/>
            </a:rPr>
            <a:t>學科積分</a:t>
          </a:r>
          <a:endParaRPr lang="zh-TW" altLang="en-US" sz="2400" b="1" dirty="0">
            <a:solidFill>
              <a:schemeClr val="tx1"/>
            </a:solidFill>
            <a:latin typeface="微軟正黑體" pitchFamily="34" charset="-120"/>
            <a:ea typeface="微軟正黑體" pitchFamily="34" charset="-120"/>
          </a:endParaRPr>
        </a:p>
      </dgm:t>
    </dgm:pt>
    <dgm:pt modelId="{7D49F035-A3AE-4A70-813A-20F2A4C1D075}" type="parTrans" cxnId="{DAD949A6-F1FC-4EC5-90B0-3D592FE19678}">
      <dgm:prSet/>
      <dgm:spPr/>
      <dgm:t>
        <a:bodyPr/>
        <a:lstStyle/>
        <a:p>
          <a:endParaRPr lang="zh-TW" altLang="en-US" b="1"/>
        </a:p>
      </dgm:t>
    </dgm:pt>
    <dgm:pt modelId="{CBF8EE5F-8707-46F3-8F8C-2E5EC53C0CFA}" type="sibTrans" cxnId="{DAD949A6-F1FC-4EC5-90B0-3D592FE19678}">
      <dgm:prSet/>
      <dgm:spPr/>
      <dgm:t>
        <a:bodyPr/>
        <a:lstStyle/>
        <a:p>
          <a:endParaRPr lang="zh-TW" altLang="en-US" b="1"/>
        </a:p>
      </dgm:t>
    </dgm:pt>
    <dgm:pt modelId="{D6E72393-BDF0-4F57-92BC-7701FEBC4105}">
      <dgm:prSet custT="1"/>
      <dgm:spPr/>
      <dgm:t>
        <a:bodyPr/>
        <a:lstStyle/>
        <a:p>
          <a:pPr>
            <a:spcAft>
              <a:spcPts val="600"/>
            </a:spcAft>
          </a:pPr>
          <a:r>
            <a:rPr lang="en-US" altLang="zh-TW" sz="2400" b="1" dirty="0" smtClean="0">
              <a:solidFill>
                <a:schemeClr val="tx1"/>
              </a:solidFill>
              <a:latin typeface="微軟正黑體" pitchFamily="34" charset="-120"/>
              <a:ea typeface="微軟正黑體" pitchFamily="34" charset="-120"/>
            </a:rPr>
            <a:t>-&gt;</a:t>
          </a:r>
          <a:r>
            <a:rPr lang="zh-TW" altLang="en-US" sz="2400" b="1" dirty="0" smtClean="0">
              <a:solidFill>
                <a:schemeClr val="tx1"/>
              </a:solidFill>
              <a:latin typeface="微軟正黑體" pitchFamily="34" charset="-120"/>
              <a:ea typeface="微軟正黑體" pitchFamily="34" charset="-120"/>
            </a:rPr>
            <a:t>志願多填</a:t>
          </a:r>
          <a:endParaRPr lang="en-US" altLang="zh-TW" sz="2400" b="1" dirty="0" smtClean="0">
            <a:solidFill>
              <a:schemeClr val="tx1"/>
            </a:solidFill>
            <a:latin typeface="微軟正黑體" pitchFamily="34" charset="-120"/>
            <a:ea typeface="微軟正黑體" pitchFamily="34" charset="-120"/>
          </a:endParaRPr>
        </a:p>
      </dgm:t>
    </dgm:pt>
    <dgm:pt modelId="{912855FF-C65D-468C-80C3-D980F7C7F303}" type="sibTrans" cxnId="{3602EFD3-FA21-47A7-A9E2-61165F5024C6}">
      <dgm:prSet/>
      <dgm:spPr/>
      <dgm:t>
        <a:bodyPr/>
        <a:lstStyle/>
        <a:p>
          <a:endParaRPr lang="zh-TW" altLang="en-US" b="1"/>
        </a:p>
      </dgm:t>
    </dgm:pt>
    <dgm:pt modelId="{90B2A28E-4D52-46AE-A4A9-CD919799D3F4}" type="parTrans" cxnId="{3602EFD3-FA21-47A7-A9E2-61165F5024C6}">
      <dgm:prSet/>
      <dgm:spPr/>
      <dgm:t>
        <a:bodyPr/>
        <a:lstStyle/>
        <a:p>
          <a:endParaRPr lang="zh-TW" altLang="en-US" b="1"/>
        </a:p>
      </dgm:t>
    </dgm:pt>
    <dgm:pt modelId="{60E0DDA4-352A-4750-8209-055329510E6F}">
      <dgm:prSet custT="1"/>
      <dgm:spPr/>
      <dgm:t>
        <a:bodyPr/>
        <a:lstStyle/>
        <a:p>
          <a:pPr>
            <a:spcAft>
              <a:spcPts val="600"/>
            </a:spcAft>
          </a:pPr>
          <a:r>
            <a:rPr lang="en-US" altLang="zh-TW" sz="2400" b="1" dirty="0" smtClean="0">
              <a:solidFill>
                <a:schemeClr val="tx1"/>
              </a:solidFill>
              <a:latin typeface="微軟正黑體" pitchFamily="34" charset="-120"/>
              <a:ea typeface="微軟正黑體" pitchFamily="34" charset="-120"/>
            </a:rPr>
            <a:t>-&gt;</a:t>
          </a:r>
          <a:r>
            <a:rPr lang="zh-TW" altLang="en-US" sz="2400" b="1" dirty="0" smtClean="0">
              <a:solidFill>
                <a:schemeClr val="tx1"/>
              </a:solidFill>
              <a:latin typeface="微軟正黑體" pitchFamily="34" charset="-120"/>
              <a:ea typeface="微軟正黑體" pitchFamily="34" charset="-120"/>
            </a:rPr>
            <a:t>考量因素</a:t>
          </a:r>
          <a:endParaRPr lang="en-US" altLang="zh-TW" sz="2400" b="1" dirty="0" smtClean="0">
            <a:solidFill>
              <a:schemeClr val="tx1"/>
            </a:solidFill>
            <a:latin typeface="微軟正黑體" pitchFamily="34" charset="-120"/>
            <a:ea typeface="微軟正黑體" pitchFamily="34" charset="-120"/>
          </a:endParaRPr>
        </a:p>
      </dgm:t>
    </dgm:pt>
    <dgm:pt modelId="{E5936B50-7A37-4392-A028-C317575DAB87}" type="sibTrans" cxnId="{8DA409E5-749F-4408-9285-B531E07DCB67}">
      <dgm:prSet/>
      <dgm:spPr/>
      <dgm:t>
        <a:bodyPr/>
        <a:lstStyle/>
        <a:p>
          <a:endParaRPr lang="zh-TW" altLang="en-US" b="1"/>
        </a:p>
      </dgm:t>
    </dgm:pt>
    <dgm:pt modelId="{ACDFEFBB-EC00-4189-96FD-E699DE8AF226}" type="parTrans" cxnId="{8DA409E5-749F-4408-9285-B531E07DCB67}">
      <dgm:prSet/>
      <dgm:spPr/>
      <dgm:t>
        <a:bodyPr/>
        <a:lstStyle/>
        <a:p>
          <a:endParaRPr lang="zh-TW" altLang="en-US" b="1"/>
        </a:p>
      </dgm:t>
    </dgm:pt>
    <dgm:pt modelId="{7DF64818-BC71-420C-A621-993ED4BAC383}">
      <dgm:prSet custT="1"/>
      <dgm:spPr/>
      <dgm:t>
        <a:bodyPr/>
        <a:lstStyle/>
        <a:p>
          <a:pPr>
            <a:spcAft>
              <a:spcPct val="35000"/>
            </a:spcAft>
          </a:pPr>
          <a:r>
            <a:rPr lang="en-US" altLang="zh-TW" sz="2400" b="1" dirty="0" smtClean="0">
              <a:solidFill>
                <a:schemeClr val="tx1"/>
              </a:solidFill>
              <a:latin typeface="微軟正黑體" pitchFamily="34" charset="-120"/>
              <a:ea typeface="微軟正黑體" pitchFamily="34" charset="-120"/>
            </a:rPr>
            <a:t>-&gt;</a:t>
          </a:r>
          <a:r>
            <a:rPr lang="zh-TW" altLang="en-US" sz="2400" b="1" dirty="0" smtClean="0">
              <a:solidFill>
                <a:schemeClr val="tx1"/>
              </a:solidFill>
              <a:latin typeface="微軟正黑體" pitchFamily="34" charset="-120"/>
              <a:ea typeface="微軟正黑體" pitchFamily="34" charset="-120"/>
            </a:rPr>
            <a:t>寫作測驗</a:t>
          </a:r>
          <a:endParaRPr lang="zh-TW" altLang="zh-TW" sz="2400" b="1" dirty="0" smtClean="0">
            <a:solidFill>
              <a:schemeClr val="tx1"/>
            </a:solidFill>
            <a:latin typeface="微軟正黑體" pitchFamily="34" charset="-120"/>
            <a:ea typeface="微軟正黑體" pitchFamily="34" charset="-120"/>
          </a:endParaRPr>
        </a:p>
      </dgm:t>
    </dgm:pt>
    <dgm:pt modelId="{9F052F78-DC17-4007-9704-046138B406E9}" type="parTrans" cxnId="{C5480475-5580-4AD0-AD58-2D437FEEB3D8}">
      <dgm:prSet/>
      <dgm:spPr/>
      <dgm:t>
        <a:bodyPr/>
        <a:lstStyle/>
        <a:p>
          <a:endParaRPr lang="zh-TW" altLang="en-US"/>
        </a:p>
      </dgm:t>
    </dgm:pt>
    <dgm:pt modelId="{5BC69D25-DA83-4C07-930B-65BA594F86D4}" type="sibTrans" cxnId="{C5480475-5580-4AD0-AD58-2D437FEEB3D8}">
      <dgm:prSet/>
      <dgm:spPr/>
      <dgm:t>
        <a:bodyPr/>
        <a:lstStyle/>
        <a:p>
          <a:endParaRPr lang="zh-TW" altLang="en-US"/>
        </a:p>
      </dgm:t>
    </dgm:pt>
    <dgm:pt modelId="{ED260DE2-EA64-4320-AA32-F7FBF4401294}">
      <dgm:prSet custT="1"/>
      <dgm:spPr/>
      <dgm:t>
        <a:bodyPr/>
        <a:lstStyle/>
        <a:p>
          <a:pPr>
            <a:spcAft>
              <a:spcPct val="35000"/>
            </a:spcAft>
          </a:pPr>
          <a:endParaRPr lang="en-US" altLang="zh-TW" sz="2700" b="1" dirty="0" smtClean="0">
            <a:solidFill>
              <a:srgbClr val="FF0000"/>
            </a:solidFill>
            <a:latin typeface="微軟正黑體" pitchFamily="34" charset="-120"/>
            <a:ea typeface="微軟正黑體" pitchFamily="34" charset="-120"/>
          </a:endParaRPr>
        </a:p>
      </dgm:t>
    </dgm:pt>
    <dgm:pt modelId="{1D5583C3-023E-4AAB-BC86-EEFE63849676}" type="parTrans" cxnId="{AB75A552-1E7A-4186-A013-C4A5A6D712F8}">
      <dgm:prSet/>
      <dgm:spPr/>
      <dgm:t>
        <a:bodyPr/>
        <a:lstStyle/>
        <a:p>
          <a:endParaRPr lang="zh-TW" altLang="en-US"/>
        </a:p>
      </dgm:t>
    </dgm:pt>
    <dgm:pt modelId="{6DCBD8A2-7EC3-4F0A-85D7-ECF3F1AEEE68}" type="sibTrans" cxnId="{AB75A552-1E7A-4186-A013-C4A5A6D712F8}">
      <dgm:prSet/>
      <dgm:spPr/>
      <dgm:t>
        <a:bodyPr/>
        <a:lstStyle/>
        <a:p>
          <a:endParaRPr lang="zh-TW" altLang="en-US"/>
        </a:p>
      </dgm:t>
    </dgm:pt>
    <dgm:pt modelId="{C4D40519-B055-4744-9951-83A32254E7E5}" type="pres">
      <dgm:prSet presAssocID="{F5C134F4-12CB-4273-A24B-862FCCB60339}" presName="Name0" presStyleCnt="0">
        <dgm:presLayoutVars>
          <dgm:chMax val="5"/>
          <dgm:chPref val="5"/>
          <dgm:dir/>
          <dgm:animLvl val="lvl"/>
        </dgm:presLayoutVars>
      </dgm:prSet>
      <dgm:spPr/>
      <dgm:t>
        <a:bodyPr/>
        <a:lstStyle/>
        <a:p>
          <a:endParaRPr lang="zh-TW" altLang="en-US"/>
        </a:p>
      </dgm:t>
    </dgm:pt>
    <dgm:pt modelId="{3DE2B3A8-F618-448D-90E5-5B1FB8F37921}" type="pres">
      <dgm:prSet presAssocID="{DCE43FDE-4017-4826-8ED2-D627AAFBB292}" presName="parentText1" presStyleLbl="node1" presStyleIdx="0" presStyleCnt="3" custLinFactNeighborX="-875" custLinFactNeighborY="2020">
        <dgm:presLayoutVars>
          <dgm:chMax/>
          <dgm:chPref val="3"/>
          <dgm:bulletEnabled val="1"/>
        </dgm:presLayoutVars>
      </dgm:prSet>
      <dgm:spPr/>
      <dgm:t>
        <a:bodyPr/>
        <a:lstStyle/>
        <a:p>
          <a:endParaRPr lang="zh-TW" altLang="en-US"/>
        </a:p>
      </dgm:t>
    </dgm:pt>
    <dgm:pt modelId="{68E33B60-1B09-4E77-A354-95EECDB0DBCD}" type="pres">
      <dgm:prSet presAssocID="{DCE43FDE-4017-4826-8ED2-D627AAFBB292}" presName="childText1" presStyleLbl="solidAlignAcc1" presStyleIdx="0" presStyleCnt="3" custScaleX="92381" custScaleY="150691" custLinFactNeighborX="-265" custLinFactNeighborY="20632">
        <dgm:presLayoutVars>
          <dgm:chMax val="0"/>
          <dgm:chPref val="0"/>
          <dgm:bulletEnabled val="1"/>
        </dgm:presLayoutVars>
      </dgm:prSet>
      <dgm:spPr/>
      <dgm:t>
        <a:bodyPr/>
        <a:lstStyle/>
        <a:p>
          <a:endParaRPr lang="zh-TW" altLang="en-US"/>
        </a:p>
      </dgm:t>
    </dgm:pt>
    <dgm:pt modelId="{308277BE-9C70-474B-9B39-BB46EFC79552}" type="pres">
      <dgm:prSet presAssocID="{59081ABA-F1C5-457D-8216-8106D6CA0ED3}" presName="parentText2" presStyleLbl="node1" presStyleIdx="1" presStyleCnt="3" custScaleX="102083" custLinFactNeighborX="102" custLinFactNeighborY="-14377">
        <dgm:presLayoutVars>
          <dgm:chMax/>
          <dgm:chPref val="3"/>
          <dgm:bulletEnabled val="1"/>
        </dgm:presLayoutVars>
      </dgm:prSet>
      <dgm:spPr/>
      <dgm:t>
        <a:bodyPr/>
        <a:lstStyle/>
        <a:p>
          <a:endParaRPr lang="zh-TW" altLang="en-US"/>
        </a:p>
      </dgm:t>
    </dgm:pt>
    <dgm:pt modelId="{136D3C0B-2C77-47CC-81E1-AAB624179C10}" type="pres">
      <dgm:prSet presAssocID="{59081ABA-F1C5-457D-8216-8106D6CA0ED3}" presName="childText2" presStyleLbl="solidAlignAcc1" presStyleIdx="1" presStyleCnt="3" custScaleX="89976" custScaleY="151538" custLinFactNeighborX="-4318" custLinFactNeighborY="13162">
        <dgm:presLayoutVars>
          <dgm:chMax val="0"/>
          <dgm:chPref val="0"/>
          <dgm:bulletEnabled val="1"/>
        </dgm:presLayoutVars>
      </dgm:prSet>
      <dgm:spPr/>
      <dgm:t>
        <a:bodyPr/>
        <a:lstStyle/>
        <a:p>
          <a:endParaRPr lang="zh-TW" altLang="en-US"/>
        </a:p>
      </dgm:t>
    </dgm:pt>
    <dgm:pt modelId="{9197909A-240F-4A12-9039-4BA307A27BE3}" type="pres">
      <dgm:prSet presAssocID="{64451220-E2D9-4F5C-9080-7F4BDBB728C9}" presName="parentText3" presStyleLbl="node1" presStyleIdx="2" presStyleCnt="3" custScaleX="105225" custLinFactNeighborX="-551" custLinFactNeighborY="-11322">
        <dgm:presLayoutVars>
          <dgm:chMax/>
          <dgm:chPref val="3"/>
          <dgm:bulletEnabled val="1"/>
        </dgm:presLayoutVars>
      </dgm:prSet>
      <dgm:spPr/>
      <dgm:t>
        <a:bodyPr/>
        <a:lstStyle/>
        <a:p>
          <a:endParaRPr lang="zh-TW" altLang="en-US"/>
        </a:p>
      </dgm:t>
    </dgm:pt>
    <dgm:pt modelId="{5BEEB2B8-458D-4657-A6F7-95499035BD41}" type="pres">
      <dgm:prSet presAssocID="{64451220-E2D9-4F5C-9080-7F4BDBB728C9}" presName="childText3" presStyleLbl="solidAlignAcc1" presStyleIdx="2" presStyleCnt="3" custScaleX="99377" custScaleY="120057" custLinFactNeighborX="390" custLinFactNeighborY="-1225">
        <dgm:presLayoutVars>
          <dgm:chMax val="0"/>
          <dgm:chPref val="0"/>
          <dgm:bulletEnabled val="1"/>
        </dgm:presLayoutVars>
      </dgm:prSet>
      <dgm:spPr/>
      <dgm:t>
        <a:bodyPr/>
        <a:lstStyle/>
        <a:p>
          <a:endParaRPr lang="zh-TW" altLang="en-US"/>
        </a:p>
      </dgm:t>
    </dgm:pt>
  </dgm:ptLst>
  <dgm:cxnLst>
    <dgm:cxn modelId="{FFF82402-7D4B-4CC0-B063-1E640B506681}" type="presOf" srcId="{64451220-E2D9-4F5C-9080-7F4BDBB728C9}" destId="{9197909A-240F-4A12-9039-4BA307A27BE3}" srcOrd="0" destOrd="0" presId="urn:microsoft.com/office/officeart/2009/3/layout/IncreasingArrowsProcess"/>
    <dgm:cxn modelId="{71937901-35E1-44CB-9A45-34E575807A7F}" type="presOf" srcId="{9ADA0C82-7529-436B-9A71-0F81D9B3D7FC}" destId="{68E33B60-1B09-4E77-A354-95EECDB0DBCD}" srcOrd="0" destOrd="0" presId="urn:microsoft.com/office/officeart/2009/3/layout/IncreasingArrowsProcess"/>
    <dgm:cxn modelId="{1A6194F8-2551-4829-ADAE-C9B4954A9F73}" type="presOf" srcId="{F5C134F4-12CB-4273-A24B-862FCCB60339}" destId="{C4D40519-B055-4744-9951-83A32254E7E5}" srcOrd="0" destOrd="0" presId="urn:microsoft.com/office/officeart/2009/3/layout/IncreasingArrowsProcess"/>
    <dgm:cxn modelId="{06E3F719-A9CF-4C9E-8CFD-AEE2A00C13E4}" type="presOf" srcId="{60E0DDA4-352A-4750-8209-055329510E6F}" destId="{136D3C0B-2C77-47CC-81E1-AAB624179C10}" srcOrd="0" destOrd="2" presId="urn:microsoft.com/office/officeart/2009/3/layout/IncreasingArrowsProcess"/>
    <dgm:cxn modelId="{DAD949A6-F1FC-4EC5-90B0-3D592FE19678}" srcId="{59081ABA-F1C5-457D-8216-8106D6CA0ED3}" destId="{8BED3B37-6CC7-485A-9F76-3A5672B2B741}" srcOrd="3" destOrd="0" parTransId="{7D49F035-A3AE-4A70-813A-20F2A4C1D075}" sibTransId="{CBF8EE5F-8707-46F3-8F8C-2E5EC53C0CFA}"/>
    <dgm:cxn modelId="{AB75A552-1E7A-4186-A013-C4A5A6D712F8}" srcId="{59081ABA-F1C5-457D-8216-8106D6CA0ED3}" destId="{ED260DE2-EA64-4320-AA32-F7FBF4401294}" srcOrd="5" destOrd="0" parTransId="{1D5583C3-023E-4AAB-BC86-EEFE63849676}" sibTransId="{6DCBD8A2-7EC3-4F0A-85D7-ECF3F1AEEE68}"/>
    <dgm:cxn modelId="{E08B0309-6D07-4D5A-8F7A-A598BD70D21B}" type="presOf" srcId="{59081ABA-F1C5-457D-8216-8106D6CA0ED3}" destId="{308277BE-9C70-474B-9B39-BB46EFC79552}" srcOrd="0" destOrd="0" presId="urn:microsoft.com/office/officeart/2009/3/layout/IncreasingArrowsProcess"/>
    <dgm:cxn modelId="{93C3DB20-BB27-4523-81A8-12F4FC6D2AF0}" type="presOf" srcId="{7DF64818-BC71-420C-A621-993ED4BAC383}" destId="{136D3C0B-2C77-47CC-81E1-AAB624179C10}" srcOrd="0" destOrd="4" presId="urn:microsoft.com/office/officeart/2009/3/layout/IncreasingArrowsProcess"/>
    <dgm:cxn modelId="{0EF26B3D-3DEC-4F22-9129-E3BBECD4505D}" srcId="{64451220-E2D9-4F5C-9080-7F4BDBB728C9}" destId="{02B8D24B-7B10-42FD-A46B-F5C7537879FD}" srcOrd="0" destOrd="0" parTransId="{AE96FB5E-E81A-4A5E-9883-CD5A343C56C8}" sibTransId="{2BCC955B-A707-4494-826C-E402DBA88342}"/>
    <dgm:cxn modelId="{07E89909-288C-45F2-8996-358AEAABA3FA}" type="presOf" srcId="{02B8D24B-7B10-42FD-A46B-F5C7537879FD}" destId="{5BEEB2B8-458D-4657-A6F7-95499035BD41}" srcOrd="0" destOrd="0" presId="urn:microsoft.com/office/officeart/2009/3/layout/IncreasingArrowsProcess"/>
    <dgm:cxn modelId="{AA0D36BD-647A-4E1D-ABBF-FF38942C9C3A}" srcId="{DCE43FDE-4017-4826-8ED2-D627AAFBB292}" destId="{9ADA0C82-7529-436B-9A71-0F81D9B3D7FC}" srcOrd="0" destOrd="0" parTransId="{5AE5636D-F2FC-42D3-B85B-2D4FFAEE075B}" sibTransId="{1AD34668-C659-4D86-A0EC-911A3151E10D}"/>
    <dgm:cxn modelId="{54BD5CA4-E768-4FC1-A30F-CACD8895972F}" srcId="{F5C134F4-12CB-4273-A24B-862FCCB60339}" destId="{DCE43FDE-4017-4826-8ED2-D627AAFBB292}" srcOrd="0" destOrd="0" parTransId="{F60EB765-43CA-4B0C-A735-79F332EA12D2}" sibTransId="{CD22DFC2-7804-4BA3-BD23-472164874D90}"/>
    <dgm:cxn modelId="{D0F60D7D-E4BA-4D55-832F-5F77752236A8}" type="presOf" srcId="{D6E72393-BDF0-4F57-92BC-7701FEBC4105}" destId="{136D3C0B-2C77-47CC-81E1-AAB624179C10}" srcOrd="0" destOrd="1" presId="urn:microsoft.com/office/officeart/2009/3/layout/IncreasingArrowsProcess"/>
    <dgm:cxn modelId="{2494CC54-A4F3-47F9-BA61-49A87A020746}" srcId="{F5C134F4-12CB-4273-A24B-862FCCB60339}" destId="{59081ABA-F1C5-457D-8216-8106D6CA0ED3}" srcOrd="1" destOrd="0" parTransId="{780CE6E0-94EE-4241-8A4B-A7D736CE72E8}" sibTransId="{8A36FF0C-7A85-4303-93FB-F253BFA4C477}"/>
    <dgm:cxn modelId="{255A5077-067D-4620-A3F7-7E5175F52601}" type="presOf" srcId="{ED260DE2-EA64-4320-AA32-F7FBF4401294}" destId="{136D3C0B-2C77-47CC-81E1-AAB624179C10}" srcOrd="0" destOrd="5" presId="urn:microsoft.com/office/officeart/2009/3/layout/IncreasingArrowsProcess"/>
    <dgm:cxn modelId="{C5480475-5580-4AD0-AD58-2D437FEEB3D8}" srcId="{59081ABA-F1C5-457D-8216-8106D6CA0ED3}" destId="{7DF64818-BC71-420C-A621-993ED4BAC383}" srcOrd="4" destOrd="0" parTransId="{9F052F78-DC17-4007-9704-046138B406E9}" sibTransId="{5BC69D25-DA83-4C07-930B-65BA594F86D4}"/>
    <dgm:cxn modelId="{311F08B6-764D-462F-96BD-ED5F77A7E0B5}" type="presOf" srcId="{8BED3B37-6CC7-485A-9F76-3A5672B2B741}" destId="{136D3C0B-2C77-47CC-81E1-AAB624179C10}" srcOrd="0" destOrd="3" presId="urn:microsoft.com/office/officeart/2009/3/layout/IncreasingArrowsProcess"/>
    <dgm:cxn modelId="{28D322E0-315C-4FBD-9A3A-47A98F785DE4}" srcId="{F5C134F4-12CB-4273-A24B-862FCCB60339}" destId="{64451220-E2D9-4F5C-9080-7F4BDBB728C9}" srcOrd="2" destOrd="0" parTransId="{4855D09F-6537-496A-8283-07D15F765FFD}" sibTransId="{FBBB412B-8B1D-449E-8B84-EB907D475760}"/>
    <dgm:cxn modelId="{AF14AF74-7598-475C-9CA9-9650324CCBDA}" type="presOf" srcId="{DCE43FDE-4017-4826-8ED2-D627AAFBB292}" destId="{3DE2B3A8-F618-448D-90E5-5B1FB8F37921}" srcOrd="0" destOrd="0" presId="urn:microsoft.com/office/officeart/2009/3/layout/IncreasingArrowsProcess"/>
    <dgm:cxn modelId="{3602EFD3-FA21-47A7-A9E2-61165F5024C6}" srcId="{59081ABA-F1C5-457D-8216-8106D6CA0ED3}" destId="{D6E72393-BDF0-4F57-92BC-7701FEBC4105}" srcOrd="1" destOrd="0" parTransId="{90B2A28E-4D52-46AE-A4A9-CD919799D3F4}" sibTransId="{912855FF-C65D-468C-80C3-D980F7C7F303}"/>
    <dgm:cxn modelId="{8186B378-AE91-4860-9760-A36B0426D128}" type="presOf" srcId="{AC24EF94-075D-47A7-A4EC-50A1E7E133D1}" destId="{136D3C0B-2C77-47CC-81E1-AAB624179C10}" srcOrd="0" destOrd="0" presId="urn:microsoft.com/office/officeart/2009/3/layout/IncreasingArrowsProcess"/>
    <dgm:cxn modelId="{8DA409E5-749F-4408-9285-B531E07DCB67}" srcId="{59081ABA-F1C5-457D-8216-8106D6CA0ED3}" destId="{60E0DDA4-352A-4750-8209-055329510E6F}" srcOrd="2" destOrd="0" parTransId="{ACDFEFBB-EC00-4189-96FD-E699DE8AF226}" sibTransId="{E5936B50-7A37-4392-A028-C317575DAB87}"/>
    <dgm:cxn modelId="{6AFE17DD-F124-4DC9-B87A-C89B925306FC}" srcId="{59081ABA-F1C5-457D-8216-8106D6CA0ED3}" destId="{AC24EF94-075D-47A7-A4EC-50A1E7E133D1}" srcOrd="0" destOrd="0" parTransId="{74F99CDD-521D-4F90-B1EE-D16242CC1339}" sibTransId="{DF754A2D-A393-4C06-9746-ADEFDE64FB3D}"/>
    <dgm:cxn modelId="{B70FB540-4F1B-419D-8353-8E48150F05AC}" type="presParOf" srcId="{C4D40519-B055-4744-9951-83A32254E7E5}" destId="{3DE2B3A8-F618-448D-90E5-5B1FB8F37921}" srcOrd="0" destOrd="0" presId="urn:microsoft.com/office/officeart/2009/3/layout/IncreasingArrowsProcess"/>
    <dgm:cxn modelId="{FDFB376E-3F82-47DA-8ACA-910E7C686D83}" type="presParOf" srcId="{C4D40519-B055-4744-9951-83A32254E7E5}" destId="{68E33B60-1B09-4E77-A354-95EECDB0DBCD}" srcOrd="1" destOrd="0" presId="urn:microsoft.com/office/officeart/2009/3/layout/IncreasingArrowsProcess"/>
    <dgm:cxn modelId="{A8B1566B-3B02-43D0-A213-115C95772A1A}" type="presParOf" srcId="{C4D40519-B055-4744-9951-83A32254E7E5}" destId="{308277BE-9C70-474B-9B39-BB46EFC79552}" srcOrd="2" destOrd="0" presId="urn:microsoft.com/office/officeart/2009/3/layout/IncreasingArrowsProcess"/>
    <dgm:cxn modelId="{D99D084F-830B-4D43-92A0-42BFEB398992}" type="presParOf" srcId="{C4D40519-B055-4744-9951-83A32254E7E5}" destId="{136D3C0B-2C77-47CC-81E1-AAB624179C10}" srcOrd="3" destOrd="0" presId="urn:microsoft.com/office/officeart/2009/3/layout/IncreasingArrowsProcess"/>
    <dgm:cxn modelId="{F9DB9842-5F01-4B12-9B98-CCDC7CC4E905}" type="presParOf" srcId="{C4D40519-B055-4744-9951-83A32254E7E5}" destId="{9197909A-240F-4A12-9039-4BA307A27BE3}" srcOrd="4" destOrd="0" presId="urn:microsoft.com/office/officeart/2009/3/layout/IncreasingArrowsProcess"/>
    <dgm:cxn modelId="{5C94D5FC-F5AE-47BE-8139-6103C3079821}" type="presParOf" srcId="{C4D40519-B055-4744-9951-83A32254E7E5}" destId="{5BEEB2B8-458D-4657-A6F7-95499035BD41}" srcOrd="5" destOrd="0" presId="urn:microsoft.com/office/officeart/2009/3/layout/IncreasingArrows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58616B5-744A-463F-97BE-DF60F3B46C36}" type="doc">
      <dgm:prSet loTypeId="urn:microsoft.com/office/officeart/2008/layout/VerticalCurvedList" loCatId="list" qsTypeId="urn:microsoft.com/office/officeart/2005/8/quickstyle/simple2" qsCatId="simple" csTypeId="urn:microsoft.com/office/officeart/2005/8/colors/colorful1#7" csCatId="colorful" phldr="1"/>
      <dgm:spPr/>
      <dgm:t>
        <a:bodyPr/>
        <a:lstStyle/>
        <a:p>
          <a:endParaRPr lang="zh-TW" altLang="en-US"/>
        </a:p>
      </dgm:t>
    </dgm:pt>
    <dgm:pt modelId="{357DC9C5-F1AD-418F-BD31-79903A24C6E2}">
      <dgm:prSet custT="1"/>
      <dgm:spPr/>
      <dgm:t>
        <a:bodyPr/>
        <a:lstStyle/>
        <a:p>
          <a:pPr algn="l" rtl="0"/>
          <a:r>
            <a:rPr lang="zh-TW" sz="4000" b="1" dirty="0" smtClean="0">
              <a:latin typeface="微軟正黑體" pitchFamily="34" charset="-120"/>
              <a:ea typeface="微軟正黑體" pitchFamily="34" charset="-120"/>
            </a:rPr>
            <a:t>掌握外部因素</a:t>
          </a:r>
          <a:r>
            <a:rPr lang="en-US" altLang="zh-TW" sz="4000" dirty="0" smtClean="0">
              <a:latin typeface="微軟正黑體" pitchFamily="34" charset="-120"/>
              <a:ea typeface="微軟正黑體" pitchFamily="34" charset="-120"/>
            </a:rPr>
            <a:t>-</a:t>
          </a:r>
          <a:br>
            <a:rPr lang="en-US" altLang="zh-TW" sz="4000" dirty="0" smtClean="0">
              <a:latin typeface="微軟正黑體" pitchFamily="34" charset="-120"/>
              <a:ea typeface="微軟正黑體" pitchFamily="34" charset="-120"/>
            </a:rPr>
          </a:br>
          <a:r>
            <a:rPr lang="zh-TW" altLang="en-US" sz="4000" b="1" dirty="0" smtClean="0">
              <a:solidFill>
                <a:srgbClr val="FFFF00"/>
              </a:solidFill>
              <a:latin typeface="微軟正黑體" pitchFamily="34" charset="-120"/>
              <a:ea typeface="微軟正黑體" pitchFamily="34" charset="-120"/>
            </a:rPr>
            <a:t>志願選填策略</a:t>
          </a:r>
          <a:endParaRPr lang="zh-TW" sz="4000" b="1" dirty="0">
            <a:solidFill>
              <a:srgbClr val="FFFF00"/>
            </a:solidFill>
            <a:latin typeface="微軟正黑體" pitchFamily="34" charset="-120"/>
            <a:ea typeface="微軟正黑體" pitchFamily="34" charset="-120"/>
          </a:endParaRPr>
        </a:p>
      </dgm:t>
    </dgm:pt>
    <dgm:pt modelId="{D7665D05-8DA0-4E70-9800-4E34E0E2EF50}" type="parTrans" cxnId="{70856D46-8288-4213-BDF9-B0A73B9B4D17}">
      <dgm:prSet/>
      <dgm:spPr/>
      <dgm:t>
        <a:bodyPr/>
        <a:lstStyle/>
        <a:p>
          <a:pPr algn="l"/>
          <a:endParaRPr lang="zh-TW" altLang="en-US"/>
        </a:p>
      </dgm:t>
    </dgm:pt>
    <dgm:pt modelId="{5C998152-FEC3-44F4-B26B-40F6CB9016A3}" type="sibTrans" cxnId="{70856D46-8288-4213-BDF9-B0A73B9B4D17}">
      <dgm:prSet/>
      <dgm:spPr/>
      <dgm:t>
        <a:bodyPr/>
        <a:lstStyle/>
        <a:p>
          <a:pPr algn="l"/>
          <a:endParaRPr lang="zh-TW" altLang="en-US"/>
        </a:p>
      </dgm:t>
    </dgm:pt>
    <dgm:pt modelId="{1D6CA3B3-82C0-4ACE-8B0E-153437B3CC55}" type="pres">
      <dgm:prSet presAssocID="{858616B5-744A-463F-97BE-DF60F3B46C36}" presName="Name0" presStyleCnt="0">
        <dgm:presLayoutVars>
          <dgm:chMax val="7"/>
          <dgm:chPref val="7"/>
          <dgm:dir/>
        </dgm:presLayoutVars>
      </dgm:prSet>
      <dgm:spPr/>
      <dgm:t>
        <a:bodyPr/>
        <a:lstStyle/>
        <a:p>
          <a:endParaRPr lang="zh-TW" altLang="en-US"/>
        </a:p>
      </dgm:t>
    </dgm:pt>
    <dgm:pt modelId="{8267C169-4259-42A2-9CF7-D7A87069D457}" type="pres">
      <dgm:prSet presAssocID="{858616B5-744A-463F-97BE-DF60F3B46C36}" presName="Name1" presStyleCnt="0"/>
      <dgm:spPr/>
    </dgm:pt>
    <dgm:pt modelId="{F5942307-6200-4A5F-BE48-05F81647154C}" type="pres">
      <dgm:prSet presAssocID="{858616B5-744A-463F-97BE-DF60F3B46C36}" presName="cycle" presStyleCnt="0"/>
      <dgm:spPr/>
    </dgm:pt>
    <dgm:pt modelId="{1BDE48C0-7BEE-4010-AD9A-FFABDE2A7D0C}" type="pres">
      <dgm:prSet presAssocID="{858616B5-744A-463F-97BE-DF60F3B46C36}" presName="srcNode" presStyleLbl="node1" presStyleIdx="0" presStyleCnt="1"/>
      <dgm:spPr/>
    </dgm:pt>
    <dgm:pt modelId="{2F8194F8-0EC4-44E5-B602-39D745D8429F}" type="pres">
      <dgm:prSet presAssocID="{858616B5-744A-463F-97BE-DF60F3B46C36}" presName="conn" presStyleLbl="parChTrans1D2" presStyleIdx="0" presStyleCnt="1"/>
      <dgm:spPr/>
      <dgm:t>
        <a:bodyPr/>
        <a:lstStyle/>
        <a:p>
          <a:endParaRPr lang="zh-TW" altLang="en-US"/>
        </a:p>
      </dgm:t>
    </dgm:pt>
    <dgm:pt modelId="{271F1710-ED91-4C43-9A9C-42B71795DA42}" type="pres">
      <dgm:prSet presAssocID="{858616B5-744A-463F-97BE-DF60F3B46C36}" presName="extraNode" presStyleLbl="node1" presStyleIdx="0" presStyleCnt="1"/>
      <dgm:spPr/>
    </dgm:pt>
    <dgm:pt modelId="{9B591C48-5428-43EA-8A65-CCD060247824}" type="pres">
      <dgm:prSet presAssocID="{858616B5-744A-463F-97BE-DF60F3B46C36}" presName="dstNode" presStyleLbl="node1" presStyleIdx="0" presStyleCnt="1"/>
      <dgm:spPr/>
    </dgm:pt>
    <dgm:pt modelId="{E63F2061-FE72-40BC-BDB6-41CAA4491558}" type="pres">
      <dgm:prSet presAssocID="{357DC9C5-F1AD-418F-BD31-79903A24C6E2}" presName="text_1" presStyleLbl="node1" presStyleIdx="0" presStyleCnt="1" custScaleY="138641">
        <dgm:presLayoutVars>
          <dgm:bulletEnabled val="1"/>
        </dgm:presLayoutVars>
      </dgm:prSet>
      <dgm:spPr/>
      <dgm:t>
        <a:bodyPr/>
        <a:lstStyle/>
        <a:p>
          <a:endParaRPr lang="zh-TW" altLang="en-US"/>
        </a:p>
      </dgm:t>
    </dgm:pt>
    <dgm:pt modelId="{265B76C6-C7F1-4708-B87B-A5AE02CF706A}" type="pres">
      <dgm:prSet presAssocID="{357DC9C5-F1AD-418F-BD31-79903A24C6E2}" presName="accent_1" presStyleCnt="0"/>
      <dgm:spPr/>
    </dgm:pt>
    <dgm:pt modelId="{AF0D133B-52E1-4C3C-BEA6-8A4DCF507BAD}" type="pres">
      <dgm:prSet presAssocID="{357DC9C5-F1AD-418F-BD31-79903A24C6E2}" presName="accentRepeatNode" presStyleLbl="solidFgAcc1" presStyleIdx="0" presStyleCnt="1"/>
      <dgm:spPr/>
    </dgm:pt>
  </dgm:ptLst>
  <dgm:cxnLst>
    <dgm:cxn modelId="{229259ED-E5BC-400D-81FF-A72E2C80DD0B}" type="presOf" srcId="{5C998152-FEC3-44F4-B26B-40F6CB9016A3}" destId="{2F8194F8-0EC4-44E5-B602-39D745D8429F}" srcOrd="0" destOrd="0" presId="urn:microsoft.com/office/officeart/2008/layout/VerticalCurvedList"/>
    <dgm:cxn modelId="{70856D46-8288-4213-BDF9-B0A73B9B4D17}" srcId="{858616B5-744A-463F-97BE-DF60F3B46C36}" destId="{357DC9C5-F1AD-418F-BD31-79903A24C6E2}" srcOrd="0" destOrd="0" parTransId="{D7665D05-8DA0-4E70-9800-4E34E0E2EF50}" sibTransId="{5C998152-FEC3-44F4-B26B-40F6CB9016A3}"/>
    <dgm:cxn modelId="{F1569D26-31A3-4909-AD27-4C5D869C8CB4}" type="presOf" srcId="{357DC9C5-F1AD-418F-BD31-79903A24C6E2}" destId="{E63F2061-FE72-40BC-BDB6-41CAA4491558}" srcOrd="0" destOrd="0" presId="urn:microsoft.com/office/officeart/2008/layout/VerticalCurvedList"/>
    <dgm:cxn modelId="{F719BB96-2859-4232-B7FA-0DE650A362DD}" type="presOf" srcId="{858616B5-744A-463F-97BE-DF60F3B46C36}" destId="{1D6CA3B3-82C0-4ACE-8B0E-153437B3CC55}" srcOrd="0" destOrd="0" presId="urn:microsoft.com/office/officeart/2008/layout/VerticalCurvedList"/>
    <dgm:cxn modelId="{54EC2BD2-45A9-4AD4-8ECB-4EE7905315B9}" type="presParOf" srcId="{1D6CA3B3-82C0-4ACE-8B0E-153437B3CC55}" destId="{8267C169-4259-42A2-9CF7-D7A87069D457}" srcOrd="0" destOrd="0" presId="urn:microsoft.com/office/officeart/2008/layout/VerticalCurvedList"/>
    <dgm:cxn modelId="{304C8B24-0EC8-40BC-A715-29DEE31ED1C6}" type="presParOf" srcId="{8267C169-4259-42A2-9CF7-D7A87069D457}" destId="{F5942307-6200-4A5F-BE48-05F81647154C}" srcOrd="0" destOrd="0" presId="urn:microsoft.com/office/officeart/2008/layout/VerticalCurvedList"/>
    <dgm:cxn modelId="{A18E77E7-DAAB-4688-AE7A-B2B7EAA429CD}" type="presParOf" srcId="{F5942307-6200-4A5F-BE48-05F81647154C}" destId="{1BDE48C0-7BEE-4010-AD9A-FFABDE2A7D0C}" srcOrd="0" destOrd="0" presId="urn:microsoft.com/office/officeart/2008/layout/VerticalCurvedList"/>
    <dgm:cxn modelId="{00B37EA5-6ACD-4247-A8F1-55450CEA4C04}" type="presParOf" srcId="{F5942307-6200-4A5F-BE48-05F81647154C}" destId="{2F8194F8-0EC4-44E5-B602-39D745D8429F}" srcOrd="1" destOrd="0" presId="urn:microsoft.com/office/officeart/2008/layout/VerticalCurvedList"/>
    <dgm:cxn modelId="{0CF63BA8-38DD-4C4F-9B49-E0B6FF3B5380}" type="presParOf" srcId="{F5942307-6200-4A5F-BE48-05F81647154C}" destId="{271F1710-ED91-4C43-9A9C-42B71795DA42}" srcOrd="2" destOrd="0" presId="urn:microsoft.com/office/officeart/2008/layout/VerticalCurvedList"/>
    <dgm:cxn modelId="{3E9A8327-1732-46BD-B7E4-3F06A7A9DF1B}" type="presParOf" srcId="{F5942307-6200-4A5F-BE48-05F81647154C}" destId="{9B591C48-5428-43EA-8A65-CCD060247824}" srcOrd="3" destOrd="0" presId="urn:microsoft.com/office/officeart/2008/layout/VerticalCurvedList"/>
    <dgm:cxn modelId="{9A3A9983-23EE-4FEC-981B-BD203A57949F}" type="presParOf" srcId="{8267C169-4259-42A2-9CF7-D7A87069D457}" destId="{E63F2061-FE72-40BC-BDB6-41CAA4491558}" srcOrd="1" destOrd="0" presId="urn:microsoft.com/office/officeart/2008/layout/VerticalCurvedList"/>
    <dgm:cxn modelId="{8AF22420-13A0-4A84-AA89-7C4225AB7FC4}" type="presParOf" srcId="{8267C169-4259-42A2-9CF7-D7A87069D457}" destId="{265B76C6-C7F1-4708-B87B-A5AE02CF706A}" srcOrd="2" destOrd="0" presId="urn:microsoft.com/office/officeart/2008/layout/VerticalCurvedList"/>
    <dgm:cxn modelId="{3FEE8434-C880-43C8-B586-C8E47896B72D}" type="presParOf" srcId="{265B76C6-C7F1-4708-B87B-A5AE02CF706A}" destId="{AF0D133B-52E1-4C3C-BEA6-8A4DCF507B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42064695-B0E1-4573-8C37-E43FA71A9762}"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891EDA3-C045-43E6-A001-6D0A29E3F2FE}" type="doc">
      <dgm:prSet loTypeId="urn:microsoft.com/office/officeart/2008/layout/HexagonCluster" loCatId="relationship" qsTypeId="urn:microsoft.com/office/officeart/2005/8/quickstyle/simple1" qsCatId="simple" csTypeId="urn:microsoft.com/office/officeart/2005/8/colors/colorful1#8" csCatId="colorful" phldr="1"/>
      <dgm:spPr/>
      <dgm:t>
        <a:bodyPr/>
        <a:lstStyle/>
        <a:p>
          <a:endParaRPr lang="zh-TW" altLang="en-US"/>
        </a:p>
      </dgm:t>
    </dgm:pt>
    <dgm:pt modelId="{E494735F-A6E3-4BB3-87FB-EEE2751ECCDD}">
      <dgm:prSet phldrT="[文字]" custT="1"/>
      <dgm:spPr>
        <a:ln w="76200">
          <a:solidFill>
            <a:srgbClr val="FFFF00"/>
          </a:solidFill>
        </a:ln>
      </dgm:spPr>
      <dgm:t>
        <a:bodyPr/>
        <a:lstStyle/>
        <a:p>
          <a:r>
            <a:rPr lang="zh-TW" altLang="en-US" sz="2400" dirty="0" smtClean="0">
              <a:latin typeface="微軟正黑體" pitchFamily="34" charset="-120"/>
              <a:ea typeface="微軟正黑體" pitchFamily="34" charset="-120"/>
            </a:rPr>
            <a:t>職業傾向</a:t>
          </a:r>
          <a:endParaRPr lang="zh-TW" altLang="en-US" sz="2400" dirty="0">
            <a:latin typeface="微軟正黑體" pitchFamily="34" charset="-120"/>
            <a:ea typeface="微軟正黑體" pitchFamily="34" charset="-120"/>
          </a:endParaRPr>
        </a:p>
      </dgm:t>
    </dgm:pt>
    <dgm:pt modelId="{F2505026-FE0B-44DA-8967-7717854A38A0}" type="parTrans" cxnId="{19FFC6E4-0CB1-4090-BC6F-C221E205597D}">
      <dgm:prSet/>
      <dgm:spPr/>
      <dgm:t>
        <a:bodyPr/>
        <a:lstStyle/>
        <a:p>
          <a:endParaRPr lang="zh-TW" altLang="en-US" sz="2000">
            <a:latin typeface="微軟正黑體" pitchFamily="34" charset="-120"/>
            <a:ea typeface="微軟正黑體" pitchFamily="34" charset="-120"/>
          </a:endParaRPr>
        </a:p>
      </dgm:t>
    </dgm:pt>
    <dgm:pt modelId="{B7FE6AF1-A6F3-42B0-970E-588559F9D30D}" type="sibTrans" cxnId="{19FFC6E4-0CB1-4090-BC6F-C221E205597D}">
      <dgm:prSet/>
      <dgm:spPr/>
      <dgm:t>
        <a:bodyPr/>
        <a:lstStyle/>
        <a:p>
          <a:endParaRPr lang="zh-TW" altLang="en-US" sz="2000">
            <a:latin typeface="微軟正黑體" pitchFamily="34" charset="-120"/>
            <a:ea typeface="微軟正黑體" pitchFamily="34" charset="-120"/>
          </a:endParaRPr>
        </a:p>
      </dgm:t>
    </dgm:pt>
    <dgm:pt modelId="{FE7F7673-D786-424E-AAEA-A2F6D2B75EED}">
      <dgm:prSet phldrT="[文字]" custT="1"/>
      <dgm:spPr>
        <a:solidFill>
          <a:srgbClr val="FF0000"/>
        </a:solidFill>
      </dgm:spPr>
      <dgm:t>
        <a:bodyPr/>
        <a:lstStyle/>
        <a:p>
          <a:r>
            <a:rPr lang="zh-TW" altLang="en-US" sz="2400" b="1" dirty="0" smtClean="0">
              <a:solidFill>
                <a:schemeClr val="bg1"/>
              </a:solidFill>
              <a:latin typeface="微軟正黑體" pitchFamily="34" charset="-120"/>
              <a:ea typeface="微軟正黑體" pitchFamily="34" charset="-120"/>
            </a:rPr>
            <a:t>未定向</a:t>
          </a:r>
          <a:endParaRPr lang="zh-TW" altLang="en-US" sz="2400" b="1" dirty="0">
            <a:solidFill>
              <a:schemeClr val="bg1"/>
            </a:solidFill>
            <a:latin typeface="微軟正黑體" pitchFamily="34" charset="-120"/>
            <a:ea typeface="微軟正黑體" pitchFamily="34" charset="-120"/>
          </a:endParaRPr>
        </a:p>
      </dgm:t>
    </dgm:pt>
    <dgm:pt modelId="{9A2505A4-5762-4DDD-8925-A1EF7D903135}" type="parTrans" cxnId="{C47CDE93-043B-442E-805E-4133342D4F76}">
      <dgm:prSet/>
      <dgm:spPr/>
      <dgm:t>
        <a:bodyPr/>
        <a:lstStyle/>
        <a:p>
          <a:endParaRPr lang="zh-TW" altLang="en-US" sz="2000">
            <a:latin typeface="微軟正黑體" pitchFamily="34" charset="-120"/>
            <a:ea typeface="微軟正黑體" pitchFamily="34" charset="-120"/>
          </a:endParaRPr>
        </a:p>
      </dgm:t>
    </dgm:pt>
    <dgm:pt modelId="{090F2299-E62C-4292-AEB6-ED986D7808B6}" type="sibTrans" cxnId="{C47CDE93-043B-442E-805E-4133342D4F76}">
      <dgm:prSet/>
      <dgm:spPr/>
      <dgm:t>
        <a:bodyPr/>
        <a:lstStyle/>
        <a:p>
          <a:endParaRPr lang="zh-TW" altLang="en-US" sz="2000">
            <a:latin typeface="微軟正黑體" pitchFamily="34" charset="-120"/>
            <a:ea typeface="微軟正黑體" pitchFamily="34" charset="-120"/>
          </a:endParaRPr>
        </a:p>
      </dgm:t>
    </dgm:pt>
    <dgm:pt modelId="{4229A61E-1948-4EF6-8D24-7510C6C16CC2}">
      <dgm:prSet phldrT="[文字]" custT="1"/>
      <dgm:spPr>
        <a:ln w="76200">
          <a:solidFill>
            <a:srgbClr val="FF0000"/>
          </a:solidFill>
        </a:ln>
      </dgm:spPr>
      <dgm:t>
        <a:bodyPr/>
        <a:lstStyle/>
        <a:p>
          <a:r>
            <a:rPr lang="zh-TW" altLang="en-US" sz="2400" dirty="0" smtClean="0">
              <a:latin typeface="微軟正黑體" pitchFamily="34" charset="-120"/>
              <a:ea typeface="微軟正黑體" pitchFamily="34" charset="-120"/>
            </a:rPr>
            <a:t>學術傾向</a:t>
          </a:r>
          <a:endParaRPr lang="zh-TW" altLang="en-US" sz="2400" dirty="0">
            <a:latin typeface="微軟正黑體" pitchFamily="34" charset="-120"/>
            <a:ea typeface="微軟正黑體" pitchFamily="34" charset="-120"/>
          </a:endParaRPr>
        </a:p>
      </dgm:t>
    </dgm:pt>
    <dgm:pt modelId="{B753F634-6CC7-43D2-A51A-01230FE02976}" type="parTrans" cxnId="{D5052D00-9AE8-47A6-BD6C-4B1D169AD2A1}">
      <dgm:prSet/>
      <dgm:spPr/>
      <dgm:t>
        <a:bodyPr/>
        <a:lstStyle/>
        <a:p>
          <a:endParaRPr lang="zh-TW" altLang="en-US" sz="2000">
            <a:latin typeface="微軟正黑體" pitchFamily="34" charset="-120"/>
            <a:ea typeface="微軟正黑體" pitchFamily="34" charset="-120"/>
          </a:endParaRPr>
        </a:p>
      </dgm:t>
    </dgm:pt>
    <dgm:pt modelId="{C63EE817-AA5C-48BF-A135-867047A86D2B}" type="sibTrans" cxnId="{D5052D00-9AE8-47A6-BD6C-4B1D169AD2A1}">
      <dgm:prSet/>
      <dgm:spPr/>
      <dgm:t>
        <a:bodyPr/>
        <a:lstStyle/>
        <a:p>
          <a:endParaRPr lang="zh-TW" altLang="en-US" sz="2000">
            <a:latin typeface="微軟正黑體" pitchFamily="34" charset="-120"/>
            <a:ea typeface="微軟正黑體" pitchFamily="34" charset="-120"/>
          </a:endParaRPr>
        </a:p>
      </dgm:t>
    </dgm:pt>
    <dgm:pt modelId="{FB997E49-F78F-4D33-8C66-AFB37EBBAC01}">
      <dgm:prSet phldrT="[文字]" custT="1"/>
      <dgm:spPr>
        <a:ln w="76200">
          <a:solidFill>
            <a:srgbClr val="FFC000"/>
          </a:solidFill>
        </a:ln>
      </dgm:spPr>
      <dgm:t>
        <a:bodyPr/>
        <a:lstStyle/>
        <a:p>
          <a:r>
            <a:rPr lang="zh-TW" altLang="en-US" sz="2400" dirty="0" smtClean="0">
              <a:latin typeface="微軟正黑體" pitchFamily="34" charset="-120"/>
              <a:ea typeface="微軟正黑體" pitchFamily="34" charset="-120"/>
            </a:rPr>
            <a:t>特殊專長傾向</a:t>
          </a:r>
          <a:endParaRPr lang="zh-TW" altLang="en-US" sz="2400" dirty="0">
            <a:latin typeface="微軟正黑體" pitchFamily="34" charset="-120"/>
            <a:ea typeface="微軟正黑體" pitchFamily="34" charset="-120"/>
          </a:endParaRPr>
        </a:p>
      </dgm:t>
    </dgm:pt>
    <dgm:pt modelId="{3396A692-64D5-4F18-9077-C7E5A0127D62}" type="parTrans" cxnId="{9BB4A7DE-0BA0-4ACC-B954-C595C947456F}">
      <dgm:prSet/>
      <dgm:spPr/>
      <dgm:t>
        <a:bodyPr/>
        <a:lstStyle/>
        <a:p>
          <a:endParaRPr lang="zh-TW" altLang="en-US" sz="2000">
            <a:latin typeface="微軟正黑體" pitchFamily="34" charset="-120"/>
            <a:ea typeface="微軟正黑體" pitchFamily="34" charset="-120"/>
          </a:endParaRPr>
        </a:p>
      </dgm:t>
    </dgm:pt>
    <dgm:pt modelId="{5F5A7317-9C10-4A36-8F4A-19FC049A03C2}" type="sibTrans" cxnId="{9BB4A7DE-0BA0-4ACC-B954-C595C947456F}">
      <dgm:prSet/>
      <dgm:spPr/>
      <dgm:t>
        <a:bodyPr/>
        <a:lstStyle/>
        <a:p>
          <a:endParaRPr lang="zh-TW" altLang="en-US" sz="2000">
            <a:latin typeface="微軟正黑體" pitchFamily="34" charset="-120"/>
            <a:ea typeface="微軟正黑體" pitchFamily="34" charset="-120"/>
          </a:endParaRPr>
        </a:p>
      </dgm:t>
    </dgm:pt>
    <dgm:pt modelId="{81BE6738-BFBD-487C-B0F6-5AA5A82FA002}">
      <dgm:prSet phldrT="[文字]" custT="1"/>
      <dgm:spPr>
        <a:ln w="57150">
          <a:solidFill>
            <a:srgbClr val="00B050"/>
          </a:solidFill>
        </a:ln>
      </dgm:spPr>
      <dgm:t>
        <a:bodyPr/>
        <a:lstStyle/>
        <a:p>
          <a:r>
            <a:rPr lang="zh-TW" altLang="en-US" sz="2400" dirty="0" smtClean="0">
              <a:latin typeface="微軟正黑體" pitchFamily="34" charset="-120"/>
              <a:ea typeface="微軟正黑體" pitchFamily="34" charset="-120"/>
            </a:rPr>
            <a:t>軍校</a:t>
          </a:r>
          <a:endParaRPr lang="zh-TW" altLang="en-US" sz="2400" dirty="0">
            <a:latin typeface="微軟正黑體" pitchFamily="34" charset="-120"/>
            <a:ea typeface="微軟正黑體" pitchFamily="34" charset="-120"/>
          </a:endParaRPr>
        </a:p>
      </dgm:t>
    </dgm:pt>
    <dgm:pt modelId="{4CFB99E2-1528-4FA1-AD80-F6C69D3BE290}" type="parTrans" cxnId="{71F5BCB6-957D-4F6C-B3F6-CEECB14E1C69}">
      <dgm:prSet/>
      <dgm:spPr/>
      <dgm:t>
        <a:bodyPr/>
        <a:lstStyle/>
        <a:p>
          <a:endParaRPr lang="zh-TW" altLang="en-US" sz="2000">
            <a:latin typeface="微軟正黑體" pitchFamily="34" charset="-120"/>
            <a:ea typeface="微軟正黑體" pitchFamily="34" charset="-120"/>
          </a:endParaRPr>
        </a:p>
      </dgm:t>
    </dgm:pt>
    <dgm:pt modelId="{AA74F5AA-62DA-42A3-93D3-4FB48F6403BF}" type="sibTrans" cxnId="{71F5BCB6-957D-4F6C-B3F6-CEECB14E1C69}">
      <dgm:prSet/>
      <dgm:spPr/>
      <dgm:t>
        <a:bodyPr/>
        <a:lstStyle/>
        <a:p>
          <a:endParaRPr lang="zh-TW" altLang="en-US" sz="2000">
            <a:latin typeface="微軟正黑體" pitchFamily="34" charset="-120"/>
            <a:ea typeface="微軟正黑體" pitchFamily="34" charset="-120"/>
          </a:endParaRPr>
        </a:p>
      </dgm:t>
    </dgm:pt>
    <dgm:pt modelId="{A6350AFB-5FB6-488F-976C-6CC2BC0BEA97}" type="pres">
      <dgm:prSet presAssocID="{8891EDA3-C045-43E6-A001-6D0A29E3F2FE}" presName="Name0" presStyleCnt="0">
        <dgm:presLayoutVars>
          <dgm:chMax val="21"/>
          <dgm:chPref val="21"/>
        </dgm:presLayoutVars>
      </dgm:prSet>
      <dgm:spPr/>
      <dgm:t>
        <a:bodyPr/>
        <a:lstStyle/>
        <a:p>
          <a:endParaRPr lang="zh-TW" altLang="en-US"/>
        </a:p>
      </dgm:t>
    </dgm:pt>
    <dgm:pt modelId="{C3354101-5901-4551-9925-8D92ADCF6A6A}" type="pres">
      <dgm:prSet presAssocID="{E494735F-A6E3-4BB3-87FB-EEE2751ECCDD}" presName="text1" presStyleCnt="0"/>
      <dgm:spPr/>
    </dgm:pt>
    <dgm:pt modelId="{1AEB5B4D-B103-4CCC-A1E4-4E62591B6894}" type="pres">
      <dgm:prSet presAssocID="{E494735F-A6E3-4BB3-87FB-EEE2751ECCDD}" presName="textRepeatNode" presStyleLbl="alignNode1" presStyleIdx="0" presStyleCnt="5" custScaleX="140875" custScaleY="116155" custLinFactNeighborX="0" custLinFactNeighborY="8923">
        <dgm:presLayoutVars>
          <dgm:chMax val="0"/>
          <dgm:chPref val="0"/>
          <dgm:bulletEnabled val="1"/>
        </dgm:presLayoutVars>
      </dgm:prSet>
      <dgm:spPr/>
      <dgm:t>
        <a:bodyPr/>
        <a:lstStyle/>
        <a:p>
          <a:endParaRPr lang="zh-TW" altLang="en-US"/>
        </a:p>
      </dgm:t>
    </dgm:pt>
    <dgm:pt modelId="{5C9B1059-9348-4ED0-A81F-1A10EAC01C59}" type="pres">
      <dgm:prSet presAssocID="{E494735F-A6E3-4BB3-87FB-EEE2751ECCDD}" presName="textaccent1" presStyleCnt="0"/>
      <dgm:spPr/>
    </dgm:pt>
    <dgm:pt modelId="{A84BDA07-D643-437C-99B4-2437A5F89462}" type="pres">
      <dgm:prSet presAssocID="{E494735F-A6E3-4BB3-87FB-EEE2751ECCDD}" presName="accentRepeatNode" presStyleLbl="solidAlignAcc1" presStyleIdx="0" presStyleCnt="10" custLinFactX="-100000" custLinFactNeighborX="-135430" custLinFactNeighborY="63506"/>
      <dgm:spPr/>
    </dgm:pt>
    <dgm:pt modelId="{753C2F9F-C2C9-4D28-944E-F46F4D5BF2DA}" type="pres">
      <dgm:prSet presAssocID="{B7FE6AF1-A6F3-42B0-970E-588559F9D30D}" presName="image1" presStyleCnt="0"/>
      <dgm:spPr/>
    </dgm:pt>
    <dgm:pt modelId="{EB7E38CB-6C5D-4A06-8548-C9DC9E321B7C}" type="pres">
      <dgm:prSet presAssocID="{B7FE6AF1-A6F3-42B0-970E-588559F9D30D}" presName="imageRepeatNode" presStyleLbl="alignAcc1" presStyleIdx="0" presStyleCnt="5"/>
      <dgm:spPr/>
      <dgm:t>
        <a:bodyPr/>
        <a:lstStyle/>
        <a:p>
          <a:endParaRPr lang="zh-TW" altLang="en-US"/>
        </a:p>
      </dgm:t>
    </dgm:pt>
    <dgm:pt modelId="{F8F5D66B-F791-4CA6-A583-5FFA2DCBC7FB}" type="pres">
      <dgm:prSet presAssocID="{B7FE6AF1-A6F3-42B0-970E-588559F9D30D}" presName="imageaccent1" presStyleCnt="0"/>
      <dgm:spPr/>
    </dgm:pt>
    <dgm:pt modelId="{ABDEBE80-910D-4C79-89E2-BD5C01DAEBA5}" type="pres">
      <dgm:prSet presAssocID="{B7FE6AF1-A6F3-42B0-970E-588559F9D30D}" presName="accentRepeatNode" presStyleLbl="solidAlignAcc1" presStyleIdx="1" presStyleCnt="10"/>
      <dgm:spPr/>
    </dgm:pt>
    <dgm:pt modelId="{F6403490-1A31-4A67-8A38-87513DA6C6C3}" type="pres">
      <dgm:prSet presAssocID="{FE7F7673-D786-424E-AAEA-A2F6D2B75EED}" presName="text2" presStyleCnt="0"/>
      <dgm:spPr/>
    </dgm:pt>
    <dgm:pt modelId="{353B6387-5FF2-4E21-BB24-22AFCAB90042}" type="pres">
      <dgm:prSet presAssocID="{FE7F7673-D786-424E-AAEA-A2F6D2B75EED}" presName="textRepeatNode" presStyleLbl="alignNode1" presStyleIdx="1" presStyleCnt="5" custScaleX="132396" custLinFactNeighborX="11772" custLinFactNeighborY="10487">
        <dgm:presLayoutVars>
          <dgm:chMax val="0"/>
          <dgm:chPref val="0"/>
          <dgm:bulletEnabled val="1"/>
        </dgm:presLayoutVars>
      </dgm:prSet>
      <dgm:spPr/>
      <dgm:t>
        <a:bodyPr/>
        <a:lstStyle/>
        <a:p>
          <a:endParaRPr lang="zh-TW" altLang="en-US"/>
        </a:p>
      </dgm:t>
    </dgm:pt>
    <dgm:pt modelId="{A7FBA2B2-AEFF-47BF-A965-6E3A83579288}" type="pres">
      <dgm:prSet presAssocID="{FE7F7673-D786-424E-AAEA-A2F6D2B75EED}" presName="textaccent2" presStyleCnt="0"/>
      <dgm:spPr/>
    </dgm:pt>
    <dgm:pt modelId="{1A4DB1D1-90FF-47FE-9292-2BB4013FCFEE}" type="pres">
      <dgm:prSet presAssocID="{FE7F7673-D786-424E-AAEA-A2F6D2B75EED}" presName="accentRepeatNode" presStyleLbl="solidAlignAcc1" presStyleIdx="2" presStyleCnt="10"/>
      <dgm:spPr/>
    </dgm:pt>
    <dgm:pt modelId="{C90089C4-29A8-497B-A1D1-6985063B9B38}" type="pres">
      <dgm:prSet presAssocID="{090F2299-E62C-4292-AEB6-ED986D7808B6}" presName="image2" presStyleCnt="0"/>
      <dgm:spPr/>
    </dgm:pt>
    <dgm:pt modelId="{27AB8C30-514D-48C4-AC31-34A9274B4D0F}" type="pres">
      <dgm:prSet presAssocID="{090F2299-E62C-4292-AEB6-ED986D7808B6}" presName="imageRepeatNode" presStyleLbl="alignAcc1" presStyleIdx="1" presStyleCnt="5" custLinFactNeighborX="966" custLinFactNeighborY="12469"/>
      <dgm:spPr/>
      <dgm:t>
        <a:bodyPr/>
        <a:lstStyle/>
        <a:p>
          <a:endParaRPr lang="zh-TW" altLang="en-US"/>
        </a:p>
      </dgm:t>
    </dgm:pt>
    <dgm:pt modelId="{AE39C694-8CBF-4144-A88B-78C62EDADD5B}" type="pres">
      <dgm:prSet presAssocID="{090F2299-E62C-4292-AEB6-ED986D7808B6}" presName="imageaccent2" presStyleCnt="0"/>
      <dgm:spPr/>
    </dgm:pt>
    <dgm:pt modelId="{7E66E9C7-C405-4233-B1A8-48FEC771F109}" type="pres">
      <dgm:prSet presAssocID="{090F2299-E62C-4292-AEB6-ED986D7808B6}" presName="accentRepeatNode" presStyleLbl="solidAlignAcc1" presStyleIdx="3" presStyleCnt="10"/>
      <dgm:spPr/>
    </dgm:pt>
    <dgm:pt modelId="{FC946A74-57F0-454B-B371-B7360481DB4F}" type="pres">
      <dgm:prSet presAssocID="{4229A61E-1948-4EF6-8D24-7510C6C16CC2}" presName="text3" presStyleCnt="0"/>
      <dgm:spPr/>
    </dgm:pt>
    <dgm:pt modelId="{50DA9B61-C17D-4810-AB74-9E0503C975F3}" type="pres">
      <dgm:prSet presAssocID="{4229A61E-1948-4EF6-8D24-7510C6C16CC2}" presName="textRepeatNode" presStyleLbl="alignNode1" presStyleIdx="2" presStyleCnt="5" custScaleX="150153" custScaleY="109598">
        <dgm:presLayoutVars>
          <dgm:chMax val="0"/>
          <dgm:chPref val="0"/>
          <dgm:bulletEnabled val="1"/>
        </dgm:presLayoutVars>
      </dgm:prSet>
      <dgm:spPr/>
      <dgm:t>
        <a:bodyPr/>
        <a:lstStyle/>
        <a:p>
          <a:endParaRPr lang="zh-TW" altLang="en-US"/>
        </a:p>
      </dgm:t>
    </dgm:pt>
    <dgm:pt modelId="{FE7DB149-CFF5-4D2D-BC57-558862B12EE6}" type="pres">
      <dgm:prSet presAssocID="{4229A61E-1948-4EF6-8D24-7510C6C16CC2}" presName="textaccent3" presStyleCnt="0"/>
      <dgm:spPr/>
    </dgm:pt>
    <dgm:pt modelId="{5789F186-D6E8-4950-A89E-C8CA73D02905}" type="pres">
      <dgm:prSet presAssocID="{4229A61E-1948-4EF6-8D24-7510C6C16CC2}" presName="accentRepeatNode" presStyleLbl="solidAlignAcc1" presStyleIdx="4" presStyleCnt="10"/>
      <dgm:spPr/>
    </dgm:pt>
    <dgm:pt modelId="{A0959B1B-96BA-4B93-905C-E75B89A44D36}" type="pres">
      <dgm:prSet presAssocID="{C63EE817-AA5C-48BF-A135-867047A86D2B}" presName="image3" presStyleCnt="0"/>
      <dgm:spPr/>
    </dgm:pt>
    <dgm:pt modelId="{95441EE1-D521-4AD7-AF9A-9E60BF54592A}" type="pres">
      <dgm:prSet presAssocID="{C63EE817-AA5C-48BF-A135-867047A86D2B}" presName="imageRepeatNode" presStyleLbl="alignAcc1" presStyleIdx="2" presStyleCnt="5" custScaleX="104560"/>
      <dgm:spPr/>
      <dgm:t>
        <a:bodyPr/>
        <a:lstStyle/>
        <a:p>
          <a:endParaRPr lang="zh-TW" altLang="en-US"/>
        </a:p>
      </dgm:t>
    </dgm:pt>
    <dgm:pt modelId="{0D7EDFF1-2BF5-4793-A1CD-835736276FD8}" type="pres">
      <dgm:prSet presAssocID="{C63EE817-AA5C-48BF-A135-867047A86D2B}" presName="imageaccent3" presStyleCnt="0"/>
      <dgm:spPr/>
    </dgm:pt>
    <dgm:pt modelId="{091A3D57-2E2C-4C3A-BDD6-E8539DE98C81}" type="pres">
      <dgm:prSet presAssocID="{C63EE817-AA5C-48BF-A135-867047A86D2B}" presName="accentRepeatNode" presStyleLbl="solidAlignAcc1" presStyleIdx="5" presStyleCnt="10"/>
      <dgm:spPr/>
    </dgm:pt>
    <dgm:pt modelId="{F837FAFB-DD37-4F1F-A9C5-24EADD79AFD9}" type="pres">
      <dgm:prSet presAssocID="{FB997E49-F78F-4D33-8C66-AFB37EBBAC01}" presName="text4" presStyleCnt="0"/>
      <dgm:spPr/>
    </dgm:pt>
    <dgm:pt modelId="{8ECF0026-94BD-4B47-B3FB-1AE66255ACB4}" type="pres">
      <dgm:prSet presAssocID="{FB997E49-F78F-4D33-8C66-AFB37EBBAC01}" presName="textRepeatNode" presStyleLbl="alignNode1" presStyleIdx="3" presStyleCnt="5" custScaleX="118131" custLinFactNeighborX="1932" custLinFactNeighborY="-1125">
        <dgm:presLayoutVars>
          <dgm:chMax val="0"/>
          <dgm:chPref val="0"/>
          <dgm:bulletEnabled val="1"/>
        </dgm:presLayoutVars>
      </dgm:prSet>
      <dgm:spPr/>
      <dgm:t>
        <a:bodyPr/>
        <a:lstStyle/>
        <a:p>
          <a:endParaRPr lang="zh-TW" altLang="en-US"/>
        </a:p>
      </dgm:t>
    </dgm:pt>
    <dgm:pt modelId="{A9B0FA19-9CCF-4024-A229-342A296C6EF8}" type="pres">
      <dgm:prSet presAssocID="{FB997E49-F78F-4D33-8C66-AFB37EBBAC01}" presName="textaccent4" presStyleCnt="0"/>
      <dgm:spPr/>
    </dgm:pt>
    <dgm:pt modelId="{C4530E7A-51BE-474B-9AF1-99401E1A7C7D}" type="pres">
      <dgm:prSet presAssocID="{FB997E49-F78F-4D33-8C66-AFB37EBBAC01}" presName="accentRepeatNode" presStyleLbl="solidAlignAcc1" presStyleIdx="6" presStyleCnt="10" custLinFactNeighborX="73853" custLinFactNeighborY="-2293"/>
      <dgm:spPr/>
    </dgm:pt>
    <dgm:pt modelId="{F595E542-F5C7-4D05-9A1F-5B5FA33CE9DF}" type="pres">
      <dgm:prSet presAssocID="{5F5A7317-9C10-4A36-8F4A-19FC049A03C2}" presName="image4" presStyleCnt="0"/>
      <dgm:spPr/>
    </dgm:pt>
    <dgm:pt modelId="{C0E8F9F3-ED53-43F0-8E73-D7BA405F4D9C}" type="pres">
      <dgm:prSet presAssocID="{5F5A7317-9C10-4A36-8F4A-19FC049A03C2}" presName="imageRepeatNode" presStyleLbl="alignAcc1" presStyleIdx="3" presStyleCnt="5"/>
      <dgm:spPr/>
      <dgm:t>
        <a:bodyPr/>
        <a:lstStyle/>
        <a:p>
          <a:endParaRPr lang="zh-TW" altLang="en-US"/>
        </a:p>
      </dgm:t>
    </dgm:pt>
    <dgm:pt modelId="{CE9152C4-EB84-41FE-BBB5-3B4E1238CD7A}" type="pres">
      <dgm:prSet presAssocID="{5F5A7317-9C10-4A36-8F4A-19FC049A03C2}" presName="imageaccent4" presStyleCnt="0"/>
      <dgm:spPr/>
    </dgm:pt>
    <dgm:pt modelId="{51A50234-D3C6-4AF9-88A6-B8E84A2D9245}" type="pres">
      <dgm:prSet presAssocID="{5F5A7317-9C10-4A36-8F4A-19FC049A03C2}" presName="accentRepeatNode" presStyleLbl="solidAlignAcc1" presStyleIdx="7" presStyleCnt="10"/>
      <dgm:spPr/>
    </dgm:pt>
    <dgm:pt modelId="{79C99F61-54EB-4DBA-A3D2-16B10EBED094}" type="pres">
      <dgm:prSet presAssocID="{81BE6738-BFBD-487C-B0F6-5AA5A82FA002}" presName="text5" presStyleCnt="0"/>
      <dgm:spPr/>
    </dgm:pt>
    <dgm:pt modelId="{A3C2A30D-A495-4ED0-B10C-25BBC00EC3F5}" type="pres">
      <dgm:prSet presAssocID="{81BE6738-BFBD-487C-B0F6-5AA5A82FA002}" presName="textRepeatNode" presStyleLbl="alignNode1" presStyleIdx="4" presStyleCnt="5" custScaleX="122317" custLinFactNeighborX="7726" custLinFactNeighborY="1125">
        <dgm:presLayoutVars>
          <dgm:chMax val="0"/>
          <dgm:chPref val="0"/>
          <dgm:bulletEnabled val="1"/>
        </dgm:presLayoutVars>
      </dgm:prSet>
      <dgm:spPr/>
      <dgm:t>
        <a:bodyPr/>
        <a:lstStyle/>
        <a:p>
          <a:endParaRPr lang="zh-TW" altLang="en-US"/>
        </a:p>
      </dgm:t>
    </dgm:pt>
    <dgm:pt modelId="{FA852676-15C3-42BE-9BEA-017C62DDDBF7}" type="pres">
      <dgm:prSet presAssocID="{81BE6738-BFBD-487C-B0F6-5AA5A82FA002}" presName="textaccent5" presStyleCnt="0"/>
      <dgm:spPr/>
    </dgm:pt>
    <dgm:pt modelId="{D10E1F2E-1CF9-4838-B956-ED863BBE31F8}" type="pres">
      <dgm:prSet presAssocID="{81BE6738-BFBD-487C-B0F6-5AA5A82FA002}" presName="accentRepeatNode" presStyleLbl="solidAlignAcc1" presStyleIdx="8" presStyleCnt="10"/>
      <dgm:spPr/>
    </dgm:pt>
    <dgm:pt modelId="{48B760B2-793E-4566-95C0-FC70EFFFAB45}" type="pres">
      <dgm:prSet presAssocID="{AA74F5AA-62DA-42A3-93D3-4FB48F6403BF}" presName="image5" presStyleCnt="0"/>
      <dgm:spPr/>
    </dgm:pt>
    <dgm:pt modelId="{7DA87E31-5933-4DD1-9897-B63557926D5B}" type="pres">
      <dgm:prSet presAssocID="{AA74F5AA-62DA-42A3-93D3-4FB48F6403BF}" presName="imageRepeatNode" presStyleLbl="alignAcc1" presStyleIdx="4" presStyleCnt="5" custLinFactY="32822" custLinFactNeighborX="-44427" custLinFactNeighborY="100000"/>
      <dgm:spPr/>
      <dgm:t>
        <a:bodyPr/>
        <a:lstStyle/>
        <a:p>
          <a:endParaRPr lang="zh-TW" altLang="en-US"/>
        </a:p>
      </dgm:t>
    </dgm:pt>
    <dgm:pt modelId="{15D0A97C-0271-457A-8D1A-8BCD1A95F982}" type="pres">
      <dgm:prSet presAssocID="{AA74F5AA-62DA-42A3-93D3-4FB48F6403BF}" presName="imageaccent5" presStyleCnt="0"/>
      <dgm:spPr/>
    </dgm:pt>
    <dgm:pt modelId="{6A69171B-C43F-4A46-96EB-1167BABEBB07}" type="pres">
      <dgm:prSet presAssocID="{AA74F5AA-62DA-42A3-93D3-4FB48F6403BF}" presName="accentRepeatNode" presStyleLbl="solidAlignAcc1" presStyleIdx="9" presStyleCnt="10"/>
      <dgm:spPr/>
    </dgm:pt>
  </dgm:ptLst>
  <dgm:cxnLst>
    <dgm:cxn modelId="{E2391F5A-E4EA-47FA-BBB1-EF32FD96AB6F}" type="presOf" srcId="{FB997E49-F78F-4D33-8C66-AFB37EBBAC01}" destId="{8ECF0026-94BD-4B47-B3FB-1AE66255ACB4}" srcOrd="0" destOrd="0" presId="urn:microsoft.com/office/officeart/2008/layout/HexagonCluster"/>
    <dgm:cxn modelId="{71F5BCB6-957D-4F6C-B3F6-CEECB14E1C69}" srcId="{8891EDA3-C045-43E6-A001-6D0A29E3F2FE}" destId="{81BE6738-BFBD-487C-B0F6-5AA5A82FA002}" srcOrd="4" destOrd="0" parTransId="{4CFB99E2-1528-4FA1-AD80-F6C69D3BE290}" sibTransId="{AA74F5AA-62DA-42A3-93D3-4FB48F6403BF}"/>
    <dgm:cxn modelId="{B8E694B6-039E-4F12-96D3-9D0B053A280C}" type="presOf" srcId="{FE7F7673-D786-424E-AAEA-A2F6D2B75EED}" destId="{353B6387-5FF2-4E21-BB24-22AFCAB90042}" srcOrd="0" destOrd="0" presId="urn:microsoft.com/office/officeart/2008/layout/HexagonCluster"/>
    <dgm:cxn modelId="{3E84AE2E-DCFD-4127-908A-52F6C41BB887}" type="presOf" srcId="{4229A61E-1948-4EF6-8D24-7510C6C16CC2}" destId="{50DA9B61-C17D-4810-AB74-9E0503C975F3}" srcOrd="0" destOrd="0" presId="urn:microsoft.com/office/officeart/2008/layout/HexagonCluster"/>
    <dgm:cxn modelId="{74E3B4D0-533F-486C-8639-7B8D8682DEA7}" type="presOf" srcId="{8891EDA3-C045-43E6-A001-6D0A29E3F2FE}" destId="{A6350AFB-5FB6-488F-976C-6CC2BC0BEA97}" srcOrd="0" destOrd="0" presId="urn:microsoft.com/office/officeart/2008/layout/HexagonCluster"/>
    <dgm:cxn modelId="{35BBA7D2-5321-4326-A464-0F941995EC01}" type="presOf" srcId="{090F2299-E62C-4292-AEB6-ED986D7808B6}" destId="{27AB8C30-514D-48C4-AC31-34A9274B4D0F}" srcOrd="0" destOrd="0" presId="urn:microsoft.com/office/officeart/2008/layout/HexagonCluster"/>
    <dgm:cxn modelId="{19FFC6E4-0CB1-4090-BC6F-C221E205597D}" srcId="{8891EDA3-C045-43E6-A001-6D0A29E3F2FE}" destId="{E494735F-A6E3-4BB3-87FB-EEE2751ECCDD}" srcOrd="0" destOrd="0" parTransId="{F2505026-FE0B-44DA-8967-7717854A38A0}" sibTransId="{B7FE6AF1-A6F3-42B0-970E-588559F9D30D}"/>
    <dgm:cxn modelId="{3C8A1E5D-553D-462E-99CB-096D1CCE1D98}" type="presOf" srcId="{B7FE6AF1-A6F3-42B0-970E-588559F9D30D}" destId="{EB7E38CB-6C5D-4A06-8548-C9DC9E321B7C}" srcOrd="0" destOrd="0" presId="urn:microsoft.com/office/officeart/2008/layout/HexagonCluster"/>
    <dgm:cxn modelId="{D5052D00-9AE8-47A6-BD6C-4B1D169AD2A1}" srcId="{8891EDA3-C045-43E6-A001-6D0A29E3F2FE}" destId="{4229A61E-1948-4EF6-8D24-7510C6C16CC2}" srcOrd="2" destOrd="0" parTransId="{B753F634-6CC7-43D2-A51A-01230FE02976}" sibTransId="{C63EE817-AA5C-48BF-A135-867047A86D2B}"/>
    <dgm:cxn modelId="{9BB4A7DE-0BA0-4ACC-B954-C595C947456F}" srcId="{8891EDA3-C045-43E6-A001-6D0A29E3F2FE}" destId="{FB997E49-F78F-4D33-8C66-AFB37EBBAC01}" srcOrd="3" destOrd="0" parTransId="{3396A692-64D5-4F18-9077-C7E5A0127D62}" sibTransId="{5F5A7317-9C10-4A36-8F4A-19FC049A03C2}"/>
    <dgm:cxn modelId="{03492338-C99D-458C-88F5-B6E33A8E5807}" type="presOf" srcId="{E494735F-A6E3-4BB3-87FB-EEE2751ECCDD}" destId="{1AEB5B4D-B103-4CCC-A1E4-4E62591B6894}" srcOrd="0" destOrd="0" presId="urn:microsoft.com/office/officeart/2008/layout/HexagonCluster"/>
    <dgm:cxn modelId="{4B32DAE1-00CD-492B-A3BD-4B805938B359}" type="presOf" srcId="{C63EE817-AA5C-48BF-A135-867047A86D2B}" destId="{95441EE1-D521-4AD7-AF9A-9E60BF54592A}" srcOrd="0" destOrd="0" presId="urn:microsoft.com/office/officeart/2008/layout/HexagonCluster"/>
    <dgm:cxn modelId="{2F6F08C1-A48E-4F00-A9F2-D90F6C475545}" type="presOf" srcId="{5F5A7317-9C10-4A36-8F4A-19FC049A03C2}" destId="{C0E8F9F3-ED53-43F0-8E73-D7BA405F4D9C}" srcOrd="0" destOrd="0" presId="urn:microsoft.com/office/officeart/2008/layout/HexagonCluster"/>
    <dgm:cxn modelId="{10A92A4D-FB27-4FE3-8548-A038E30B2F4C}" type="presOf" srcId="{AA74F5AA-62DA-42A3-93D3-4FB48F6403BF}" destId="{7DA87E31-5933-4DD1-9897-B63557926D5B}" srcOrd="0" destOrd="0" presId="urn:microsoft.com/office/officeart/2008/layout/HexagonCluster"/>
    <dgm:cxn modelId="{B02D9B55-6042-4858-A126-51F3BCCED7B8}" type="presOf" srcId="{81BE6738-BFBD-487C-B0F6-5AA5A82FA002}" destId="{A3C2A30D-A495-4ED0-B10C-25BBC00EC3F5}" srcOrd="0" destOrd="0" presId="urn:microsoft.com/office/officeart/2008/layout/HexagonCluster"/>
    <dgm:cxn modelId="{C47CDE93-043B-442E-805E-4133342D4F76}" srcId="{8891EDA3-C045-43E6-A001-6D0A29E3F2FE}" destId="{FE7F7673-D786-424E-AAEA-A2F6D2B75EED}" srcOrd="1" destOrd="0" parTransId="{9A2505A4-5762-4DDD-8925-A1EF7D903135}" sibTransId="{090F2299-E62C-4292-AEB6-ED986D7808B6}"/>
    <dgm:cxn modelId="{33D6B77D-FDA0-4817-809C-6A4D7706421A}" type="presParOf" srcId="{A6350AFB-5FB6-488F-976C-6CC2BC0BEA97}" destId="{C3354101-5901-4551-9925-8D92ADCF6A6A}" srcOrd="0" destOrd="0" presId="urn:microsoft.com/office/officeart/2008/layout/HexagonCluster"/>
    <dgm:cxn modelId="{F0C28028-2C0D-4974-961F-8AAEC6BF6608}" type="presParOf" srcId="{C3354101-5901-4551-9925-8D92ADCF6A6A}" destId="{1AEB5B4D-B103-4CCC-A1E4-4E62591B6894}" srcOrd="0" destOrd="0" presId="urn:microsoft.com/office/officeart/2008/layout/HexagonCluster"/>
    <dgm:cxn modelId="{7E671036-EAAE-4662-87E9-E43BE2D11CA7}" type="presParOf" srcId="{A6350AFB-5FB6-488F-976C-6CC2BC0BEA97}" destId="{5C9B1059-9348-4ED0-A81F-1A10EAC01C59}" srcOrd="1" destOrd="0" presId="urn:microsoft.com/office/officeart/2008/layout/HexagonCluster"/>
    <dgm:cxn modelId="{2E362820-9380-485F-A4BE-8E363CEC28CE}" type="presParOf" srcId="{5C9B1059-9348-4ED0-A81F-1A10EAC01C59}" destId="{A84BDA07-D643-437C-99B4-2437A5F89462}" srcOrd="0" destOrd="0" presId="urn:microsoft.com/office/officeart/2008/layout/HexagonCluster"/>
    <dgm:cxn modelId="{B9A5AFCD-46D3-4A01-904A-132A04ADC54C}" type="presParOf" srcId="{A6350AFB-5FB6-488F-976C-6CC2BC0BEA97}" destId="{753C2F9F-C2C9-4D28-944E-F46F4D5BF2DA}" srcOrd="2" destOrd="0" presId="urn:microsoft.com/office/officeart/2008/layout/HexagonCluster"/>
    <dgm:cxn modelId="{511D93A3-42B2-4523-941D-4575A9532B7D}" type="presParOf" srcId="{753C2F9F-C2C9-4D28-944E-F46F4D5BF2DA}" destId="{EB7E38CB-6C5D-4A06-8548-C9DC9E321B7C}" srcOrd="0" destOrd="0" presId="urn:microsoft.com/office/officeart/2008/layout/HexagonCluster"/>
    <dgm:cxn modelId="{CBE82B89-4A25-4A87-B71A-14D9CF6B3405}" type="presParOf" srcId="{A6350AFB-5FB6-488F-976C-6CC2BC0BEA97}" destId="{F8F5D66B-F791-4CA6-A583-5FFA2DCBC7FB}" srcOrd="3" destOrd="0" presId="urn:microsoft.com/office/officeart/2008/layout/HexagonCluster"/>
    <dgm:cxn modelId="{D64FEFFC-6710-4819-9FBD-4FFA8AE73826}" type="presParOf" srcId="{F8F5D66B-F791-4CA6-A583-5FFA2DCBC7FB}" destId="{ABDEBE80-910D-4C79-89E2-BD5C01DAEBA5}" srcOrd="0" destOrd="0" presId="urn:microsoft.com/office/officeart/2008/layout/HexagonCluster"/>
    <dgm:cxn modelId="{28B18CC7-EE74-4832-B0BA-A0CC00529F64}" type="presParOf" srcId="{A6350AFB-5FB6-488F-976C-6CC2BC0BEA97}" destId="{F6403490-1A31-4A67-8A38-87513DA6C6C3}" srcOrd="4" destOrd="0" presId="urn:microsoft.com/office/officeart/2008/layout/HexagonCluster"/>
    <dgm:cxn modelId="{D2C6DAB6-39F8-40FA-908A-E5F740000A6D}" type="presParOf" srcId="{F6403490-1A31-4A67-8A38-87513DA6C6C3}" destId="{353B6387-5FF2-4E21-BB24-22AFCAB90042}" srcOrd="0" destOrd="0" presId="urn:microsoft.com/office/officeart/2008/layout/HexagonCluster"/>
    <dgm:cxn modelId="{2A582E74-B217-4E14-9646-615B14AB37B7}" type="presParOf" srcId="{A6350AFB-5FB6-488F-976C-6CC2BC0BEA97}" destId="{A7FBA2B2-AEFF-47BF-A965-6E3A83579288}" srcOrd="5" destOrd="0" presId="urn:microsoft.com/office/officeart/2008/layout/HexagonCluster"/>
    <dgm:cxn modelId="{8CA79FDF-C56F-45DA-AED8-884BD0ACC68F}" type="presParOf" srcId="{A7FBA2B2-AEFF-47BF-A965-6E3A83579288}" destId="{1A4DB1D1-90FF-47FE-9292-2BB4013FCFEE}" srcOrd="0" destOrd="0" presId="urn:microsoft.com/office/officeart/2008/layout/HexagonCluster"/>
    <dgm:cxn modelId="{36545105-D6F3-481C-B6B6-EFF923EC15A6}" type="presParOf" srcId="{A6350AFB-5FB6-488F-976C-6CC2BC0BEA97}" destId="{C90089C4-29A8-497B-A1D1-6985063B9B38}" srcOrd="6" destOrd="0" presId="urn:microsoft.com/office/officeart/2008/layout/HexagonCluster"/>
    <dgm:cxn modelId="{BF918C95-EDBC-49BC-A072-122BC70C110F}" type="presParOf" srcId="{C90089C4-29A8-497B-A1D1-6985063B9B38}" destId="{27AB8C30-514D-48C4-AC31-34A9274B4D0F}" srcOrd="0" destOrd="0" presId="urn:microsoft.com/office/officeart/2008/layout/HexagonCluster"/>
    <dgm:cxn modelId="{7BF2E789-E6F8-47A4-9827-1FC29AA468A6}" type="presParOf" srcId="{A6350AFB-5FB6-488F-976C-6CC2BC0BEA97}" destId="{AE39C694-8CBF-4144-A88B-78C62EDADD5B}" srcOrd="7" destOrd="0" presId="urn:microsoft.com/office/officeart/2008/layout/HexagonCluster"/>
    <dgm:cxn modelId="{EF883566-0B2C-4E12-B8AD-B2D6A2ECCEDF}" type="presParOf" srcId="{AE39C694-8CBF-4144-A88B-78C62EDADD5B}" destId="{7E66E9C7-C405-4233-B1A8-48FEC771F109}" srcOrd="0" destOrd="0" presId="urn:microsoft.com/office/officeart/2008/layout/HexagonCluster"/>
    <dgm:cxn modelId="{7B36E035-2968-45AF-A959-CACC6D5E6E4C}" type="presParOf" srcId="{A6350AFB-5FB6-488F-976C-6CC2BC0BEA97}" destId="{FC946A74-57F0-454B-B371-B7360481DB4F}" srcOrd="8" destOrd="0" presId="urn:microsoft.com/office/officeart/2008/layout/HexagonCluster"/>
    <dgm:cxn modelId="{E57F8484-832D-46E9-93E8-6713FA546917}" type="presParOf" srcId="{FC946A74-57F0-454B-B371-B7360481DB4F}" destId="{50DA9B61-C17D-4810-AB74-9E0503C975F3}" srcOrd="0" destOrd="0" presId="urn:microsoft.com/office/officeart/2008/layout/HexagonCluster"/>
    <dgm:cxn modelId="{3DFB4730-7B62-48A9-B053-4F0C2F562680}" type="presParOf" srcId="{A6350AFB-5FB6-488F-976C-6CC2BC0BEA97}" destId="{FE7DB149-CFF5-4D2D-BC57-558862B12EE6}" srcOrd="9" destOrd="0" presId="urn:microsoft.com/office/officeart/2008/layout/HexagonCluster"/>
    <dgm:cxn modelId="{4AD4B60B-CC7A-4DFB-BB6A-F18B81759B5D}" type="presParOf" srcId="{FE7DB149-CFF5-4D2D-BC57-558862B12EE6}" destId="{5789F186-D6E8-4950-A89E-C8CA73D02905}" srcOrd="0" destOrd="0" presId="urn:microsoft.com/office/officeart/2008/layout/HexagonCluster"/>
    <dgm:cxn modelId="{A651837C-242D-4371-A94F-3584A8332810}" type="presParOf" srcId="{A6350AFB-5FB6-488F-976C-6CC2BC0BEA97}" destId="{A0959B1B-96BA-4B93-905C-E75B89A44D36}" srcOrd="10" destOrd="0" presId="urn:microsoft.com/office/officeart/2008/layout/HexagonCluster"/>
    <dgm:cxn modelId="{854307E8-1097-4B36-A468-ADB85CA5906D}" type="presParOf" srcId="{A0959B1B-96BA-4B93-905C-E75B89A44D36}" destId="{95441EE1-D521-4AD7-AF9A-9E60BF54592A}" srcOrd="0" destOrd="0" presId="urn:microsoft.com/office/officeart/2008/layout/HexagonCluster"/>
    <dgm:cxn modelId="{7EC7DB9F-9C3D-4088-B983-B64933C93910}" type="presParOf" srcId="{A6350AFB-5FB6-488F-976C-6CC2BC0BEA97}" destId="{0D7EDFF1-2BF5-4793-A1CD-835736276FD8}" srcOrd="11" destOrd="0" presId="urn:microsoft.com/office/officeart/2008/layout/HexagonCluster"/>
    <dgm:cxn modelId="{274B2190-6622-4D8B-97DB-FE4F4A8C6429}" type="presParOf" srcId="{0D7EDFF1-2BF5-4793-A1CD-835736276FD8}" destId="{091A3D57-2E2C-4C3A-BDD6-E8539DE98C81}" srcOrd="0" destOrd="0" presId="urn:microsoft.com/office/officeart/2008/layout/HexagonCluster"/>
    <dgm:cxn modelId="{625D558F-324A-4773-A769-4EA20901AC4C}" type="presParOf" srcId="{A6350AFB-5FB6-488F-976C-6CC2BC0BEA97}" destId="{F837FAFB-DD37-4F1F-A9C5-24EADD79AFD9}" srcOrd="12" destOrd="0" presId="urn:microsoft.com/office/officeart/2008/layout/HexagonCluster"/>
    <dgm:cxn modelId="{CB82E28C-DE4C-45EB-9152-3FFE1B995652}" type="presParOf" srcId="{F837FAFB-DD37-4F1F-A9C5-24EADD79AFD9}" destId="{8ECF0026-94BD-4B47-B3FB-1AE66255ACB4}" srcOrd="0" destOrd="0" presId="urn:microsoft.com/office/officeart/2008/layout/HexagonCluster"/>
    <dgm:cxn modelId="{2D6B5A1C-4430-41AD-ADD1-8EAD032CDCD0}" type="presParOf" srcId="{A6350AFB-5FB6-488F-976C-6CC2BC0BEA97}" destId="{A9B0FA19-9CCF-4024-A229-342A296C6EF8}" srcOrd="13" destOrd="0" presId="urn:microsoft.com/office/officeart/2008/layout/HexagonCluster"/>
    <dgm:cxn modelId="{83C1220B-75F4-4B0F-A57C-364EB84CA311}" type="presParOf" srcId="{A9B0FA19-9CCF-4024-A229-342A296C6EF8}" destId="{C4530E7A-51BE-474B-9AF1-99401E1A7C7D}" srcOrd="0" destOrd="0" presId="urn:microsoft.com/office/officeart/2008/layout/HexagonCluster"/>
    <dgm:cxn modelId="{132825AA-466E-4D18-B4C2-B21A54EAD211}" type="presParOf" srcId="{A6350AFB-5FB6-488F-976C-6CC2BC0BEA97}" destId="{F595E542-F5C7-4D05-9A1F-5B5FA33CE9DF}" srcOrd="14" destOrd="0" presId="urn:microsoft.com/office/officeart/2008/layout/HexagonCluster"/>
    <dgm:cxn modelId="{6B6387D4-D5D8-46FF-996B-5D75590144B4}" type="presParOf" srcId="{F595E542-F5C7-4D05-9A1F-5B5FA33CE9DF}" destId="{C0E8F9F3-ED53-43F0-8E73-D7BA405F4D9C}" srcOrd="0" destOrd="0" presId="urn:microsoft.com/office/officeart/2008/layout/HexagonCluster"/>
    <dgm:cxn modelId="{B61F2C5D-D077-48CE-8A4E-9FDFCABD930E}" type="presParOf" srcId="{A6350AFB-5FB6-488F-976C-6CC2BC0BEA97}" destId="{CE9152C4-EB84-41FE-BBB5-3B4E1238CD7A}" srcOrd="15" destOrd="0" presId="urn:microsoft.com/office/officeart/2008/layout/HexagonCluster"/>
    <dgm:cxn modelId="{D9357F55-4C54-49D8-813E-15E22F24DFA7}" type="presParOf" srcId="{CE9152C4-EB84-41FE-BBB5-3B4E1238CD7A}" destId="{51A50234-D3C6-4AF9-88A6-B8E84A2D9245}" srcOrd="0" destOrd="0" presId="urn:microsoft.com/office/officeart/2008/layout/HexagonCluster"/>
    <dgm:cxn modelId="{A6EB2DFC-0C31-4EE9-B77B-7503AB1AB774}" type="presParOf" srcId="{A6350AFB-5FB6-488F-976C-6CC2BC0BEA97}" destId="{79C99F61-54EB-4DBA-A3D2-16B10EBED094}" srcOrd="16" destOrd="0" presId="urn:microsoft.com/office/officeart/2008/layout/HexagonCluster"/>
    <dgm:cxn modelId="{609B07D7-43DC-46D0-A8BC-F4D1EB525CEA}" type="presParOf" srcId="{79C99F61-54EB-4DBA-A3D2-16B10EBED094}" destId="{A3C2A30D-A495-4ED0-B10C-25BBC00EC3F5}" srcOrd="0" destOrd="0" presId="urn:microsoft.com/office/officeart/2008/layout/HexagonCluster"/>
    <dgm:cxn modelId="{50E1CB76-5C3B-403D-B2CC-4CAD3EB7C557}" type="presParOf" srcId="{A6350AFB-5FB6-488F-976C-6CC2BC0BEA97}" destId="{FA852676-15C3-42BE-9BEA-017C62DDDBF7}" srcOrd="17" destOrd="0" presId="urn:microsoft.com/office/officeart/2008/layout/HexagonCluster"/>
    <dgm:cxn modelId="{348142A6-0203-4D2D-AE9E-A1C69FBE0120}" type="presParOf" srcId="{FA852676-15C3-42BE-9BEA-017C62DDDBF7}" destId="{D10E1F2E-1CF9-4838-B956-ED863BBE31F8}" srcOrd="0" destOrd="0" presId="urn:microsoft.com/office/officeart/2008/layout/HexagonCluster"/>
    <dgm:cxn modelId="{97B0C5EA-FF4E-451C-A01B-B740FB9850B4}" type="presParOf" srcId="{A6350AFB-5FB6-488F-976C-6CC2BC0BEA97}" destId="{48B760B2-793E-4566-95C0-FC70EFFFAB45}" srcOrd="18" destOrd="0" presId="urn:microsoft.com/office/officeart/2008/layout/HexagonCluster"/>
    <dgm:cxn modelId="{F667A753-BB7E-466A-8C67-86BF11291290}" type="presParOf" srcId="{48B760B2-793E-4566-95C0-FC70EFFFAB45}" destId="{7DA87E31-5933-4DD1-9897-B63557926D5B}" srcOrd="0" destOrd="0" presId="urn:microsoft.com/office/officeart/2008/layout/HexagonCluster"/>
    <dgm:cxn modelId="{A651F68A-35A4-45E2-BCE7-C0E8A1EBE962}" type="presParOf" srcId="{A6350AFB-5FB6-488F-976C-6CC2BC0BEA97}" destId="{15D0A97C-0271-457A-8D1A-8BCD1A95F982}" srcOrd="19" destOrd="0" presId="urn:microsoft.com/office/officeart/2008/layout/HexagonCluster"/>
    <dgm:cxn modelId="{F22C0EBE-BAEF-4C84-ACFF-A25FFA61DC8C}" type="presParOf" srcId="{15D0A97C-0271-457A-8D1A-8BCD1A95F982}" destId="{6A69171B-C43F-4A46-96EB-1167BABEBB07}"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019BF25-956E-4E63-8AD7-C4D88B24BAD7}" type="doc">
      <dgm:prSet loTypeId="urn:microsoft.com/office/officeart/2008/layout/VerticalCurvedList" loCatId="list" qsTypeId="urn:microsoft.com/office/officeart/2005/8/quickstyle/simple2" qsCatId="simple" csTypeId="urn:microsoft.com/office/officeart/2005/8/colors/colorful5" csCatId="colorful" phldr="1"/>
      <dgm:spPr/>
      <dgm:t>
        <a:bodyPr/>
        <a:lstStyle/>
        <a:p>
          <a:endParaRPr lang="zh-TW" altLang="en-US"/>
        </a:p>
      </dgm:t>
    </dgm:pt>
    <dgm:pt modelId="{765065FB-3FF3-4C5E-A305-2A9BEA11E983}">
      <dgm:prSet custT="1"/>
      <dgm:spPr>
        <a:solidFill>
          <a:schemeClr val="tx2">
            <a:lumMod val="60000"/>
            <a:lumOff val="40000"/>
          </a:schemeClr>
        </a:solidFill>
      </dgm:spPr>
      <dgm:t>
        <a:bodyPr/>
        <a:lstStyle/>
        <a:p>
          <a:pPr rtl="0"/>
          <a:r>
            <a:rPr lang="zh-TW" sz="4000" b="1" dirty="0" smtClean="0">
              <a:latin typeface="微軟正黑體" pitchFamily="34" charset="-120"/>
              <a:ea typeface="微軟正黑體" pitchFamily="34" charset="-120"/>
            </a:rPr>
            <a:t>核對內在因素</a:t>
          </a:r>
          <a:r>
            <a:rPr lang="en-US" altLang="zh-TW" sz="4000" b="1" dirty="0" smtClean="0">
              <a:latin typeface="微軟正黑體" pitchFamily="34" charset="-120"/>
              <a:ea typeface="微軟正黑體" pitchFamily="34" charset="-120"/>
            </a:rPr>
            <a:t>-</a:t>
          </a:r>
          <a:br>
            <a:rPr lang="en-US" altLang="zh-TW" sz="4000" b="1" dirty="0" smtClean="0">
              <a:latin typeface="微軟正黑體" pitchFamily="34" charset="-120"/>
              <a:ea typeface="微軟正黑體" pitchFamily="34" charset="-120"/>
            </a:rPr>
          </a:br>
          <a:r>
            <a:rPr lang="zh-TW" altLang="en-US" sz="4000" b="1" dirty="0" smtClean="0">
              <a:solidFill>
                <a:srgbClr val="FFFF00"/>
              </a:solidFill>
              <a:latin typeface="微軟正黑體" pitchFamily="34" charset="-120"/>
              <a:ea typeface="微軟正黑體" pitchFamily="34" charset="-120"/>
            </a:rPr>
            <a:t>判斷目前生涯決定狀況</a:t>
          </a:r>
          <a:endParaRPr lang="zh-TW" sz="4000" b="1" dirty="0">
            <a:solidFill>
              <a:srgbClr val="FFFF00"/>
            </a:solidFill>
            <a:latin typeface="微軟正黑體" pitchFamily="34" charset="-120"/>
            <a:ea typeface="微軟正黑體" pitchFamily="34" charset="-120"/>
          </a:endParaRPr>
        </a:p>
      </dgm:t>
    </dgm:pt>
    <dgm:pt modelId="{11E59B5E-8EB8-45E8-B0DF-3A8AE4E109A5}" type="parTrans" cxnId="{1BB20BE1-ED02-4371-80C0-8CBB2D2DEAEB}">
      <dgm:prSet/>
      <dgm:spPr/>
      <dgm:t>
        <a:bodyPr/>
        <a:lstStyle/>
        <a:p>
          <a:endParaRPr lang="zh-TW" altLang="en-US"/>
        </a:p>
      </dgm:t>
    </dgm:pt>
    <dgm:pt modelId="{937B4744-9FB8-4CE8-9BFA-EFCF7EDE1D47}" type="sibTrans" cxnId="{1BB20BE1-ED02-4371-80C0-8CBB2D2DEAEB}">
      <dgm:prSet/>
      <dgm:spPr/>
      <dgm:t>
        <a:bodyPr/>
        <a:lstStyle/>
        <a:p>
          <a:endParaRPr lang="zh-TW" altLang="en-US"/>
        </a:p>
      </dgm:t>
    </dgm:pt>
    <dgm:pt modelId="{0E2E4932-A196-44C6-8A7F-2D2EB8DE8AB3}" type="pres">
      <dgm:prSet presAssocID="{F019BF25-956E-4E63-8AD7-C4D88B24BAD7}" presName="Name0" presStyleCnt="0">
        <dgm:presLayoutVars>
          <dgm:chMax val="7"/>
          <dgm:chPref val="7"/>
          <dgm:dir/>
        </dgm:presLayoutVars>
      </dgm:prSet>
      <dgm:spPr/>
      <dgm:t>
        <a:bodyPr/>
        <a:lstStyle/>
        <a:p>
          <a:endParaRPr lang="zh-TW" altLang="en-US"/>
        </a:p>
      </dgm:t>
    </dgm:pt>
    <dgm:pt modelId="{918406CB-FA95-4731-BB06-A5FD1762A2B3}" type="pres">
      <dgm:prSet presAssocID="{F019BF25-956E-4E63-8AD7-C4D88B24BAD7}" presName="Name1" presStyleCnt="0"/>
      <dgm:spPr/>
    </dgm:pt>
    <dgm:pt modelId="{77247059-CC34-498D-AA8D-C6A1C0D82655}" type="pres">
      <dgm:prSet presAssocID="{F019BF25-956E-4E63-8AD7-C4D88B24BAD7}" presName="cycle" presStyleCnt="0"/>
      <dgm:spPr/>
    </dgm:pt>
    <dgm:pt modelId="{6D0E9DDF-B0B6-4B1E-951E-1DEE128B6E7F}" type="pres">
      <dgm:prSet presAssocID="{F019BF25-956E-4E63-8AD7-C4D88B24BAD7}" presName="srcNode" presStyleLbl="node1" presStyleIdx="0" presStyleCnt="1"/>
      <dgm:spPr/>
    </dgm:pt>
    <dgm:pt modelId="{2EC8E27B-B860-43A7-8793-02743D88D492}" type="pres">
      <dgm:prSet presAssocID="{F019BF25-956E-4E63-8AD7-C4D88B24BAD7}" presName="conn" presStyleLbl="parChTrans1D2" presStyleIdx="0" presStyleCnt="1"/>
      <dgm:spPr/>
      <dgm:t>
        <a:bodyPr/>
        <a:lstStyle/>
        <a:p>
          <a:endParaRPr lang="zh-TW" altLang="en-US"/>
        </a:p>
      </dgm:t>
    </dgm:pt>
    <dgm:pt modelId="{F75DC092-2753-4D7E-AFAA-BB5648E23343}" type="pres">
      <dgm:prSet presAssocID="{F019BF25-956E-4E63-8AD7-C4D88B24BAD7}" presName="extraNode" presStyleLbl="node1" presStyleIdx="0" presStyleCnt="1"/>
      <dgm:spPr/>
    </dgm:pt>
    <dgm:pt modelId="{C8FB881A-9C86-4AA7-B66B-24060A6F8E00}" type="pres">
      <dgm:prSet presAssocID="{F019BF25-956E-4E63-8AD7-C4D88B24BAD7}" presName="dstNode" presStyleLbl="node1" presStyleIdx="0" presStyleCnt="1"/>
      <dgm:spPr/>
    </dgm:pt>
    <dgm:pt modelId="{BDA5AFE8-867E-421F-9502-93FC2E7FD65D}" type="pres">
      <dgm:prSet presAssocID="{765065FB-3FF3-4C5E-A305-2A9BEA11E983}" presName="text_1" presStyleLbl="node1" presStyleIdx="0" presStyleCnt="1" custScaleY="159592">
        <dgm:presLayoutVars>
          <dgm:bulletEnabled val="1"/>
        </dgm:presLayoutVars>
      </dgm:prSet>
      <dgm:spPr/>
      <dgm:t>
        <a:bodyPr/>
        <a:lstStyle/>
        <a:p>
          <a:endParaRPr lang="zh-TW" altLang="en-US"/>
        </a:p>
      </dgm:t>
    </dgm:pt>
    <dgm:pt modelId="{AE3C85E7-842D-4249-9F94-699830255CFD}" type="pres">
      <dgm:prSet presAssocID="{765065FB-3FF3-4C5E-A305-2A9BEA11E983}" presName="accent_1" presStyleCnt="0"/>
      <dgm:spPr/>
    </dgm:pt>
    <dgm:pt modelId="{7E77B1A1-15F0-4B2D-BE8B-F3B0A827B0AD}" type="pres">
      <dgm:prSet presAssocID="{765065FB-3FF3-4C5E-A305-2A9BEA11E983}" presName="accentRepeatNode" presStyleLbl="solidFgAcc1" presStyleIdx="0" presStyleCnt="1"/>
      <dgm:spPr/>
    </dgm:pt>
  </dgm:ptLst>
  <dgm:cxnLst>
    <dgm:cxn modelId="{41B6B04C-C4C4-432C-AEC4-886D2F80D1ED}" type="presOf" srcId="{937B4744-9FB8-4CE8-9BFA-EFCF7EDE1D47}" destId="{2EC8E27B-B860-43A7-8793-02743D88D492}" srcOrd="0" destOrd="0" presId="urn:microsoft.com/office/officeart/2008/layout/VerticalCurvedList"/>
    <dgm:cxn modelId="{924FFEBB-2F12-4693-9B6A-80361219585A}" type="presOf" srcId="{765065FB-3FF3-4C5E-A305-2A9BEA11E983}" destId="{BDA5AFE8-867E-421F-9502-93FC2E7FD65D}" srcOrd="0" destOrd="0" presId="urn:microsoft.com/office/officeart/2008/layout/VerticalCurvedList"/>
    <dgm:cxn modelId="{FA9AC083-F5DF-461B-904F-7572C37DC578}" type="presOf" srcId="{F019BF25-956E-4E63-8AD7-C4D88B24BAD7}" destId="{0E2E4932-A196-44C6-8A7F-2D2EB8DE8AB3}" srcOrd="0" destOrd="0" presId="urn:microsoft.com/office/officeart/2008/layout/VerticalCurvedList"/>
    <dgm:cxn modelId="{1BB20BE1-ED02-4371-80C0-8CBB2D2DEAEB}" srcId="{F019BF25-956E-4E63-8AD7-C4D88B24BAD7}" destId="{765065FB-3FF3-4C5E-A305-2A9BEA11E983}" srcOrd="0" destOrd="0" parTransId="{11E59B5E-8EB8-45E8-B0DF-3A8AE4E109A5}" sibTransId="{937B4744-9FB8-4CE8-9BFA-EFCF7EDE1D47}"/>
    <dgm:cxn modelId="{41CB9E47-DB0A-4CE8-A988-D1B9F3EDB686}" type="presParOf" srcId="{0E2E4932-A196-44C6-8A7F-2D2EB8DE8AB3}" destId="{918406CB-FA95-4731-BB06-A5FD1762A2B3}" srcOrd="0" destOrd="0" presId="urn:microsoft.com/office/officeart/2008/layout/VerticalCurvedList"/>
    <dgm:cxn modelId="{EA6B2BF5-898C-4B02-BC64-2DF4CC8C230A}" type="presParOf" srcId="{918406CB-FA95-4731-BB06-A5FD1762A2B3}" destId="{77247059-CC34-498D-AA8D-C6A1C0D82655}" srcOrd="0" destOrd="0" presId="urn:microsoft.com/office/officeart/2008/layout/VerticalCurvedList"/>
    <dgm:cxn modelId="{428FEDA1-8C9B-4895-87F7-BDA050498313}" type="presParOf" srcId="{77247059-CC34-498D-AA8D-C6A1C0D82655}" destId="{6D0E9DDF-B0B6-4B1E-951E-1DEE128B6E7F}" srcOrd="0" destOrd="0" presId="urn:microsoft.com/office/officeart/2008/layout/VerticalCurvedList"/>
    <dgm:cxn modelId="{B92CB907-1B37-431E-9BA9-A3731BF0CD22}" type="presParOf" srcId="{77247059-CC34-498D-AA8D-C6A1C0D82655}" destId="{2EC8E27B-B860-43A7-8793-02743D88D492}" srcOrd="1" destOrd="0" presId="urn:microsoft.com/office/officeart/2008/layout/VerticalCurvedList"/>
    <dgm:cxn modelId="{7E8918CA-8957-44F8-802A-0BD21D9162E3}" type="presParOf" srcId="{77247059-CC34-498D-AA8D-C6A1C0D82655}" destId="{F75DC092-2753-4D7E-AFAA-BB5648E23343}" srcOrd="2" destOrd="0" presId="urn:microsoft.com/office/officeart/2008/layout/VerticalCurvedList"/>
    <dgm:cxn modelId="{A3629706-53E0-4D1D-AC76-26B744F8FEBE}" type="presParOf" srcId="{77247059-CC34-498D-AA8D-C6A1C0D82655}" destId="{C8FB881A-9C86-4AA7-B66B-24060A6F8E00}" srcOrd="3" destOrd="0" presId="urn:microsoft.com/office/officeart/2008/layout/VerticalCurvedList"/>
    <dgm:cxn modelId="{28AA36F0-D654-4759-B2B6-6B2935AF7088}" type="presParOf" srcId="{918406CB-FA95-4731-BB06-A5FD1762A2B3}" destId="{BDA5AFE8-867E-421F-9502-93FC2E7FD65D}" srcOrd="1" destOrd="0" presId="urn:microsoft.com/office/officeart/2008/layout/VerticalCurvedList"/>
    <dgm:cxn modelId="{10EA9C09-E76A-485A-A3B0-552531D8CF4B}" type="presParOf" srcId="{918406CB-FA95-4731-BB06-A5FD1762A2B3}" destId="{AE3C85E7-842D-4249-9F94-699830255CFD}" srcOrd="2" destOrd="0" presId="urn:microsoft.com/office/officeart/2008/layout/VerticalCurvedList"/>
    <dgm:cxn modelId="{359B09AE-A247-40A8-A8CF-90D7B3555FDA}" type="presParOf" srcId="{AE3C85E7-842D-4249-9F94-699830255CFD}" destId="{7E77B1A1-15F0-4B2D-BE8B-F3B0A827B0AD}"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019BF25-956E-4E63-8AD7-C4D88B24BAD7}" type="doc">
      <dgm:prSet loTypeId="urn:microsoft.com/office/officeart/2008/layout/VerticalCurvedList" loCatId="list" qsTypeId="urn:microsoft.com/office/officeart/2005/8/quickstyle/simple2" qsCatId="simple" csTypeId="urn:microsoft.com/office/officeart/2005/8/colors/colorful4" csCatId="colorful" phldr="1"/>
      <dgm:spPr/>
      <dgm:t>
        <a:bodyPr/>
        <a:lstStyle/>
        <a:p>
          <a:endParaRPr lang="zh-TW" altLang="en-US"/>
        </a:p>
      </dgm:t>
    </dgm:pt>
    <dgm:pt modelId="{765065FB-3FF3-4C5E-A305-2A9BEA11E983}">
      <dgm:prSet custT="1"/>
      <dgm:spPr>
        <a:solidFill>
          <a:schemeClr val="tx2">
            <a:lumMod val="60000"/>
            <a:lumOff val="40000"/>
          </a:schemeClr>
        </a:solidFill>
      </dgm:spPr>
      <dgm:t>
        <a:bodyPr/>
        <a:lstStyle/>
        <a:p>
          <a:pPr rtl="0"/>
          <a:r>
            <a:rPr lang="zh-TW" sz="4000" b="1" dirty="0" smtClean="0">
              <a:latin typeface="微軟正黑體" pitchFamily="34" charset="-120"/>
              <a:ea typeface="微軟正黑體" pitchFamily="34" charset="-120"/>
            </a:rPr>
            <a:t>核對內在因素</a:t>
          </a:r>
          <a:r>
            <a:rPr lang="en-US" altLang="zh-TW" sz="4000" b="1" dirty="0" smtClean="0">
              <a:latin typeface="微軟正黑體" pitchFamily="34" charset="-120"/>
              <a:ea typeface="微軟正黑體" pitchFamily="34" charset="-120"/>
            </a:rPr>
            <a:t>-</a:t>
          </a:r>
          <a:br>
            <a:rPr lang="en-US" altLang="zh-TW" sz="4000" b="1" dirty="0" smtClean="0">
              <a:latin typeface="微軟正黑體" pitchFamily="34" charset="-120"/>
              <a:ea typeface="微軟正黑體" pitchFamily="34" charset="-120"/>
            </a:rPr>
          </a:br>
          <a:r>
            <a:rPr lang="zh-TW" altLang="en-US" sz="4000" b="1" dirty="0" smtClean="0">
              <a:solidFill>
                <a:srgbClr val="FFFF00"/>
              </a:solidFill>
              <a:latin typeface="微軟正黑體" pitchFamily="34" charset="-120"/>
              <a:ea typeface="微軟正黑體" pitchFamily="34" charset="-120"/>
            </a:rPr>
            <a:t>分析自己的志願種類</a:t>
          </a:r>
          <a:endParaRPr lang="zh-TW" sz="4000" b="1" dirty="0">
            <a:solidFill>
              <a:srgbClr val="FFFF00"/>
            </a:solidFill>
            <a:latin typeface="微軟正黑體" pitchFamily="34" charset="-120"/>
            <a:ea typeface="微軟正黑體" pitchFamily="34" charset="-120"/>
          </a:endParaRPr>
        </a:p>
      </dgm:t>
    </dgm:pt>
    <dgm:pt modelId="{11E59B5E-8EB8-45E8-B0DF-3A8AE4E109A5}" type="parTrans" cxnId="{1BB20BE1-ED02-4371-80C0-8CBB2D2DEAEB}">
      <dgm:prSet/>
      <dgm:spPr/>
      <dgm:t>
        <a:bodyPr/>
        <a:lstStyle/>
        <a:p>
          <a:endParaRPr lang="zh-TW" altLang="en-US"/>
        </a:p>
      </dgm:t>
    </dgm:pt>
    <dgm:pt modelId="{937B4744-9FB8-4CE8-9BFA-EFCF7EDE1D47}" type="sibTrans" cxnId="{1BB20BE1-ED02-4371-80C0-8CBB2D2DEAEB}">
      <dgm:prSet/>
      <dgm:spPr/>
      <dgm:t>
        <a:bodyPr/>
        <a:lstStyle/>
        <a:p>
          <a:endParaRPr lang="zh-TW" altLang="en-US"/>
        </a:p>
      </dgm:t>
    </dgm:pt>
    <dgm:pt modelId="{0E2E4932-A196-44C6-8A7F-2D2EB8DE8AB3}" type="pres">
      <dgm:prSet presAssocID="{F019BF25-956E-4E63-8AD7-C4D88B24BAD7}" presName="Name0" presStyleCnt="0">
        <dgm:presLayoutVars>
          <dgm:chMax val="7"/>
          <dgm:chPref val="7"/>
          <dgm:dir/>
        </dgm:presLayoutVars>
      </dgm:prSet>
      <dgm:spPr/>
      <dgm:t>
        <a:bodyPr/>
        <a:lstStyle/>
        <a:p>
          <a:endParaRPr lang="zh-TW" altLang="en-US"/>
        </a:p>
      </dgm:t>
    </dgm:pt>
    <dgm:pt modelId="{918406CB-FA95-4731-BB06-A5FD1762A2B3}" type="pres">
      <dgm:prSet presAssocID="{F019BF25-956E-4E63-8AD7-C4D88B24BAD7}" presName="Name1" presStyleCnt="0"/>
      <dgm:spPr/>
    </dgm:pt>
    <dgm:pt modelId="{77247059-CC34-498D-AA8D-C6A1C0D82655}" type="pres">
      <dgm:prSet presAssocID="{F019BF25-956E-4E63-8AD7-C4D88B24BAD7}" presName="cycle" presStyleCnt="0"/>
      <dgm:spPr/>
    </dgm:pt>
    <dgm:pt modelId="{6D0E9DDF-B0B6-4B1E-951E-1DEE128B6E7F}" type="pres">
      <dgm:prSet presAssocID="{F019BF25-956E-4E63-8AD7-C4D88B24BAD7}" presName="srcNode" presStyleLbl="node1" presStyleIdx="0" presStyleCnt="1"/>
      <dgm:spPr/>
    </dgm:pt>
    <dgm:pt modelId="{2EC8E27B-B860-43A7-8793-02743D88D492}" type="pres">
      <dgm:prSet presAssocID="{F019BF25-956E-4E63-8AD7-C4D88B24BAD7}" presName="conn" presStyleLbl="parChTrans1D2" presStyleIdx="0" presStyleCnt="1"/>
      <dgm:spPr/>
      <dgm:t>
        <a:bodyPr/>
        <a:lstStyle/>
        <a:p>
          <a:endParaRPr lang="zh-TW" altLang="en-US"/>
        </a:p>
      </dgm:t>
    </dgm:pt>
    <dgm:pt modelId="{F75DC092-2753-4D7E-AFAA-BB5648E23343}" type="pres">
      <dgm:prSet presAssocID="{F019BF25-956E-4E63-8AD7-C4D88B24BAD7}" presName="extraNode" presStyleLbl="node1" presStyleIdx="0" presStyleCnt="1"/>
      <dgm:spPr/>
    </dgm:pt>
    <dgm:pt modelId="{C8FB881A-9C86-4AA7-B66B-24060A6F8E00}" type="pres">
      <dgm:prSet presAssocID="{F019BF25-956E-4E63-8AD7-C4D88B24BAD7}" presName="dstNode" presStyleLbl="node1" presStyleIdx="0" presStyleCnt="1"/>
      <dgm:spPr/>
    </dgm:pt>
    <dgm:pt modelId="{BDA5AFE8-867E-421F-9502-93FC2E7FD65D}" type="pres">
      <dgm:prSet presAssocID="{765065FB-3FF3-4C5E-A305-2A9BEA11E983}" presName="text_1" presStyleLbl="node1" presStyleIdx="0" presStyleCnt="1" custScaleY="191203" custLinFactNeighborX="-719">
        <dgm:presLayoutVars>
          <dgm:bulletEnabled val="1"/>
        </dgm:presLayoutVars>
      </dgm:prSet>
      <dgm:spPr/>
      <dgm:t>
        <a:bodyPr/>
        <a:lstStyle/>
        <a:p>
          <a:endParaRPr lang="zh-TW" altLang="en-US"/>
        </a:p>
      </dgm:t>
    </dgm:pt>
    <dgm:pt modelId="{AE3C85E7-842D-4249-9F94-699830255CFD}" type="pres">
      <dgm:prSet presAssocID="{765065FB-3FF3-4C5E-A305-2A9BEA11E983}" presName="accent_1" presStyleCnt="0"/>
      <dgm:spPr/>
    </dgm:pt>
    <dgm:pt modelId="{7E77B1A1-15F0-4B2D-BE8B-F3B0A827B0AD}" type="pres">
      <dgm:prSet presAssocID="{765065FB-3FF3-4C5E-A305-2A9BEA11E983}" presName="accentRepeatNode" presStyleLbl="solidFgAcc1" presStyleIdx="0" presStyleCnt="1"/>
      <dgm:spPr/>
    </dgm:pt>
  </dgm:ptLst>
  <dgm:cxnLst>
    <dgm:cxn modelId="{E4885D89-6C46-4412-868C-B732C84C67AA}" type="presOf" srcId="{765065FB-3FF3-4C5E-A305-2A9BEA11E983}" destId="{BDA5AFE8-867E-421F-9502-93FC2E7FD65D}" srcOrd="0" destOrd="0" presId="urn:microsoft.com/office/officeart/2008/layout/VerticalCurvedList"/>
    <dgm:cxn modelId="{45414002-F502-4920-9D59-360555B1981F}" type="presOf" srcId="{937B4744-9FB8-4CE8-9BFA-EFCF7EDE1D47}" destId="{2EC8E27B-B860-43A7-8793-02743D88D492}" srcOrd="0" destOrd="0" presId="urn:microsoft.com/office/officeart/2008/layout/VerticalCurvedList"/>
    <dgm:cxn modelId="{1BB20BE1-ED02-4371-80C0-8CBB2D2DEAEB}" srcId="{F019BF25-956E-4E63-8AD7-C4D88B24BAD7}" destId="{765065FB-3FF3-4C5E-A305-2A9BEA11E983}" srcOrd="0" destOrd="0" parTransId="{11E59B5E-8EB8-45E8-B0DF-3A8AE4E109A5}" sibTransId="{937B4744-9FB8-4CE8-9BFA-EFCF7EDE1D47}"/>
    <dgm:cxn modelId="{7CE8E847-47F0-4A8E-8DC4-BCD6D4541E13}" type="presOf" srcId="{F019BF25-956E-4E63-8AD7-C4D88B24BAD7}" destId="{0E2E4932-A196-44C6-8A7F-2D2EB8DE8AB3}" srcOrd="0" destOrd="0" presId="urn:microsoft.com/office/officeart/2008/layout/VerticalCurvedList"/>
    <dgm:cxn modelId="{CF54F12E-643F-4B31-A7CF-D21CFC86BF56}" type="presParOf" srcId="{0E2E4932-A196-44C6-8A7F-2D2EB8DE8AB3}" destId="{918406CB-FA95-4731-BB06-A5FD1762A2B3}" srcOrd="0" destOrd="0" presId="urn:microsoft.com/office/officeart/2008/layout/VerticalCurvedList"/>
    <dgm:cxn modelId="{E9BE40FA-4F83-425E-9013-3526E97825FF}" type="presParOf" srcId="{918406CB-FA95-4731-BB06-A5FD1762A2B3}" destId="{77247059-CC34-498D-AA8D-C6A1C0D82655}" srcOrd="0" destOrd="0" presId="urn:microsoft.com/office/officeart/2008/layout/VerticalCurvedList"/>
    <dgm:cxn modelId="{1FFD1459-89F0-4E31-A9D0-1753658F3CC4}" type="presParOf" srcId="{77247059-CC34-498D-AA8D-C6A1C0D82655}" destId="{6D0E9DDF-B0B6-4B1E-951E-1DEE128B6E7F}" srcOrd="0" destOrd="0" presId="urn:microsoft.com/office/officeart/2008/layout/VerticalCurvedList"/>
    <dgm:cxn modelId="{DE5292F7-6022-45AB-8DFF-2B42214EE305}" type="presParOf" srcId="{77247059-CC34-498D-AA8D-C6A1C0D82655}" destId="{2EC8E27B-B860-43A7-8793-02743D88D492}" srcOrd="1" destOrd="0" presId="urn:microsoft.com/office/officeart/2008/layout/VerticalCurvedList"/>
    <dgm:cxn modelId="{CE87C6ED-9E16-45F3-A7C9-11A0EC582A3A}" type="presParOf" srcId="{77247059-CC34-498D-AA8D-C6A1C0D82655}" destId="{F75DC092-2753-4D7E-AFAA-BB5648E23343}" srcOrd="2" destOrd="0" presId="urn:microsoft.com/office/officeart/2008/layout/VerticalCurvedList"/>
    <dgm:cxn modelId="{ECA0EEA4-A28C-4161-9ED0-E8F7E615E38F}" type="presParOf" srcId="{77247059-CC34-498D-AA8D-C6A1C0D82655}" destId="{C8FB881A-9C86-4AA7-B66B-24060A6F8E00}" srcOrd="3" destOrd="0" presId="urn:microsoft.com/office/officeart/2008/layout/VerticalCurvedList"/>
    <dgm:cxn modelId="{99DD409F-D130-4B57-B521-19B1202ACED9}" type="presParOf" srcId="{918406CB-FA95-4731-BB06-A5FD1762A2B3}" destId="{BDA5AFE8-867E-421F-9502-93FC2E7FD65D}" srcOrd="1" destOrd="0" presId="urn:microsoft.com/office/officeart/2008/layout/VerticalCurvedList"/>
    <dgm:cxn modelId="{90147573-C868-4A4F-9489-581DEEB090DF}" type="presParOf" srcId="{918406CB-FA95-4731-BB06-A5FD1762A2B3}" destId="{AE3C85E7-842D-4249-9F94-699830255CFD}" srcOrd="2" destOrd="0" presId="urn:microsoft.com/office/officeart/2008/layout/VerticalCurvedList"/>
    <dgm:cxn modelId="{F3CE0BC2-891C-458A-94FE-6F0453AEF5A7}" type="presParOf" srcId="{AE3C85E7-842D-4249-9F94-699830255CFD}" destId="{7E77B1A1-15F0-4B2D-BE8B-F3B0A827B0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80B1229-6FA2-43CC-9315-38AA3D3791EE}" type="doc">
      <dgm:prSet loTypeId="urn:microsoft.com/office/officeart/2005/8/layout/target3" loCatId="relationship" qsTypeId="urn:microsoft.com/office/officeart/2005/8/quickstyle/simple4" qsCatId="simple" csTypeId="urn:microsoft.com/office/officeart/2005/8/colors/colorful5" csCatId="colorful" phldr="1"/>
      <dgm:spPr/>
      <dgm:t>
        <a:bodyPr/>
        <a:lstStyle/>
        <a:p>
          <a:endParaRPr lang="zh-TW" altLang="en-US"/>
        </a:p>
      </dgm:t>
    </dgm:pt>
    <dgm:pt modelId="{498A16E8-0C01-40FF-BB65-A158048A3C3F}">
      <dgm:prSet phldrT="[文字]" custT="1"/>
      <dgm:spPr/>
      <dgm:t>
        <a:bodyPr/>
        <a:lstStyle/>
        <a:p>
          <a:pPr algn="l"/>
          <a:r>
            <a:rPr lang="en-US" altLang="zh-TW" sz="3600" b="1" dirty="0" smtClean="0">
              <a:latin typeface="微軟正黑體" pitchFamily="34" charset="-120"/>
              <a:ea typeface="微軟正黑體" pitchFamily="34" charset="-120"/>
            </a:rPr>
            <a:t>2-3</a:t>
          </a:r>
          <a:r>
            <a:rPr lang="zh-TW" altLang="en-US" sz="3600" b="1" dirty="0" smtClean="0">
              <a:latin typeface="微軟正黑體" pitchFamily="34" charset="-120"/>
              <a:ea typeface="微軟正黑體" pitchFamily="34" charset="-120"/>
            </a:rPr>
            <a:t>種</a:t>
          </a:r>
          <a:endParaRPr lang="zh-TW" altLang="en-US" sz="3600" b="1" dirty="0">
            <a:latin typeface="微軟正黑體" pitchFamily="34" charset="-120"/>
            <a:ea typeface="微軟正黑體" pitchFamily="34" charset="-120"/>
          </a:endParaRPr>
        </a:p>
      </dgm:t>
    </dgm:pt>
    <dgm:pt modelId="{9DD8950C-2C44-483C-B65F-91C5C763EE5A}" type="parTrans" cxnId="{9E0602D6-0852-4146-88E2-F0AAF16DBB24}">
      <dgm:prSet/>
      <dgm:spPr/>
      <dgm:t>
        <a:bodyPr/>
        <a:lstStyle/>
        <a:p>
          <a:endParaRPr lang="zh-TW" altLang="en-US"/>
        </a:p>
      </dgm:t>
    </dgm:pt>
    <dgm:pt modelId="{4DC4B095-B9FA-4672-AFB2-D57D5C6809B3}" type="sibTrans" cxnId="{9E0602D6-0852-4146-88E2-F0AAF16DBB24}">
      <dgm:prSet/>
      <dgm:spPr/>
      <dgm:t>
        <a:bodyPr/>
        <a:lstStyle/>
        <a:p>
          <a:endParaRPr lang="zh-TW" altLang="en-US"/>
        </a:p>
      </dgm:t>
    </dgm:pt>
    <dgm:pt modelId="{25C67BC0-7F02-444D-8C53-BE3B952BA520}">
      <dgm:prSet phldrT="[文字]" custT="1"/>
      <dgm:spPr/>
      <dgm:t>
        <a:bodyPr/>
        <a:lstStyle/>
        <a:p>
          <a:r>
            <a:rPr lang="zh-TW" altLang="en-US" sz="2000" b="1" dirty="0" smtClean="0">
              <a:latin typeface="微軟正黑體" pitchFamily="34" charset="-120"/>
              <a:ea typeface="微軟正黑體" pitchFamily="34" charset="-120"/>
            </a:rPr>
            <a:t>科系關聯性高：核對自己真實能力</a:t>
          </a:r>
          <a:endParaRPr lang="zh-TW" altLang="en-US" sz="2000" b="1" dirty="0">
            <a:latin typeface="微軟正黑體" pitchFamily="34" charset="-120"/>
            <a:ea typeface="微軟正黑體" pitchFamily="34" charset="-120"/>
          </a:endParaRPr>
        </a:p>
      </dgm:t>
    </dgm:pt>
    <dgm:pt modelId="{696F6868-AB09-4E8B-AC45-0CCE2342A9CE}" type="parTrans" cxnId="{33150507-734D-4F9B-9E82-C3D57C1F84DC}">
      <dgm:prSet/>
      <dgm:spPr/>
      <dgm:t>
        <a:bodyPr/>
        <a:lstStyle/>
        <a:p>
          <a:endParaRPr lang="zh-TW" altLang="en-US"/>
        </a:p>
      </dgm:t>
    </dgm:pt>
    <dgm:pt modelId="{005F0E2F-B651-46DF-966C-A92F654F5FCD}" type="sibTrans" cxnId="{33150507-734D-4F9B-9E82-C3D57C1F84DC}">
      <dgm:prSet/>
      <dgm:spPr/>
      <dgm:t>
        <a:bodyPr/>
        <a:lstStyle/>
        <a:p>
          <a:endParaRPr lang="zh-TW" altLang="en-US"/>
        </a:p>
      </dgm:t>
    </dgm:pt>
    <dgm:pt modelId="{3389AD03-FA60-44BF-A781-F580DF174A83}">
      <dgm:prSet phldrT="[文字]" custT="1"/>
      <dgm:spPr/>
      <dgm:t>
        <a:bodyPr/>
        <a:lstStyle/>
        <a:p>
          <a:r>
            <a:rPr lang="zh-TW" altLang="en-US" sz="2000" b="1" dirty="0" smtClean="0">
              <a:latin typeface="微軟正黑體" pitchFamily="34" charset="-120"/>
              <a:ea typeface="微軟正黑體" pitchFamily="34" charset="-120"/>
            </a:rPr>
            <a:t>科系關聯性低：思考做決定的最重要考量</a:t>
          </a:r>
          <a:endParaRPr lang="zh-TW" altLang="en-US" sz="2000" b="1" dirty="0">
            <a:latin typeface="微軟正黑體" pitchFamily="34" charset="-120"/>
            <a:ea typeface="微軟正黑體" pitchFamily="34" charset="-120"/>
          </a:endParaRPr>
        </a:p>
      </dgm:t>
    </dgm:pt>
    <dgm:pt modelId="{693007A8-86C3-492F-8B80-7B35C565D16D}" type="parTrans" cxnId="{2937A682-BD45-404B-A937-9F30C065DBD8}">
      <dgm:prSet/>
      <dgm:spPr/>
      <dgm:t>
        <a:bodyPr/>
        <a:lstStyle/>
        <a:p>
          <a:endParaRPr lang="zh-TW" altLang="en-US"/>
        </a:p>
      </dgm:t>
    </dgm:pt>
    <dgm:pt modelId="{28C49025-747A-48E1-BC48-041DC3E8A9CD}" type="sibTrans" cxnId="{2937A682-BD45-404B-A937-9F30C065DBD8}">
      <dgm:prSet/>
      <dgm:spPr/>
      <dgm:t>
        <a:bodyPr/>
        <a:lstStyle/>
        <a:p>
          <a:endParaRPr lang="zh-TW" altLang="en-US"/>
        </a:p>
      </dgm:t>
    </dgm:pt>
    <dgm:pt modelId="{D99783D9-278B-4175-843F-E875AC895D18}">
      <dgm:prSet phldrT="[文字]" custT="1"/>
      <dgm:spPr/>
      <dgm:t>
        <a:bodyPr/>
        <a:lstStyle/>
        <a:p>
          <a:pPr algn="l"/>
          <a:r>
            <a:rPr lang="en-US" altLang="zh-TW" sz="3600" b="1" dirty="0" smtClean="0">
              <a:latin typeface="微軟正黑體" pitchFamily="34" charset="-120"/>
              <a:ea typeface="微軟正黑體" pitchFamily="34" charset="-120"/>
            </a:rPr>
            <a:t>1</a:t>
          </a:r>
          <a:r>
            <a:rPr lang="zh-TW" altLang="en-US" sz="3600" b="1" dirty="0" smtClean="0">
              <a:latin typeface="微軟正黑體" pitchFamily="34" charset="-120"/>
              <a:ea typeface="微軟正黑體" pitchFamily="34" charset="-120"/>
            </a:rPr>
            <a:t>種</a:t>
          </a:r>
          <a:endParaRPr lang="zh-TW" altLang="en-US" sz="3600" b="1" dirty="0">
            <a:latin typeface="微軟正黑體" pitchFamily="34" charset="-120"/>
            <a:ea typeface="微軟正黑體" pitchFamily="34" charset="-120"/>
          </a:endParaRPr>
        </a:p>
      </dgm:t>
    </dgm:pt>
    <dgm:pt modelId="{ADB6B65E-DB9E-46C0-B10A-D4B12A545324}" type="parTrans" cxnId="{25754B96-4491-4CB9-9DE9-EE9572F135CD}">
      <dgm:prSet/>
      <dgm:spPr/>
      <dgm:t>
        <a:bodyPr/>
        <a:lstStyle/>
        <a:p>
          <a:endParaRPr lang="zh-TW" altLang="en-US"/>
        </a:p>
      </dgm:t>
    </dgm:pt>
    <dgm:pt modelId="{13A5152A-D797-445E-846C-0461D7B7E55D}" type="sibTrans" cxnId="{25754B96-4491-4CB9-9DE9-EE9572F135CD}">
      <dgm:prSet/>
      <dgm:spPr/>
      <dgm:t>
        <a:bodyPr/>
        <a:lstStyle/>
        <a:p>
          <a:endParaRPr lang="zh-TW" altLang="en-US"/>
        </a:p>
      </dgm:t>
    </dgm:pt>
    <dgm:pt modelId="{0A5D3742-B02E-4797-9F3D-1E738702FCF4}">
      <dgm:prSet phldrT="[文字]" custT="1"/>
      <dgm:spPr/>
      <dgm:t>
        <a:bodyPr/>
        <a:lstStyle/>
        <a:p>
          <a:pPr>
            <a:lnSpc>
              <a:spcPct val="80000"/>
            </a:lnSpc>
          </a:pPr>
          <a:r>
            <a:rPr lang="zh-TW" altLang="en-US" sz="2000" b="1" dirty="0" smtClean="0">
              <a:latin typeface="微軟正黑體" pitchFamily="34" charset="-120"/>
              <a:ea typeface="微軟正黑體" pitchFamily="34" charset="-120"/>
            </a:rPr>
            <a:t>想想做決定的原因（自己、環境、重要他人）</a:t>
          </a:r>
          <a:endParaRPr lang="zh-TW" altLang="en-US" sz="2000" b="1" dirty="0">
            <a:latin typeface="微軟正黑體" pitchFamily="34" charset="-120"/>
            <a:ea typeface="微軟正黑體" pitchFamily="34" charset="-120"/>
          </a:endParaRPr>
        </a:p>
      </dgm:t>
    </dgm:pt>
    <dgm:pt modelId="{632C879A-A2B3-4DF7-A4D6-D776149E7AFD}" type="parTrans" cxnId="{22AC5015-5AD4-4FA7-BA7D-0CBAF70790C5}">
      <dgm:prSet/>
      <dgm:spPr/>
      <dgm:t>
        <a:bodyPr/>
        <a:lstStyle/>
        <a:p>
          <a:endParaRPr lang="zh-TW" altLang="en-US"/>
        </a:p>
      </dgm:t>
    </dgm:pt>
    <dgm:pt modelId="{AF90D38E-55C6-4025-94A2-0191091BC4DD}" type="sibTrans" cxnId="{22AC5015-5AD4-4FA7-BA7D-0CBAF70790C5}">
      <dgm:prSet/>
      <dgm:spPr/>
      <dgm:t>
        <a:bodyPr/>
        <a:lstStyle/>
        <a:p>
          <a:endParaRPr lang="zh-TW" altLang="en-US"/>
        </a:p>
      </dgm:t>
    </dgm:pt>
    <dgm:pt modelId="{73F34416-EFBD-4B96-B93E-4A21379B7821}">
      <dgm:prSet phldrT="[文字]" custT="1"/>
      <dgm:spPr/>
      <dgm:t>
        <a:bodyPr/>
        <a:lstStyle/>
        <a:p>
          <a:pPr>
            <a:lnSpc>
              <a:spcPct val="80000"/>
            </a:lnSpc>
          </a:pPr>
          <a:r>
            <a:rPr lang="zh-TW" altLang="en-US" sz="2000" b="1" dirty="0" smtClean="0">
              <a:latin typeface="微軟正黑體" pitchFamily="34" charset="-120"/>
              <a:ea typeface="微軟正黑體" pitchFamily="34" charset="-120"/>
            </a:rPr>
            <a:t>增加更多備案</a:t>
          </a:r>
          <a:endParaRPr lang="zh-TW" altLang="en-US" sz="2000" b="1" dirty="0">
            <a:latin typeface="微軟正黑體" pitchFamily="34" charset="-120"/>
            <a:ea typeface="微軟正黑體" pitchFamily="34" charset="-120"/>
          </a:endParaRPr>
        </a:p>
      </dgm:t>
    </dgm:pt>
    <dgm:pt modelId="{1B53F796-7D16-444F-BB29-8154C10CD17B}" type="parTrans" cxnId="{2514F69A-56E3-4147-B7E1-C71F71A59F26}">
      <dgm:prSet/>
      <dgm:spPr/>
      <dgm:t>
        <a:bodyPr/>
        <a:lstStyle/>
        <a:p>
          <a:endParaRPr lang="zh-TW" altLang="en-US"/>
        </a:p>
      </dgm:t>
    </dgm:pt>
    <dgm:pt modelId="{CD1E8CD1-0AC1-43B1-9924-B24AA2FEA973}" type="sibTrans" cxnId="{2514F69A-56E3-4147-B7E1-C71F71A59F26}">
      <dgm:prSet/>
      <dgm:spPr/>
      <dgm:t>
        <a:bodyPr/>
        <a:lstStyle/>
        <a:p>
          <a:endParaRPr lang="zh-TW" altLang="en-US"/>
        </a:p>
      </dgm:t>
    </dgm:pt>
    <dgm:pt modelId="{E71D9227-959D-4D00-A0F9-E287CD9C907D}">
      <dgm:prSet phldrT="[文字]" custT="1"/>
      <dgm:spPr/>
      <dgm:t>
        <a:bodyPr/>
        <a:lstStyle/>
        <a:p>
          <a:pPr algn="l"/>
          <a:r>
            <a:rPr lang="en-US" altLang="zh-TW" sz="3600" b="1" dirty="0" smtClean="0">
              <a:latin typeface="微軟正黑體" pitchFamily="34" charset="-120"/>
              <a:ea typeface="微軟正黑體" pitchFamily="34" charset="-120"/>
            </a:rPr>
            <a:t>4</a:t>
          </a:r>
          <a:r>
            <a:rPr lang="zh-TW" altLang="en-US" sz="3600" b="1" dirty="0" smtClean="0">
              <a:latin typeface="微軟正黑體" pitchFamily="34" charset="-120"/>
              <a:ea typeface="微軟正黑體" pitchFamily="34" charset="-120"/>
            </a:rPr>
            <a:t>種以上</a:t>
          </a:r>
          <a:endParaRPr lang="zh-TW" altLang="en-US" sz="3600" b="1" dirty="0">
            <a:latin typeface="微軟正黑體" pitchFamily="34" charset="-120"/>
            <a:ea typeface="微軟正黑體" pitchFamily="34" charset="-120"/>
          </a:endParaRPr>
        </a:p>
      </dgm:t>
    </dgm:pt>
    <dgm:pt modelId="{EE6A1D19-75BB-43C5-BA0E-1ACDE1E3FA79}" type="parTrans" cxnId="{A91E0D7F-4AD4-45CF-8D68-23D3B0E0245A}">
      <dgm:prSet/>
      <dgm:spPr/>
      <dgm:t>
        <a:bodyPr/>
        <a:lstStyle/>
        <a:p>
          <a:endParaRPr lang="zh-TW" altLang="en-US"/>
        </a:p>
      </dgm:t>
    </dgm:pt>
    <dgm:pt modelId="{788804B8-A1D9-4F66-BF40-56CA8CB3C5A0}" type="sibTrans" cxnId="{A91E0D7F-4AD4-45CF-8D68-23D3B0E0245A}">
      <dgm:prSet/>
      <dgm:spPr/>
      <dgm:t>
        <a:bodyPr/>
        <a:lstStyle/>
        <a:p>
          <a:endParaRPr lang="zh-TW" altLang="en-US"/>
        </a:p>
      </dgm:t>
    </dgm:pt>
    <dgm:pt modelId="{C5C531A2-94A0-412B-8CDA-92B8A5BE54C1}">
      <dgm:prSet phldrT="[文字]" custT="1"/>
      <dgm:spPr/>
      <dgm:t>
        <a:bodyPr/>
        <a:lstStyle/>
        <a:p>
          <a:r>
            <a:rPr lang="zh-TW" altLang="en-US" sz="2000" b="1" dirty="0" smtClean="0">
              <a:latin typeface="微軟正黑體" pitchFamily="34" charset="-120"/>
              <a:ea typeface="微軟正黑體" pitchFamily="34" charset="-120"/>
            </a:rPr>
            <a:t>科系關聯性高：順序是否要調整？</a:t>
          </a:r>
          <a:endParaRPr lang="zh-TW" altLang="en-US" sz="2000" b="1" dirty="0">
            <a:latin typeface="微軟正黑體" pitchFamily="34" charset="-120"/>
            <a:ea typeface="微軟正黑體" pitchFamily="34" charset="-120"/>
          </a:endParaRPr>
        </a:p>
      </dgm:t>
    </dgm:pt>
    <dgm:pt modelId="{BD94C589-AAC6-4C58-BB06-4D0FAFF64CDB}" type="parTrans" cxnId="{77D79682-D258-445D-AA46-9EF0C23F7B9C}">
      <dgm:prSet/>
      <dgm:spPr/>
      <dgm:t>
        <a:bodyPr/>
        <a:lstStyle/>
        <a:p>
          <a:endParaRPr lang="zh-TW" altLang="en-US"/>
        </a:p>
      </dgm:t>
    </dgm:pt>
    <dgm:pt modelId="{421CA5EA-BCD4-4554-8304-76728AF6A6ED}" type="sibTrans" cxnId="{77D79682-D258-445D-AA46-9EF0C23F7B9C}">
      <dgm:prSet/>
      <dgm:spPr/>
      <dgm:t>
        <a:bodyPr/>
        <a:lstStyle/>
        <a:p>
          <a:endParaRPr lang="zh-TW" altLang="en-US"/>
        </a:p>
      </dgm:t>
    </dgm:pt>
    <dgm:pt modelId="{2E9E8F14-DEEC-4AA0-85AA-884CCDC6C5A1}">
      <dgm:prSet phldrT="[文字]" custT="1"/>
      <dgm:spPr/>
      <dgm:t>
        <a:bodyPr/>
        <a:lstStyle/>
        <a:p>
          <a:r>
            <a:rPr lang="zh-TW" altLang="en-US" sz="2000" b="1" dirty="0" smtClean="0">
              <a:latin typeface="微軟正黑體" pitchFamily="34" charset="-120"/>
              <a:ea typeface="微軟正黑體" pitchFamily="34" charset="-120"/>
            </a:rPr>
            <a:t>科系關聯性低：持續做生涯探索</a:t>
          </a:r>
          <a:r>
            <a:rPr lang="zh-TW" altLang="en-US" sz="1800" b="1" dirty="0" smtClean="0">
              <a:latin typeface="微軟正黑體" pitchFamily="34" charset="-120"/>
              <a:ea typeface="微軟正黑體" pitchFamily="34" charset="-120"/>
            </a:rPr>
            <a:t>。</a:t>
          </a:r>
          <a:endParaRPr lang="zh-TW" altLang="en-US" sz="1800" b="1" dirty="0">
            <a:latin typeface="微軟正黑體" pitchFamily="34" charset="-120"/>
            <a:ea typeface="微軟正黑體" pitchFamily="34" charset="-120"/>
          </a:endParaRPr>
        </a:p>
      </dgm:t>
    </dgm:pt>
    <dgm:pt modelId="{12BAD3F7-2FE7-4688-849D-69E50933DDBC}" type="parTrans" cxnId="{CAD5564B-CFCD-44EA-8B14-9E61BA75D814}">
      <dgm:prSet/>
      <dgm:spPr/>
      <dgm:t>
        <a:bodyPr/>
        <a:lstStyle/>
        <a:p>
          <a:endParaRPr lang="zh-TW" altLang="en-US"/>
        </a:p>
      </dgm:t>
    </dgm:pt>
    <dgm:pt modelId="{2DD23771-51C9-43EC-8DF5-84E1690F7631}" type="sibTrans" cxnId="{CAD5564B-CFCD-44EA-8B14-9E61BA75D814}">
      <dgm:prSet/>
      <dgm:spPr/>
      <dgm:t>
        <a:bodyPr/>
        <a:lstStyle/>
        <a:p>
          <a:endParaRPr lang="zh-TW" altLang="en-US"/>
        </a:p>
      </dgm:t>
    </dgm:pt>
    <dgm:pt modelId="{520DBC79-C297-43E6-8675-A9D09FE3EB85}">
      <dgm:prSet phldrT="[文字]" custT="1"/>
      <dgm:spPr/>
      <dgm:t>
        <a:bodyPr/>
        <a:lstStyle/>
        <a:p>
          <a:pPr>
            <a:lnSpc>
              <a:spcPct val="80000"/>
            </a:lnSpc>
          </a:pPr>
          <a:r>
            <a:rPr lang="zh-TW" altLang="en-US" sz="2000" b="1" dirty="0" smtClean="0">
              <a:latin typeface="微軟正黑體" pitchFamily="34" charset="-120"/>
              <a:ea typeface="微軟正黑體" pitchFamily="34" charset="-120"/>
            </a:rPr>
            <a:t>真實衡量自己的能力</a:t>
          </a:r>
          <a:endParaRPr lang="zh-TW" altLang="en-US" sz="2000" b="1" dirty="0">
            <a:latin typeface="微軟正黑體" pitchFamily="34" charset="-120"/>
            <a:ea typeface="微軟正黑體" pitchFamily="34" charset="-120"/>
          </a:endParaRPr>
        </a:p>
      </dgm:t>
    </dgm:pt>
    <dgm:pt modelId="{F295296C-756E-4DFF-8E80-65B94BD2E7FC}" type="parTrans" cxnId="{BA7DA955-11C8-4E50-AF2D-4ED3408ACBE1}">
      <dgm:prSet/>
      <dgm:spPr/>
      <dgm:t>
        <a:bodyPr/>
        <a:lstStyle/>
        <a:p>
          <a:endParaRPr lang="zh-TW" altLang="en-US"/>
        </a:p>
      </dgm:t>
    </dgm:pt>
    <dgm:pt modelId="{C8D6315B-DC7F-454C-A834-4F575B1C6467}" type="sibTrans" cxnId="{BA7DA955-11C8-4E50-AF2D-4ED3408ACBE1}">
      <dgm:prSet/>
      <dgm:spPr/>
      <dgm:t>
        <a:bodyPr/>
        <a:lstStyle/>
        <a:p>
          <a:endParaRPr lang="zh-TW" altLang="en-US"/>
        </a:p>
      </dgm:t>
    </dgm:pt>
    <dgm:pt modelId="{D84785A1-9B1D-49DA-A843-7C347FA5C184}" type="pres">
      <dgm:prSet presAssocID="{E80B1229-6FA2-43CC-9315-38AA3D3791EE}" presName="Name0" presStyleCnt="0">
        <dgm:presLayoutVars>
          <dgm:chMax val="7"/>
          <dgm:dir/>
          <dgm:animLvl val="lvl"/>
          <dgm:resizeHandles val="exact"/>
        </dgm:presLayoutVars>
      </dgm:prSet>
      <dgm:spPr/>
      <dgm:t>
        <a:bodyPr/>
        <a:lstStyle/>
        <a:p>
          <a:endParaRPr lang="zh-TW" altLang="en-US"/>
        </a:p>
      </dgm:t>
    </dgm:pt>
    <dgm:pt modelId="{0B1D489D-3D09-4FB3-A956-B02D2FC579B9}" type="pres">
      <dgm:prSet presAssocID="{498A16E8-0C01-40FF-BB65-A158048A3C3F}" presName="circle1" presStyleLbl="node1" presStyleIdx="0" presStyleCnt="3"/>
      <dgm:spPr/>
    </dgm:pt>
    <dgm:pt modelId="{46072364-A4EE-4F78-AB1C-2C1F3E5BB642}" type="pres">
      <dgm:prSet presAssocID="{498A16E8-0C01-40FF-BB65-A158048A3C3F}" presName="space" presStyleCnt="0"/>
      <dgm:spPr/>
    </dgm:pt>
    <dgm:pt modelId="{388C77AE-32E0-4F42-8AD7-28BF476DE90A}" type="pres">
      <dgm:prSet presAssocID="{498A16E8-0C01-40FF-BB65-A158048A3C3F}" presName="rect1" presStyleLbl="alignAcc1" presStyleIdx="0" presStyleCnt="3" custLinFactNeighborX="-65"/>
      <dgm:spPr/>
      <dgm:t>
        <a:bodyPr/>
        <a:lstStyle/>
        <a:p>
          <a:endParaRPr lang="zh-TW" altLang="en-US"/>
        </a:p>
      </dgm:t>
    </dgm:pt>
    <dgm:pt modelId="{C47BCEAD-00E4-487D-A9DE-C163010BE2BE}" type="pres">
      <dgm:prSet presAssocID="{D99783D9-278B-4175-843F-E875AC895D18}" presName="vertSpace2" presStyleLbl="node1" presStyleIdx="0" presStyleCnt="3"/>
      <dgm:spPr/>
    </dgm:pt>
    <dgm:pt modelId="{7C64C809-FFFC-41AB-BBA3-C8177CD0C1E7}" type="pres">
      <dgm:prSet presAssocID="{D99783D9-278B-4175-843F-E875AC895D18}" presName="circle2" presStyleLbl="node1" presStyleIdx="1" presStyleCnt="3"/>
      <dgm:spPr/>
    </dgm:pt>
    <dgm:pt modelId="{73B9FA82-412B-4525-8D72-421CAFB60876}" type="pres">
      <dgm:prSet presAssocID="{D99783D9-278B-4175-843F-E875AC895D18}" presName="rect2" presStyleLbl="alignAcc1" presStyleIdx="1" presStyleCnt="3" custScaleY="101552"/>
      <dgm:spPr/>
      <dgm:t>
        <a:bodyPr/>
        <a:lstStyle/>
        <a:p>
          <a:endParaRPr lang="zh-TW" altLang="en-US"/>
        </a:p>
      </dgm:t>
    </dgm:pt>
    <dgm:pt modelId="{F7643BDB-8583-411E-B448-592BFD2404CC}" type="pres">
      <dgm:prSet presAssocID="{E71D9227-959D-4D00-A0F9-E287CD9C907D}" presName="vertSpace3" presStyleLbl="node1" presStyleIdx="1" presStyleCnt="3"/>
      <dgm:spPr/>
    </dgm:pt>
    <dgm:pt modelId="{C2AC3B99-1830-479A-BD6A-31C50EC29EA9}" type="pres">
      <dgm:prSet presAssocID="{E71D9227-959D-4D00-A0F9-E287CD9C907D}" presName="circle3" presStyleLbl="node1" presStyleIdx="2" presStyleCnt="3"/>
      <dgm:spPr/>
    </dgm:pt>
    <dgm:pt modelId="{DE0695C9-DF37-4DAE-B3CE-0C7300D90495}" type="pres">
      <dgm:prSet presAssocID="{E71D9227-959D-4D00-A0F9-E287CD9C907D}" presName="rect3" presStyleLbl="alignAcc1" presStyleIdx="2" presStyleCnt="3"/>
      <dgm:spPr/>
      <dgm:t>
        <a:bodyPr/>
        <a:lstStyle/>
        <a:p>
          <a:endParaRPr lang="zh-TW" altLang="en-US"/>
        </a:p>
      </dgm:t>
    </dgm:pt>
    <dgm:pt modelId="{C4BCC207-65A7-4DAE-9D9D-70A52FDF49A1}" type="pres">
      <dgm:prSet presAssocID="{498A16E8-0C01-40FF-BB65-A158048A3C3F}" presName="rect1ParTx" presStyleLbl="alignAcc1" presStyleIdx="2" presStyleCnt="3">
        <dgm:presLayoutVars>
          <dgm:chMax val="1"/>
          <dgm:bulletEnabled val="1"/>
        </dgm:presLayoutVars>
      </dgm:prSet>
      <dgm:spPr/>
      <dgm:t>
        <a:bodyPr/>
        <a:lstStyle/>
        <a:p>
          <a:endParaRPr lang="zh-TW" altLang="en-US"/>
        </a:p>
      </dgm:t>
    </dgm:pt>
    <dgm:pt modelId="{E6D78DD4-9533-4950-B5DD-AC0A89C7B575}" type="pres">
      <dgm:prSet presAssocID="{498A16E8-0C01-40FF-BB65-A158048A3C3F}" presName="rect1ChTx" presStyleLbl="alignAcc1" presStyleIdx="2" presStyleCnt="3" custScaleX="163124" custLinFactNeighborX="-31097">
        <dgm:presLayoutVars>
          <dgm:bulletEnabled val="1"/>
        </dgm:presLayoutVars>
      </dgm:prSet>
      <dgm:spPr/>
      <dgm:t>
        <a:bodyPr/>
        <a:lstStyle/>
        <a:p>
          <a:endParaRPr lang="zh-TW" altLang="en-US"/>
        </a:p>
      </dgm:t>
    </dgm:pt>
    <dgm:pt modelId="{5E23657A-3B92-4E2A-8A78-EBEB69C26FAA}" type="pres">
      <dgm:prSet presAssocID="{D99783D9-278B-4175-843F-E875AC895D18}" presName="rect2ParTx" presStyleLbl="alignAcc1" presStyleIdx="2" presStyleCnt="3">
        <dgm:presLayoutVars>
          <dgm:chMax val="1"/>
          <dgm:bulletEnabled val="1"/>
        </dgm:presLayoutVars>
      </dgm:prSet>
      <dgm:spPr/>
      <dgm:t>
        <a:bodyPr/>
        <a:lstStyle/>
        <a:p>
          <a:endParaRPr lang="zh-TW" altLang="en-US"/>
        </a:p>
      </dgm:t>
    </dgm:pt>
    <dgm:pt modelId="{8218834E-D3C4-461B-B9EB-C4062E6907B2}" type="pres">
      <dgm:prSet presAssocID="{D99783D9-278B-4175-843F-E875AC895D18}" presName="rect2ChTx" presStyleLbl="alignAcc1" presStyleIdx="2" presStyleCnt="3" custScaleX="180119" custLinFactNeighborX="-32940" custLinFactNeighborY="6005">
        <dgm:presLayoutVars>
          <dgm:bulletEnabled val="1"/>
        </dgm:presLayoutVars>
      </dgm:prSet>
      <dgm:spPr/>
      <dgm:t>
        <a:bodyPr/>
        <a:lstStyle/>
        <a:p>
          <a:endParaRPr lang="zh-TW" altLang="en-US"/>
        </a:p>
      </dgm:t>
    </dgm:pt>
    <dgm:pt modelId="{7C6B03B6-1C1D-4F62-A7C3-2A36DD8131E9}" type="pres">
      <dgm:prSet presAssocID="{E71D9227-959D-4D00-A0F9-E287CD9C907D}" presName="rect3ParTx" presStyleLbl="alignAcc1" presStyleIdx="2" presStyleCnt="3">
        <dgm:presLayoutVars>
          <dgm:chMax val="1"/>
          <dgm:bulletEnabled val="1"/>
        </dgm:presLayoutVars>
      </dgm:prSet>
      <dgm:spPr/>
      <dgm:t>
        <a:bodyPr/>
        <a:lstStyle/>
        <a:p>
          <a:endParaRPr lang="zh-TW" altLang="en-US"/>
        </a:p>
      </dgm:t>
    </dgm:pt>
    <dgm:pt modelId="{73B4A802-AB9F-464E-A51C-C245D405930D}" type="pres">
      <dgm:prSet presAssocID="{E71D9227-959D-4D00-A0F9-E287CD9C907D}" presName="rect3ChTx" presStyleLbl="alignAcc1" presStyleIdx="2" presStyleCnt="3" custScaleX="156885" custLinFactNeighborX="-21124" custLinFactNeighborY="3288">
        <dgm:presLayoutVars>
          <dgm:bulletEnabled val="1"/>
        </dgm:presLayoutVars>
      </dgm:prSet>
      <dgm:spPr/>
      <dgm:t>
        <a:bodyPr/>
        <a:lstStyle/>
        <a:p>
          <a:endParaRPr lang="zh-TW" altLang="en-US"/>
        </a:p>
      </dgm:t>
    </dgm:pt>
  </dgm:ptLst>
  <dgm:cxnLst>
    <dgm:cxn modelId="{22AC5015-5AD4-4FA7-BA7D-0CBAF70790C5}" srcId="{D99783D9-278B-4175-843F-E875AC895D18}" destId="{0A5D3742-B02E-4797-9F3D-1E738702FCF4}" srcOrd="0" destOrd="0" parTransId="{632C879A-A2B3-4DF7-A4D6-D776149E7AFD}" sibTransId="{AF90D38E-55C6-4025-94A2-0191091BC4DD}"/>
    <dgm:cxn modelId="{2AA2B2EA-A060-4643-953F-828F817C336F}" type="presOf" srcId="{0A5D3742-B02E-4797-9F3D-1E738702FCF4}" destId="{8218834E-D3C4-461B-B9EB-C4062E6907B2}" srcOrd="0" destOrd="0" presId="urn:microsoft.com/office/officeart/2005/8/layout/target3"/>
    <dgm:cxn modelId="{1303C6B8-318B-4A33-8D17-3E61457C5666}" type="presOf" srcId="{E80B1229-6FA2-43CC-9315-38AA3D3791EE}" destId="{D84785A1-9B1D-49DA-A843-7C347FA5C184}" srcOrd="0" destOrd="0" presId="urn:microsoft.com/office/officeart/2005/8/layout/target3"/>
    <dgm:cxn modelId="{D571AD55-3B15-43FF-9CA4-408798EBC69C}" type="presOf" srcId="{D99783D9-278B-4175-843F-E875AC895D18}" destId="{5E23657A-3B92-4E2A-8A78-EBEB69C26FAA}" srcOrd="1" destOrd="0" presId="urn:microsoft.com/office/officeart/2005/8/layout/target3"/>
    <dgm:cxn modelId="{7794B627-246A-4538-BA8C-9AC8C6408CCA}" type="presOf" srcId="{498A16E8-0C01-40FF-BB65-A158048A3C3F}" destId="{388C77AE-32E0-4F42-8AD7-28BF476DE90A}" srcOrd="0" destOrd="0" presId="urn:microsoft.com/office/officeart/2005/8/layout/target3"/>
    <dgm:cxn modelId="{5138F6F6-E707-4A98-A0FA-370950FF1759}" type="presOf" srcId="{73F34416-EFBD-4B96-B93E-4A21379B7821}" destId="{8218834E-D3C4-461B-B9EB-C4062E6907B2}" srcOrd="0" destOrd="1" presId="urn:microsoft.com/office/officeart/2005/8/layout/target3"/>
    <dgm:cxn modelId="{99CE55EA-36F4-4DC6-AF27-8BA742491F8A}" type="presOf" srcId="{520DBC79-C297-43E6-8675-A9D09FE3EB85}" destId="{8218834E-D3C4-461B-B9EB-C4062E6907B2}" srcOrd="0" destOrd="2" presId="urn:microsoft.com/office/officeart/2005/8/layout/target3"/>
    <dgm:cxn modelId="{90D69293-0745-42BA-BD24-C3C77FD4379E}" type="presOf" srcId="{C5C531A2-94A0-412B-8CDA-92B8A5BE54C1}" destId="{73B4A802-AB9F-464E-A51C-C245D405930D}" srcOrd="0" destOrd="0" presId="urn:microsoft.com/office/officeart/2005/8/layout/target3"/>
    <dgm:cxn modelId="{2937A682-BD45-404B-A937-9F30C065DBD8}" srcId="{498A16E8-0C01-40FF-BB65-A158048A3C3F}" destId="{3389AD03-FA60-44BF-A781-F580DF174A83}" srcOrd="1" destOrd="0" parTransId="{693007A8-86C3-492F-8B80-7B35C565D16D}" sibTransId="{28C49025-747A-48E1-BC48-041DC3E8A9CD}"/>
    <dgm:cxn modelId="{A91E0D7F-4AD4-45CF-8D68-23D3B0E0245A}" srcId="{E80B1229-6FA2-43CC-9315-38AA3D3791EE}" destId="{E71D9227-959D-4D00-A0F9-E287CD9C907D}" srcOrd="2" destOrd="0" parTransId="{EE6A1D19-75BB-43C5-BA0E-1ACDE1E3FA79}" sibTransId="{788804B8-A1D9-4F66-BF40-56CA8CB3C5A0}"/>
    <dgm:cxn modelId="{CA6C1DCB-9B96-496E-B53E-68857C4AA90B}" type="presOf" srcId="{2E9E8F14-DEEC-4AA0-85AA-884CCDC6C5A1}" destId="{73B4A802-AB9F-464E-A51C-C245D405930D}" srcOrd="0" destOrd="1" presId="urn:microsoft.com/office/officeart/2005/8/layout/target3"/>
    <dgm:cxn modelId="{633E21A6-2BF4-400C-B3A8-182EB0887778}" type="presOf" srcId="{3389AD03-FA60-44BF-A781-F580DF174A83}" destId="{E6D78DD4-9533-4950-B5DD-AC0A89C7B575}" srcOrd="0" destOrd="1" presId="urn:microsoft.com/office/officeart/2005/8/layout/target3"/>
    <dgm:cxn modelId="{BA7DA955-11C8-4E50-AF2D-4ED3408ACBE1}" srcId="{D99783D9-278B-4175-843F-E875AC895D18}" destId="{520DBC79-C297-43E6-8675-A9D09FE3EB85}" srcOrd="2" destOrd="0" parTransId="{F295296C-756E-4DFF-8E80-65B94BD2E7FC}" sibTransId="{C8D6315B-DC7F-454C-A834-4F575B1C6467}"/>
    <dgm:cxn modelId="{9E0602D6-0852-4146-88E2-F0AAF16DBB24}" srcId="{E80B1229-6FA2-43CC-9315-38AA3D3791EE}" destId="{498A16E8-0C01-40FF-BB65-A158048A3C3F}" srcOrd="0" destOrd="0" parTransId="{9DD8950C-2C44-483C-B65F-91C5C763EE5A}" sibTransId="{4DC4B095-B9FA-4672-AFB2-D57D5C6809B3}"/>
    <dgm:cxn modelId="{5AFC492D-AC95-4C23-8107-8E57151C1588}" type="presOf" srcId="{25C67BC0-7F02-444D-8C53-BE3B952BA520}" destId="{E6D78DD4-9533-4950-B5DD-AC0A89C7B575}" srcOrd="0" destOrd="0" presId="urn:microsoft.com/office/officeart/2005/8/layout/target3"/>
    <dgm:cxn modelId="{25FE1EBC-9569-4332-92A0-F8B9CCAE09A3}" type="presOf" srcId="{E71D9227-959D-4D00-A0F9-E287CD9C907D}" destId="{7C6B03B6-1C1D-4F62-A7C3-2A36DD8131E9}" srcOrd="1" destOrd="0" presId="urn:microsoft.com/office/officeart/2005/8/layout/target3"/>
    <dgm:cxn modelId="{77D79682-D258-445D-AA46-9EF0C23F7B9C}" srcId="{E71D9227-959D-4D00-A0F9-E287CD9C907D}" destId="{C5C531A2-94A0-412B-8CDA-92B8A5BE54C1}" srcOrd="0" destOrd="0" parTransId="{BD94C589-AAC6-4C58-BB06-4D0FAFF64CDB}" sibTransId="{421CA5EA-BCD4-4554-8304-76728AF6A6ED}"/>
    <dgm:cxn modelId="{2514F69A-56E3-4147-B7E1-C71F71A59F26}" srcId="{D99783D9-278B-4175-843F-E875AC895D18}" destId="{73F34416-EFBD-4B96-B93E-4A21379B7821}" srcOrd="1" destOrd="0" parTransId="{1B53F796-7D16-444F-BB29-8154C10CD17B}" sibTransId="{CD1E8CD1-0AC1-43B1-9924-B24AA2FEA973}"/>
    <dgm:cxn modelId="{DB5207D4-9524-490C-BD2D-B7BCFD0E7605}" type="presOf" srcId="{E71D9227-959D-4D00-A0F9-E287CD9C907D}" destId="{DE0695C9-DF37-4DAE-B3CE-0C7300D90495}" srcOrd="0" destOrd="0" presId="urn:microsoft.com/office/officeart/2005/8/layout/target3"/>
    <dgm:cxn modelId="{33150507-734D-4F9B-9E82-C3D57C1F84DC}" srcId="{498A16E8-0C01-40FF-BB65-A158048A3C3F}" destId="{25C67BC0-7F02-444D-8C53-BE3B952BA520}" srcOrd="0" destOrd="0" parTransId="{696F6868-AB09-4E8B-AC45-0CCE2342A9CE}" sibTransId="{005F0E2F-B651-46DF-966C-A92F654F5FCD}"/>
    <dgm:cxn modelId="{CAD5564B-CFCD-44EA-8B14-9E61BA75D814}" srcId="{E71D9227-959D-4D00-A0F9-E287CD9C907D}" destId="{2E9E8F14-DEEC-4AA0-85AA-884CCDC6C5A1}" srcOrd="1" destOrd="0" parTransId="{12BAD3F7-2FE7-4688-849D-69E50933DDBC}" sibTransId="{2DD23771-51C9-43EC-8DF5-84E1690F7631}"/>
    <dgm:cxn modelId="{121F3784-F46A-401D-99BB-2965C9CD2F6F}" type="presOf" srcId="{D99783D9-278B-4175-843F-E875AC895D18}" destId="{73B9FA82-412B-4525-8D72-421CAFB60876}" srcOrd="0" destOrd="0" presId="urn:microsoft.com/office/officeart/2005/8/layout/target3"/>
    <dgm:cxn modelId="{477BB57A-435E-4622-9C48-C915925F2AEF}" type="presOf" srcId="{498A16E8-0C01-40FF-BB65-A158048A3C3F}" destId="{C4BCC207-65A7-4DAE-9D9D-70A52FDF49A1}" srcOrd="1" destOrd="0" presId="urn:microsoft.com/office/officeart/2005/8/layout/target3"/>
    <dgm:cxn modelId="{25754B96-4491-4CB9-9DE9-EE9572F135CD}" srcId="{E80B1229-6FA2-43CC-9315-38AA3D3791EE}" destId="{D99783D9-278B-4175-843F-E875AC895D18}" srcOrd="1" destOrd="0" parTransId="{ADB6B65E-DB9E-46C0-B10A-D4B12A545324}" sibTransId="{13A5152A-D797-445E-846C-0461D7B7E55D}"/>
    <dgm:cxn modelId="{534D50A6-231E-4385-9B19-D8ADEBE03323}" type="presParOf" srcId="{D84785A1-9B1D-49DA-A843-7C347FA5C184}" destId="{0B1D489D-3D09-4FB3-A956-B02D2FC579B9}" srcOrd="0" destOrd="0" presId="urn:microsoft.com/office/officeart/2005/8/layout/target3"/>
    <dgm:cxn modelId="{5BDF7342-D2EE-4233-97AA-988696CBC192}" type="presParOf" srcId="{D84785A1-9B1D-49DA-A843-7C347FA5C184}" destId="{46072364-A4EE-4F78-AB1C-2C1F3E5BB642}" srcOrd="1" destOrd="0" presId="urn:microsoft.com/office/officeart/2005/8/layout/target3"/>
    <dgm:cxn modelId="{77E46440-3536-41AE-8F39-0C9DACED53CE}" type="presParOf" srcId="{D84785A1-9B1D-49DA-A843-7C347FA5C184}" destId="{388C77AE-32E0-4F42-8AD7-28BF476DE90A}" srcOrd="2" destOrd="0" presId="urn:microsoft.com/office/officeart/2005/8/layout/target3"/>
    <dgm:cxn modelId="{BC71879F-867E-4D14-AB61-2038C553AFB1}" type="presParOf" srcId="{D84785A1-9B1D-49DA-A843-7C347FA5C184}" destId="{C47BCEAD-00E4-487D-A9DE-C163010BE2BE}" srcOrd="3" destOrd="0" presId="urn:microsoft.com/office/officeart/2005/8/layout/target3"/>
    <dgm:cxn modelId="{6CF6B41D-B91B-415D-BBAA-7F9D3E09085F}" type="presParOf" srcId="{D84785A1-9B1D-49DA-A843-7C347FA5C184}" destId="{7C64C809-FFFC-41AB-BBA3-C8177CD0C1E7}" srcOrd="4" destOrd="0" presId="urn:microsoft.com/office/officeart/2005/8/layout/target3"/>
    <dgm:cxn modelId="{06E52A46-E659-47BF-854C-69950508B2C2}" type="presParOf" srcId="{D84785A1-9B1D-49DA-A843-7C347FA5C184}" destId="{73B9FA82-412B-4525-8D72-421CAFB60876}" srcOrd="5" destOrd="0" presId="urn:microsoft.com/office/officeart/2005/8/layout/target3"/>
    <dgm:cxn modelId="{498ECDDD-1E9B-46EE-A0DF-56020311A355}" type="presParOf" srcId="{D84785A1-9B1D-49DA-A843-7C347FA5C184}" destId="{F7643BDB-8583-411E-B448-592BFD2404CC}" srcOrd="6" destOrd="0" presId="urn:microsoft.com/office/officeart/2005/8/layout/target3"/>
    <dgm:cxn modelId="{CADA3716-B300-4588-908C-07D58A94616B}" type="presParOf" srcId="{D84785A1-9B1D-49DA-A843-7C347FA5C184}" destId="{C2AC3B99-1830-479A-BD6A-31C50EC29EA9}" srcOrd="7" destOrd="0" presId="urn:microsoft.com/office/officeart/2005/8/layout/target3"/>
    <dgm:cxn modelId="{498E487F-8879-4069-B5E7-2D1C46A0722E}" type="presParOf" srcId="{D84785A1-9B1D-49DA-A843-7C347FA5C184}" destId="{DE0695C9-DF37-4DAE-B3CE-0C7300D90495}" srcOrd="8" destOrd="0" presId="urn:microsoft.com/office/officeart/2005/8/layout/target3"/>
    <dgm:cxn modelId="{7CED9603-62FF-4D9F-A06B-06F364F0C3A1}" type="presParOf" srcId="{D84785A1-9B1D-49DA-A843-7C347FA5C184}" destId="{C4BCC207-65A7-4DAE-9D9D-70A52FDF49A1}" srcOrd="9" destOrd="0" presId="urn:microsoft.com/office/officeart/2005/8/layout/target3"/>
    <dgm:cxn modelId="{F552A300-EDDF-4C8B-81DB-CC8C64A6A277}" type="presParOf" srcId="{D84785A1-9B1D-49DA-A843-7C347FA5C184}" destId="{E6D78DD4-9533-4950-B5DD-AC0A89C7B575}" srcOrd="10" destOrd="0" presId="urn:microsoft.com/office/officeart/2005/8/layout/target3"/>
    <dgm:cxn modelId="{531880C5-9357-4E5F-9B7B-DF9069636E47}" type="presParOf" srcId="{D84785A1-9B1D-49DA-A843-7C347FA5C184}" destId="{5E23657A-3B92-4E2A-8A78-EBEB69C26FAA}" srcOrd="11" destOrd="0" presId="urn:microsoft.com/office/officeart/2005/8/layout/target3"/>
    <dgm:cxn modelId="{18893B2F-C03B-41F2-A0EA-0A0A65CDE021}" type="presParOf" srcId="{D84785A1-9B1D-49DA-A843-7C347FA5C184}" destId="{8218834E-D3C4-461B-B9EB-C4062E6907B2}" srcOrd="12" destOrd="0" presId="urn:microsoft.com/office/officeart/2005/8/layout/target3"/>
    <dgm:cxn modelId="{A557756C-F038-4AD6-903D-16A11F88E3B7}" type="presParOf" srcId="{D84785A1-9B1D-49DA-A843-7C347FA5C184}" destId="{7C6B03B6-1C1D-4F62-A7C3-2A36DD8131E9}" srcOrd="13" destOrd="0" presId="urn:microsoft.com/office/officeart/2005/8/layout/target3"/>
    <dgm:cxn modelId="{4E4A22A2-AF07-418C-BCFB-8A12175616BD}" type="presParOf" srcId="{D84785A1-9B1D-49DA-A843-7C347FA5C184}" destId="{73B4A802-AB9F-464E-A51C-C245D405930D}" srcOrd="14"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ADEF4E26-0031-4EB8-8BBF-77D160F1480E}" type="doc">
      <dgm:prSet loTypeId="urn:microsoft.com/office/officeart/2005/8/layout/process5" loCatId="process" qsTypeId="urn:microsoft.com/office/officeart/2005/8/quickstyle/simple1" qsCatId="simple" csTypeId="urn:microsoft.com/office/officeart/2005/8/colors/colorful5" csCatId="colorful" phldr="1"/>
      <dgm:spPr/>
    </dgm:pt>
    <dgm:pt modelId="{58719D81-8C80-4D67-AC22-F2FC7E433ED1}">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smtClean="0">
              <a:solidFill>
                <a:schemeClr val="tx1"/>
              </a:solidFill>
              <a:latin typeface="微軟正黑體" panose="020B0604030504040204" pitchFamily="34" charset="-120"/>
              <a:ea typeface="微軟正黑體" panose="020B0604030504040204" pitchFamily="34" charset="-120"/>
            </a:rPr>
            <a:t>列志願清單</a:t>
          </a:r>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25D7DB23-817C-4EB5-9942-C6B51EF7ED4B}" type="parTrans" cxnId="{2EC2DEA6-8611-410D-A5E2-FFC388D384D5}">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009E4C0-C6D8-4AA6-9B9E-959E1F9A0AEC}" type="sibTrans" cxnId="{2EC2DEA6-8611-410D-A5E2-FFC388D384D5}">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64D654D-B81F-4699-A5F5-F8B1D5B6A2A4}">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smtClean="0">
              <a:solidFill>
                <a:schemeClr val="tx1"/>
              </a:solidFill>
              <a:latin typeface="微軟正黑體" panose="020B0604030504040204" pitchFamily="34" charset="-120"/>
              <a:ea typeface="微軟正黑體" panose="020B0604030504040204" pitchFamily="34" charset="-120"/>
            </a:rPr>
            <a:t>考量做決定的因素</a:t>
          </a:r>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E77D422E-5771-4725-A5A5-1034BB0FDCE1}" type="parTrans" cxnId="{392E8616-ABEE-4823-9D31-FF3B10222B65}">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F74BEE7-D6F5-4AF0-B14B-7CB7A0EF64BC}" type="sibTrans" cxnId="{392E8616-ABEE-4823-9D31-FF3B10222B65}">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F2F02BBF-43D5-471E-A1AE-B158BDB8D595}">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ltLang="zh-TW" sz="2800" b="1" dirty="0" smtClean="0">
            <a:solidFill>
              <a:schemeClr val="tx1"/>
            </a:solidFill>
            <a:latin typeface="微軟正黑體" panose="020B0604030504040204" pitchFamily="34" charset="-120"/>
            <a:ea typeface="微軟正黑體" panose="020B0604030504040204" pitchFamily="34" charset="-120"/>
          </a:endParaRPr>
        </a:p>
        <a:p>
          <a:r>
            <a:rPr lang="zh-TW" altLang="en-US" sz="2800" b="1" dirty="0" smtClean="0">
              <a:solidFill>
                <a:schemeClr val="tx1"/>
              </a:solidFill>
              <a:latin typeface="微軟正黑體" panose="020B0604030504040204" pitchFamily="34" charset="-120"/>
              <a:ea typeface="微軟正黑體" panose="020B0604030504040204" pitchFamily="34" charset="-120"/>
            </a:rPr>
            <a:t>將志願</a:t>
          </a:r>
          <a:r>
            <a:rPr lang="en-US" altLang="zh-TW" sz="2800" b="1" dirty="0" smtClean="0">
              <a:solidFill>
                <a:schemeClr val="tx1"/>
              </a:solidFill>
              <a:latin typeface="微軟正黑體" panose="020B0604030504040204" pitchFamily="34" charset="-120"/>
              <a:ea typeface="微軟正黑體" panose="020B0604030504040204" pitchFamily="34" charset="-120"/>
            </a:rPr>
            <a:t/>
          </a:r>
          <a:br>
            <a:rPr lang="en-US" altLang="zh-TW" sz="2800" b="1" dirty="0" smtClean="0">
              <a:solidFill>
                <a:schemeClr val="tx1"/>
              </a:solidFill>
              <a:latin typeface="微軟正黑體" panose="020B0604030504040204" pitchFamily="34" charset="-120"/>
              <a:ea typeface="微軟正黑體" panose="020B0604030504040204" pitchFamily="34" charset="-120"/>
            </a:rPr>
          </a:br>
          <a:r>
            <a:rPr lang="zh-TW" altLang="en-US" sz="2800" b="1" dirty="0" smtClean="0">
              <a:solidFill>
                <a:schemeClr val="tx1"/>
              </a:solidFill>
              <a:latin typeface="微軟正黑體" panose="020B0604030504040204" pitchFamily="34" charset="-120"/>
              <a:ea typeface="微軟正黑體" panose="020B0604030504040204" pitchFamily="34" charset="-120"/>
            </a:rPr>
            <a:t>排序</a:t>
          </a:r>
        </a:p>
        <a:p>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5A365D75-EF20-480A-BB56-3EFD9150CE93}" type="parTrans" cxnId="{78083AF8-0F20-4383-AEE6-E3BC98925472}">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D6C76DBD-3B56-4D1B-8F98-5CEC69BE1C7C}" type="sibTrans" cxnId="{78083AF8-0F20-4383-AEE6-E3BC98925472}">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C73BFDE0-449A-44C4-A7B5-C6DDC614D0F2}">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smtClean="0">
              <a:solidFill>
                <a:schemeClr val="tx1"/>
              </a:solidFill>
              <a:latin typeface="微軟正黑體" panose="020B0604030504040204" pitchFamily="34" charset="-120"/>
              <a:ea typeface="微軟正黑體" panose="020B0604030504040204" pitchFamily="34" charset="-120"/>
            </a:rPr>
            <a:t>務實的調整學校</a:t>
          </a:r>
          <a:r>
            <a:rPr lang="en-US" altLang="zh-TW" sz="2800" b="1" dirty="0" smtClean="0">
              <a:solidFill>
                <a:schemeClr val="tx1"/>
              </a:solidFill>
              <a:latin typeface="微軟正黑體" panose="020B0604030504040204" pitchFamily="34" charset="-120"/>
              <a:ea typeface="微軟正黑體" panose="020B0604030504040204" pitchFamily="34" charset="-120"/>
            </a:rPr>
            <a:t>/</a:t>
          </a:r>
          <a:r>
            <a:rPr lang="zh-TW" altLang="en-US" sz="2800" b="1" dirty="0" smtClean="0">
              <a:solidFill>
                <a:schemeClr val="tx1"/>
              </a:solidFill>
              <a:latin typeface="微軟正黑體" panose="020B0604030504040204" pitchFamily="34" charset="-120"/>
              <a:ea typeface="微軟正黑體" panose="020B0604030504040204" pitchFamily="34" charset="-120"/>
            </a:rPr>
            <a:t>科系</a:t>
          </a:r>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D23A2550-4884-45CF-A1D9-AD8972961E40}" type="parTrans" cxnId="{BACCCF6F-3F05-4D3B-A034-F583FB8A6B94}">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5F30B0DF-1A38-4047-86AA-93CE36AF6254}" type="sibTrans" cxnId="{BACCCF6F-3F05-4D3B-A034-F583FB8A6B94}">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B0FEBF66-ED19-4C8B-9821-095A361F1D6C}">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smtClean="0">
              <a:solidFill>
                <a:schemeClr val="tx1"/>
              </a:solidFill>
              <a:latin typeface="微軟正黑體" panose="020B0604030504040204" pitchFamily="34" charset="-120"/>
              <a:ea typeface="微軟正黑體" panose="020B0604030504040204" pitchFamily="34" charset="-120"/>
            </a:rPr>
            <a:t>評估</a:t>
          </a:r>
          <a:r>
            <a:rPr lang="en-US" altLang="zh-TW" sz="2800" b="1" dirty="0" smtClean="0">
              <a:solidFill>
                <a:schemeClr val="tx1"/>
              </a:solidFill>
              <a:latin typeface="微軟正黑體" panose="020B0604030504040204" pitchFamily="34" charset="-120"/>
              <a:ea typeface="微軟正黑體" panose="020B0604030504040204" pitchFamily="34" charset="-120"/>
            </a:rPr>
            <a:t/>
          </a:r>
          <a:br>
            <a:rPr lang="en-US" altLang="zh-TW" sz="2800" b="1" dirty="0" smtClean="0">
              <a:solidFill>
                <a:schemeClr val="tx1"/>
              </a:solidFill>
              <a:latin typeface="微軟正黑體" panose="020B0604030504040204" pitchFamily="34" charset="-120"/>
              <a:ea typeface="微軟正黑體" panose="020B0604030504040204" pitchFamily="34" charset="-120"/>
            </a:rPr>
          </a:br>
          <a:r>
            <a:rPr lang="zh-TW" altLang="en-US" sz="2800" b="1" dirty="0" smtClean="0">
              <a:solidFill>
                <a:schemeClr val="tx1"/>
              </a:solidFill>
              <a:latin typeface="微軟正黑體" panose="020B0604030504040204" pitchFamily="34" charset="-120"/>
              <a:ea typeface="微軟正黑體" panose="020B0604030504040204" pitchFamily="34" charset="-120"/>
            </a:rPr>
            <a:t>真實能力</a:t>
          </a:r>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6E43EB94-4AE5-4456-A281-EBF93FAF745D}" type="parTrans" cxnId="{D491439E-A2C6-4698-8E09-807B5EE4EFD2}">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485F6C8-CDDD-471C-BE49-FA2279417842}" type="sibTrans" cxnId="{D491439E-A2C6-4698-8E09-807B5EE4EFD2}">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A65874F1-D4B8-4827-80D8-5A85E155CA2F}" type="pres">
      <dgm:prSet presAssocID="{ADEF4E26-0031-4EB8-8BBF-77D160F1480E}" presName="diagram" presStyleCnt="0">
        <dgm:presLayoutVars>
          <dgm:dir/>
          <dgm:resizeHandles val="exact"/>
        </dgm:presLayoutVars>
      </dgm:prSet>
      <dgm:spPr/>
    </dgm:pt>
    <dgm:pt modelId="{CF0E4280-BAC1-4979-A4F7-47FDE4DCE38D}" type="pres">
      <dgm:prSet presAssocID="{58719D81-8C80-4D67-AC22-F2FC7E433ED1}" presName="node" presStyleLbl="node1" presStyleIdx="0" presStyleCnt="5">
        <dgm:presLayoutVars>
          <dgm:bulletEnabled val="1"/>
        </dgm:presLayoutVars>
      </dgm:prSet>
      <dgm:spPr/>
      <dgm:t>
        <a:bodyPr/>
        <a:lstStyle/>
        <a:p>
          <a:endParaRPr lang="zh-TW" altLang="en-US"/>
        </a:p>
      </dgm:t>
    </dgm:pt>
    <dgm:pt modelId="{8CBFCC1F-56CB-404D-ABF7-6C44DB37193E}" type="pres">
      <dgm:prSet presAssocID="{2009E4C0-C6D8-4AA6-9B9E-959E1F9A0AEC}" presName="sibTrans" presStyleLbl="sibTrans2D1" presStyleIdx="0" presStyleCnt="4"/>
      <dgm:spPr/>
      <dgm:t>
        <a:bodyPr/>
        <a:lstStyle/>
        <a:p>
          <a:endParaRPr lang="zh-TW" altLang="en-US"/>
        </a:p>
      </dgm:t>
    </dgm:pt>
    <dgm:pt modelId="{BD545009-B3EA-463B-8033-C3F6AC244C9B}" type="pres">
      <dgm:prSet presAssocID="{2009E4C0-C6D8-4AA6-9B9E-959E1F9A0AEC}" presName="connectorText" presStyleLbl="sibTrans2D1" presStyleIdx="0" presStyleCnt="4"/>
      <dgm:spPr/>
      <dgm:t>
        <a:bodyPr/>
        <a:lstStyle/>
        <a:p>
          <a:endParaRPr lang="zh-TW" altLang="en-US"/>
        </a:p>
      </dgm:t>
    </dgm:pt>
    <dgm:pt modelId="{1A24C7E3-C832-429F-9C9D-3A241B7EE7D3}" type="pres">
      <dgm:prSet presAssocID="{264D654D-B81F-4699-A5F5-F8B1D5B6A2A4}" presName="node" presStyleLbl="node1" presStyleIdx="1" presStyleCnt="5" custLinFactNeighborX="2890" custLinFactNeighborY="2877">
        <dgm:presLayoutVars>
          <dgm:bulletEnabled val="1"/>
        </dgm:presLayoutVars>
      </dgm:prSet>
      <dgm:spPr/>
      <dgm:t>
        <a:bodyPr/>
        <a:lstStyle/>
        <a:p>
          <a:endParaRPr lang="zh-TW" altLang="en-US"/>
        </a:p>
      </dgm:t>
    </dgm:pt>
    <dgm:pt modelId="{77E336CE-A1E2-4D7C-8F16-7991588009A9}" type="pres">
      <dgm:prSet presAssocID="{2F74BEE7-D6F5-4AF0-B14B-7CB7A0EF64BC}" presName="sibTrans" presStyleLbl="sibTrans2D1" presStyleIdx="1" presStyleCnt="4"/>
      <dgm:spPr/>
      <dgm:t>
        <a:bodyPr/>
        <a:lstStyle/>
        <a:p>
          <a:endParaRPr lang="zh-TW" altLang="en-US"/>
        </a:p>
      </dgm:t>
    </dgm:pt>
    <dgm:pt modelId="{AAF546BD-B64E-4EF2-89D0-592FC19CC7E5}" type="pres">
      <dgm:prSet presAssocID="{2F74BEE7-D6F5-4AF0-B14B-7CB7A0EF64BC}" presName="connectorText" presStyleLbl="sibTrans2D1" presStyleIdx="1" presStyleCnt="4"/>
      <dgm:spPr/>
      <dgm:t>
        <a:bodyPr/>
        <a:lstStyle/>
        <a:p>
          <a:endParaRPr lang="zh-TW" altLang="en-US"/>
        </a:p>
      </dgm:t>
    </dgm:pt>
    <dgm:pt modelId="{99465790-BAFD-4E03-9939-12C45E3628D8}" type="pres">
      <dgm:prSet presAssocID="{F2F02BBF-43D5-471E-A1AE-B158BDB8D595}" presName="node" presStyleLbl="node1" presStyleIdx="2" presStyleCnt="5">
        <dgm:presLayoutVars>
          <dgm:bulletEnabled val="1"/>
        </dgm:presLayoutVars>
      </dgm:prSet>
      <dgm:spPr/>
      <dgm:t>
        <a:bodyPr/>
        <a:lstStyle/>
        <a:p>
          <a:endParaRPr lang="zh-TW" altLang="en-US"/>
        </a:p>
      </dgm:t>
    </dgm:pt>
    <dgm:pt modelId="{F66B89F1-57B9-4981-B864-6E395C1EED0D}" type="pres">
      <dgm:prSet presAssocID="{D6C76DBD-3B56-4D1B-8F98-5CEC69BE1C7C}" presName="sibTrans" presStyleLbl="sibTrans2D1" presStyleIdx="2" presStyleCnt="4"/>
      <dgm:spPr/>
      <dgm:t>
        <a:bodyPr/>
        <a:lstStyle/>
        <a:p>
          <a:endParaRPr lang="zh-TW" altLang="en-US"/>
        </a:p>
      </dgm:t>
    </dgm:pt>
    <dgm:pt modelId="{0E5C3E2C-4557-4E37-B4EF-3F349A3D2E75}" type="pres">
      <dgm:prSet presAssocID="{D6C76DBD-3B56-4D1B-8F98-5CEC69BE1C7C}" presName="connectorText" presStyleLbl="sibTrans2D1" presStyleIdx="2" presStyleCnt="4"/>
      <dgm:spPr/>
      <dgm:t>
        <a:bodyPr/>
        <a:lstStyle/>
        <a:p>
          <a:endParaRPr lang="zh-TW" altLang="en-US"/>
        </a:p>
      </dgm:t>
    </dgm:pt>
    <dgm:pt modelId="{7F5C52DC-DB45-4D09-87A1-96B78D8FC6E4}" type="pres">
      <dgm:prSet presAssocID="{B0FEBF66-ED19-4C8B-9821-095A361F1D6C}" presName="node" presStyleLbl="node1" presStyleIdx="3" presStyleCnt="5">
        <dgm:presLayoutVars>
          <dgm:bulletEnabled val="1"/>
        </dgm:presLayoutVars>
      </dgm:prSet>
      <dgm:spPr/>
      <dgm:t>
        <a:bodyPr/>
        <a:lstStyle/>
        <a:p>
          <a:endParaRPr lang="zh-TW" altLang="en-US"/>
        </a:p>
      </dgm:t>
    </dgm:pt>
    <dgm:pt modelId="{CD532653-8F16-4AE5-8BA7-8DE87342D6F0}" type="pres">
      <dgm:prSet presAssocID="{2485F6C8-CDDD-471C-BE49-FA2279417842}" presName="sibTrans" presStyleLbl="sibTrans2D1" presStyleIdx="3" presStyleCnt="4"/>
      <dgm:spPr/>
      <dgm:t>
        <a:bodyPr/>
        <a:lstStyle/>
        <a:p>
          <a:endParaRPr lang="zh-TW" altLang="en-US"/>
        </a:p>
      </dgm:t>
    </dgm:pt>
    <dgm:pt modelId="{A09C4D72-2C23-4A3A-A39D-B1AEBE1EB9ED}" type="pres">
      <dgm:prSet presAssocID="{2485F6C8-CDDD-471C-BE49-FA2279417842}" presName="connectorText" presStyleLbl="sibTrans2D1" presStyleIdx="3" presStyleCnt="4"/>
      <dgm:spPr/>
      <dgm:t>
        <a:bodyPr/>
        <a:lstStyle/>
        <a:p>
          <a:endParaRPr lang="zh-TW" altLang="en-US"/>
        </a:p>
      </dgm:t>
    </dgm:pt>
    <dgm:pt modelId="{EF935BDF-A0D1-4C92-BE7D-D64FD89283E4}" type="pres">
      <dgm:prSet presAssocID="{C73BFDE0-449A-44C4-A7B5-C6DDC614D0F2}" presName="node" presStyleLbl="node1" presStyleIdx="4" presStyleCnt="5">
        <dgm:presLayoutVars>
          <dgm:bulletEnabled val="1"/>
        </dgm:presLayoutVars>
      </dgm:prSet>
      <dgm:spPr/>
      <dgm:t>
        <a:bodyPr/>
        <a:lstStyle/>
        <a:p>
          <a:endParaRPr lang="zh-TW" altLang="en-US"/>
        </a:p>
      </dgm:t>
    </dgm:pt>
  </dgm:ptLst>
  <dgm:cxnLst>
    <dgm:cxn modelId="{2CD72F3B-B8A8-4AD3-88C6-6804D79EBCA6}" type="presOf" srcId="{2485F6C8-CDDD-471C-BE49-FA2279417842}" destId="{A09C4D72-2C23-4A3A-A39D-B1AEBE1EB9ED}" srcOrd="1" destOrd="0" presId="urn:microsoft.com/office/officeart/2005/8/layout/process5"/>
    <dgm:cxn modelId="{26249013-78F8-4173-A018-BDB34B5BEF99}" type="presOf" srcId="{F2F02BBF-43D5-471E-A1AE-B158BDB8D595}" destId="{99465790-BAFD-4E03-9939-12C45E3628D8}" srcOrd="0" destOrd="0" presId="urn:microsoft.com/office/officeart/2005/8/layout/process5"/>
    <dgm:cxn modelId="{2EC2DEA6-8611-410D-A5E2-FFC388D384D5}" srcId="{ADEF4E26-0031-4EB8-8BBF-77D160F1480E}" destId="{58719D81-8C80-4D67-AC22-F2FC7E433ED1}" srcOrd="0" destOrd="0" parTransId="{25D7DB23-817C-4EB5-9942-C6B51EF7ED4B}" sibTransId="{2009E4C0-C6D8-4AA6-9B9E-959E1F9A0AEC}"/>
    <dgm:cxn modelId="{8E34541D-D088-46AF-9F1B-71B04F46C3E9}" type="presOf" srcId="{ADEF4E26-0031-4EB8-8BBF-77D160F1480E}" destId="{A65874F1-D4B8-4827-80D8-5A85E155CA2F}" srcOrd="0" destOrd="0" presId="urn:microsoft.com/office/officeart/2005/8/layout/process5"/>
    <dgm:cxn modelId="{15527BE2-BC17-443C-A961-758099AD3C52}" type="presOf" srcId="{2485F6C8-CDDD-471C-BE49-FA2279417842}" destId="{CD532653-8F16-4AE5-8BA7-8DE87342D6F0}" srcOrd="0" destOrd="0" presId="urn:microsoft.com/office/officeart/2005/8/layout/process5"/>
    <dgm:cxn modelId="{A33725E0-17C5-4E72-80D7-8C7F3214469A}" type="presOf" srcId="{B0FEBF66-ED19-4C8B-9821-095A361F1D6C}" destId="{7F5C52DC-DB45-4D09-87A1-96B78D8FC6E4}" srcOrd="0" destOrd="0" presId="urn:microsoft.com/office/officeart/2005/8/layout/process5"/>
    <dgm:cxn modelId="{BACCCF6F-3F05-4D3B-A034-F583FB8A6B94}" srcId="{ADEF4E26-0031-4EB8-8BBF-77D160F1480E}" destId="{C73BFDE0-449A-44C4-A7B5-C6DDC614D0F2}" srcOrd="4" destOrd="0" parTransId="{D23A2550-4884-45CF-A1D9-AD8972961E40}" sibTransId="{5F30B0DF-1A38-4047-86AA-93CE36AF6254}"/>
    <dgm:cxn modelId="{AC495EAA-B704-4F81-847E-41AD633A3126}" type="presOf" srcId="{264D654D-B81F-4699-A5F5-F8B1D5B6A2A4}" destId="{1A24C7E3-C832-429F-9C9D-3A241B7EE7D3}" srcOrd="0" destOrd="0" presId="urn:microsoft.com/office/officeart/2005/8/layout/process5"/>
    <dgm:cxn modelId="{B0AB16E5-33CC-4E7E-BE43-592B8B92ED89}" type="presOf" srcId="{2F74BEE7-D6F5-4AF0-B14B-7CB7A0EF64BC}" destId="{AAF546BD-B64E-4EF2-89D0-592FC19CC7E5}" srcOrd="1" destOrd="0" presId="urn:microsoft.com/office/officeart/2005/8/layout/process5"/>
    <dgm:cxn modelId="{78083AF8-0F20-4383-AEE6-E3BC98925472}" srcId="{ADEF4E26-0031-4EB8-8BBF-77D160F1480E}" destId="{F2F02BBF-43D5-471E-A1AE-B158BDB8D595}" srcOrd="2" destOrd="0" parTransId="{5A365D75-EF20-480A-BB56-3EFD9150CE93}" sibTransId="{D6C76DBD-3B56-4D1B-8F98-5CEC69BE1C7C}"/>
    <dgm:cxn modelId="{D2423E10-6BD8-40F1-A894-ECC1A89E2C58}" type="presOf" srcId="{58719D81-8C80-4D67-AC22-F2FC7E433ED1}" destId="{CF0E4280-BAC1-4979-A4F7-47FDE4DCE38D}" srcOrd="0" destOrd="0" presId="urn:microsoft.com/office/officeart/2005/8/layout/process5"/>
    <dgm:cxn modelId="{A7FE626F-C408-4266-B4FB-9DC17106AB6E}" type="presOf" srcId="{2009E4C0-C6D8-4AA6-9B9E-959E1F9A0AEC}" destId="{8CBFCC1F-56CB-404D-ABF7-6C44DB37193E}" srcOrd="0" destOrd="0" presId="urn:microsoft.com/office/officeart/2005/8/layout/process5"/>
    <dgm:cxn modelId="{D491439E-A2C6-4698-8E09-807B5EE4EFD2}" srcId="{ADEF4E26-0031-4EB8-8BBF-77D160F1480E}" destId="{B0FEBF66-ED19-4C8B-9821-095A361F1D6C}" srcOrd="3" destOrd="0" parTransId="{6E43EB94-4AE5-4456-A281-EBF93FAF745D}" sibTransId="{2485F6C8-CDDD-471C-BE49-FA2279417842}"/>
    <dgm:cxn modelId="{B4679C79-31A1-4736-A101-014786C3589A}" type="presOf" srcId="{D6C76DBD-3B56-4D1B-8F98-5CEC69BE1C7C}" destId="{0E5C3E2C-4557-4E37-B4EF-3F349A3D2E75}" srcOrd="1" destOrd="0" presId="urn:microsoft.com/office/officeart/2005/8/layout/process5"/>
    <dgm:cxn modelId="{532631FC-85A6-4F2D-9EC1-E77F0BCCD2DC}" type="presOf" srcId="{C73BFDE0-449A-44C4-A7B5-C6DDC614D0F2}" destId="{EF935BDF-A0D1-4C92-BE7D-D64FD89283E4}" srcOrd="0" destOrd="0" presId="urn:microsoft.com/office/officeart/2005/8/layout/process5"/>
    <dgm:cxn modelId="{9D57F1AF-A6DE-4268-B648-CF467FAA32AD}" type="presOf" srcId="{D6C76DBD-3B56-4D1B-8F98-5CEC69BE1C7C}" destId="{F66B89F1-57B9-4981-B864-6E395C1EED0D}" srcOrd="0" destOrd="0" presId="urn:microsoft.com/office/officeart/2005/8/layout/process5"/>
    <dgm:cxn modelId="{0F21A894-8A73-472B-B2C6-54BAD7873AED}" type="presOf" srcId="{2F74BEE7-D6F5-4AF0-B14B-7CB7A0EF64BC}" destId="{77E336CE-A1E2-4D7C-8F16-7991588009A9}" srcOrd="0" destOrd="0" presId="urn:microsoft.com/office/officeart/2005/8/layout/process5"/>
    <dgm:cxn modelId="{002FE83B-FEA2-4F8F-8E89-2EE27A23DACA}" type="presOf" srcId="{2009E4C0-C6D8-4AA6-9B9E-959E1F9A0AEC}" destId="{BD545009-B3EA-463B-8033-C3F6AC244C9B}" srcOrd="1" destOrd="0" presId="urn:microsoft.com/office/officeart/2005/8/layout/process5"/>
    <dgm:cxn modelId="{392E8616-ABEE-4823-9D31-FF3B10222B65}" srcId="{ADEF4E26-0031-4EB8-8BBF-77D160F1480E}" destId="{264D654D-B81F-4699-A5F5-F8B1D5B6A2A4}" srcOrd="1" destOrd="0" parTransId="{E77D422E-5771-4725-A5A5-1034BB0FDCE1}" sibTransId="{2F74BEE7-D6F5-4AF0-B14B-7CB7A0EF64BC}"/>
    <dgm:cxn modelId="{E1F6C5DD-88B4-40F4-AB31-0E43C04C8410}" type="presParOf" srcId="{A65874F1-D4B8-4827-80D8-5A85E155CA2F}" destId="{CF0E4280-BAC1-4979-A4F7-47FDE4DCE38D}" srcOrd="0" destOrd="0" presId="urn:microsoft.com/office/officeart/2005/8/layout/process5"/>
    <dgm:cxn modelId="{FF56557A-4731-43ED-AE7A-1A9E4B590FDD}" type="presParOf" srcId="{A65874F1-D4B8-4827-80D8-5A85E155CA2F}" destId="{8CBFCC1F-56CB-404D-ABF7-6C44DB37193E}" srcOrd="1" destOrd="0" presId="urn:microsoft.com/office/officeart/2005/8/layout/process5"/>
    <dgm:cxn modelId="{762A2910-FE89-450D-A224-D398727B139C}" type="presParOf" srcId="{8CBFCC1F-56CB-404D-ABF7-6C44DB37193E}" destId="{BD545009-B3EA-463B-8033-C3F6AC244C9B}" srcOrd="0" destOrd="0" presId="urn:microsoft.com/office/officeart/2005/8/layout/process5"/>
    <dgm:cxn modelId="{69E3E5A5-84C0-44B9-86C6-DB5BDA481B63}" type="presParOf" srcId="{A65874F1-D4B8-4827-80D8-5A85E155CA2F}" destId="{1A24C7E3-C832-429F-9C9D-3A241B7EE7D3}" srcOrd="2" destOrd="0" presId="urn:microsoft.com/office/officeart/2005/8/layout/process5"/>
    <dgm:cxn modelId="{4D1FCBC5-5B61-4A06-997E-23652156455F}" type="presParOf" srcId="{A65874F1-D4B8-4827-80D8-5A85E155CA2F}" destId="{77E336CE-A1E2-4D7C-8F16-7991588009A9}" srcOrd="3" destOrd="0" presId="urn:microsoft.com/office/officeart/2005/8/layout/process5"/>
    <dgm:cxn modelId="{E88E21FB-7056-4323-A762-1E4E203EC144}" type="presParOf" srcId="{77E336CE-A1E2-4D7C-8F16-7991588009A9}" destId="{AAF546BD-B64E-4EF2-89D0-592FC19CC7E5}" srcOrd="0" destOrd="0" presId="urn:microsoft.com/office/officeart/2005/8/layout/process5"/>
    <dgm:cxn modelId="{FF9048F1-08DB-46F9-BC1C-CE7DA7CF6EDC}" type="presParOf" srcId="{A65874F1-D4B8-4827-80D8-5A85E155CA2F}" destId="{99465790-BAFD-4E03-9939-12C45E3628D8}" srcOrd="4" destOrd="0" presId="urn:microsoft.com/office/officeart/2005/8/layout/process5"/>
    <dgm:cxn modelId="{4ACFBFEB-DE53-4FBD-BCA4-911EF92F8501}" type="presParOf" srcId="{A65874F1-D4B8-4827-80D8-5A85E155CA2F}" destId="{F66B89F1-57B9-4981-B864-6E395C1EED0D}" srcOrd="5" destOrd="0" presId="urn:microsoft.com/office/officeart/2005/8/layout/process5"/>
    <dgm:cxn modelId="{D26B4165-BE71-4E06-8BC9-D1B8AB486C2C}" type="presParOf" srcId="{F66B89F1-57B9-4981-B864-6E395C1EED0D}" destId="{0E5C3E2C-4557-4E37-B4EF-3F349A3D2E75}" srcOrd="0" destOrd="0" presId="urn:microsoft.com/office/officeart/2005/8/layout/process5"/>
    <dgm:cxn modelId="{C96F7061-3FAE-44FC-B6B4-878DE1C84FEF}" type="presParOf" srcId="{A65874F1-D4B8-4827-80D8-5A85E155CA2F}" destId="{7F5C52DC-DB45-4D09-87A1-96B78D8FC6E4}" srcOrd="6" destOrd="0" presId="urn:microsoft.com/office/officeart/2005/8/layout/process5"/>
    <dgm:cxn modelId="{60E12211-D5F9-4CB6-A719-1D7E4305D2FA}" type="presParOf" srcId="{A65874F1-D4B8-4827-80D8-5A85E155CA2F}" destId="{CD532653-8F16-4AE5-8BA7-8DE87342D6F0}" srcOrd="7" destOrd="0" presId="urn:microsoft.com/office/officeart/2005/8/layout/process5"/>
    <dgm:cxn modelId="{6C209170-E9EB-4C39-B769-B9F5148EE8A6}" type="presParOf" srcId="{CD532653-8F16-4AE5-8BA7-8DE87342D6F0}" destId="{A09C4D72-2C23-4A3A-A39D-B1AEBE1EB9ED}" srcOrd="0" destOrd="0" presId="urn:microsoft.com/office/officeart/2005/8/layout/process5"/>
    <dgm:cxn modelId="{FB16C6A8-5C4D-4D88-BE28-8F7765A547EF}" type="presParOf" srcId="{A65874F1-D4B8-4827-80D8-5A85E155CA2F}" destId="{EF935BDF-A0D1-4C92-BE7D-D64FD89283E4}"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F019BF25-956E-4E63-8AD7-C4D88B24BAD7}" type="doc">
      <dgm:prSet loTypeId="urn:microsoft.com/office/officeart/2008/layout/VerticalCurvedList" loCatId="list" qsTypeId="urn:microsoft.com/office/officeart/2005/8/quickstyle/simple4" qsCatId="simple" csTypeId="urn:microsoft.com/office/officeart/2005/8/colors/colorful1#9" csCatId="colorful" phldr="1"/>
      <dgm:spPr/>
      <dgm:t>
        <a:bodyPr/>
        <a:lstStyle/>
        <a:p>
          <a:endParaRPr lang="zh-TW" altLang="en-US"/>
        </a:p>
      </dgm:t>
    </dgm:pt>
    <dgm:pt modelId="{765065FB-3FF3-4C5E-A305-2A9BEA11E983}">
      <dgm:prSet custT="1"/>
      <dgm:spPr/>
      <dgm:t>
        <a:bodyPr/>
        <a:lstStyle/>
        <a:p>
          <a:pPr algn="ctr" rtl="0"/>
          <a:r>
            <a:rPr lang="zh-TW" altLang="en-US" sz="4000" b="1" dirty="0" smtClean="0">
              <a:latin typeface="微軟正黑體" pitchFamily="34" charset="-120"/>
              <a:ea typeface="微軟正黑體" pitchFamily="34" charset="-120"/>
            </a:rPr>
            <a:t>創造未來可能性</a:t>
          </a:r>
          <a:r>
            <a:rPr lang="en-US" altLang="zh-TW" sz="4000" b="1" dirty="0" smtClean="0">
              <a:latin typeface="微軟正黑體" pitchFamily="34" charset="-120"/>
              <a:ea typeface="微軟正黑體" pitchFamily="34" charset="-120"/>
            </a:rPr>
            <a:t>-</a:t>
          </a:r>
          <a:br>
            <a:rPr lang="en-US" altLang="zh-TW" sz="4000" b="1" dirty="0" smtClean="0">
              <a:latin typeface="微軟正黑體" pitchFamily="34" charset="-120"/>
              <a:ea typeface="微軟正黑體" pitchFamily="34" charset="-120"/>
            </a:rPr>
          </a:br>
          <a:r>
            <a:rPr lang="zh-TW" altLang="en-US" sz="4000" b="1" dirty="0" smtClean="0">
              <a:solidFill>
                <a:srgbClr val="FFFF00"/>
              </a:solidFill>
              <a:latin typeface="微軟正黑體" pitchFamily="34" charset="-120"/>
              <a:ea typeface="微軟正黑體" pitchFamily="34" charset="-120"/>
            </a:rPr>
            <a:t>志願選填流程</a:t>
          </a:r>
          <a:endParaRPr lang="zh-TW" altLang="en-US" sz="4000" b="1" dirty="0">
            <a:solidFill>
              <a:srgbClr val="FFFF00"/>
            </a:solidFill>
            <a:latin typeface="微軟正黑體" pitchFamily="34" charset="-120"/>
            <a:ea typeface="微軟正黑體" pitchFamily="34" charset="-120"/>
          </a:endParaRPr>
        </a:p>
      </dgm:t>
    </dgm:pt>
    <dgm:pt modelId="{11E59B5E-8EB8-45E8-B0DF-3A8AE4E109A5}" type="parTrans" cxnId="{1BB20BE1-ED02-4371-80C0-8CBB2D2DEAEB}">
      <dgm:prSet/>
      <dgm:spPr/>
      <dgm:t>
        <a:bodyPr/>
        <a:lstStyle/>
        <a:p>
          <a:endParaRPr lang="zh-TW" altLang="en-US"/>
        </a:p>
      </dgm:t>
    </dgm:pt>
    <dgm:pt modelId="{937B4744-9FB8-4CE8-9BFA-EFCF7EDE1D47}" type="sibTrans" cxnId="{1BB20BE1-ED02-4371-80C0-8CBB2D2DEAEB}">
      <dgm:prSet/>
      <dgm:spPr/>
      <dgm:t>
        <a:bodyPr/>
        <a:lstStyle/>
        <a:p>
          <a:endParaRPr lang="zh-TW" altLang="en-US"/>
        </a:p>
      </dgm:t>
    </dgm:pt>
    <dgm:pt modelId="{0E2E4932-A196-44C6-8A7F-2D2EB8DE8AB3}" type="pres">
      <dgm:prSet presAssocID="{F019BF25-956E-4E63-8AD7-C4D88B24BAD7}" presName="Name0" presStyleCnt="0">
        <dgm:presLayoutVars>
          <dgm:chMax val="7"/>
          <dgm:chPref val="7"/>
          <dgm:dir/>
        </dgm:presLayoutVars>
      </dgm:prSet>
      <dgm:spPr/>
      <dgm:t>
        <a:bodyPr/>
        <a:lstStyle/>
        <a:p>
          <a:endParaRPr lang="zh-TW" altLang="en-US"/>
        </a:p>
      </dgm:t>
    </dgm:pt>
    <dgm:pt modelId="{918406CB-FA95-4731-BB06-A5FD1762A2B3}" type="pres">
      <dgm:prSet presAssocID="{F019BF25-956E-4E63-8AD7-C4D88B24BAD7}" presName="Name1" presStyleCnt="0"/>
      <dgm:spPr/>
    </dgm:pt>
    <dgm:pt modelId="{77247059-CC34-498D-AA8D-C6A1C0D82655}" type="pres">
      <dgm:prSet presAssocID="{F019BF25-956E-4E63-8AD7-C4D88B24BAD7}" presName="cycle" presStyleCnt="0"/>
      <dgm:spPr/>
    </dgm:pt>
    <dgm:pt modelId="{6D0E9DDF-B0B6-4B1E-951E-1DEE128B6E7F}" type="pres">
      <dgm:prSet presAssocID="{F019BF25-956E-4E63-8AD7-C4D88B24BAD7}" presName="srcNode" presStyleLbl="node1" presStyleIdx="0" presStyleCnt="1"/>
      <dgm:spPr/>
    </dgm:pt>
    <dgm:pt modelId="{2EC8E27B-B860-43A7-8793-02743D88D492}" type="pres">
      <dgm:prSet presAssocID="{F019BF25-956E-4E63-8AD7-C4D88B24BAD7}" presName="conn" presStyleLbl="parChTrans1D2" presStyleIdx="0" presStyleCnt="1"/>
      <dgm:spPr/>
      <dgm:t>
        <a:bodyPr/>
        <a:lstStyle/>
        <a:p>
          <a:endParaRPr lang="zh-TW" altLang="en-US"/>
        </a:p>
      </dgm:t>
    </dgm:pt>
    <dgm:pt modelId="{F75DC092-2753-4D7E-AFAA-BB5648E23343}" type="pres">
      <dgm:prSet presAssocID="{F019BF25-956E-4E63-8AD7-C4D88B24BAD7}" presName="extraNode" presStyleLbl="node1" presStyleIdx="0" presStyleCnt="1"/>
      <dgm:spPr/>
    </dgm:pt>
    <dgm:pt modelId="{C8FB881A-9C86-4AA7-B66B-24060A6F8E00}" type="pres">
      <dgm:prSet presAssocID="{F019BF25-956E-4E63-8AD7-C4D88B24BAD7}" presName="dstNode" presStyleLbl="node1" presStyleIdx="0" presStyleCnt="1"/>
      <dgm:spPr/>
    </dgm:pt>
    <dgm:pt modelId="{BDA5AFE8-867E-421F-9502-93FC2E7FD65D}" type="pres">
      <dgm:prSet presAssocID="{765065FB-3FF3-4C5E-A305-2A9BEA11E983}" presName="text_1" presStyleLbl="node1" presStyleIdx="0" presStyleCnt="1" custScaleY="203357">
        <dgm:presLayoutVars>
          <dgm:bulletEnabled val="1"/>
        </dgm:presLayoutVars>
      </dgm:prSet>
      <dgm:spPr/>
      <dgm:t>
        <a:bodyPr/>
        <a:lstStyle/>
        <a:p>
          <a:endParaRPr lang="zh-TW" altLang="en-US"/>
        </a:p>
      </dgm:t>
    </dgm:pt>
    <dgm:pt modelId="{AE3C85E7-842D-4249-9F94-699830255CFD}" type="pres">
      <dgm:prSet presAssocID="{765065FB-3FF3-4C5E-A305-2A9BEA11E983}" presName="accent_1" presStyleCnt="0"/>
      <dgm:spPr/>
    </dgm:pt>
    <dgm:pt modelId="{7E77B1A1-15F0-4B2D-BE8B-F3B0A827B0AD}" type="pres">
      <dgm:prSet presAssocID="{765065FB-3FF3-4C5E-A305-2A9BEA11E983}" presName="accentRepeatNode" presStyleLbl="solidFgAcc1" presStyleIdx="0" presStyleCnt="1"/>
      <dgm:spPr/>
    </dgm:pt>
  </dgm:ptLst>
  <dgm:cxnLst>
    <dgm:cxn modelId="{BC5C47F1-4D0B-4D14-BE3B-8690057F2966}" type="presOf" srcId="{937B4744-9FB8-4CE8-9BFA-EFCF7EDE1D47}" destId="{2EC8E27B-B860-43A7-8793-02743D88D492}" srcOrd="0" destOrd="0" presId="urn:microsoft.com/office/officeart/2008/layout/VerticalCurvedList"/>
    <dgm:cxn modelId="{F92887D3-1E69-4C8A-9703-A2029833D327}" type="presOf" srcId="{F019BF25-956E-4E63-8AD7-C4D88B24BAD7}" destId="{0E2E4932-A196-44C6-8A7F-2D2EB8DE8AB3}" srcOrd="0" destOrd="0" presId="urn:microsoft.com/office/officeart/2008/layout/VerticalCurvedList"/>
    <dgm:cxn modelId="{064E9D60-E366-43A9-98C7-C673B763B8AE}" type="presOf" srcId="{765065FB-3FF3-4C5E-A305-2A9BEA11E983}" destId="{BDA5AFE8-867E-421F-9502-93FC2E7FD65D}" srcOrd="0" destOrd="0" presId="urn:microsoft.com/office/officeart/2008/layout/VerticalCurvedList"/>
    <dgm:cxn modelId="{1BB20BE1-ED02-4371-80C0-8CBB2D2DEAEB}" srcId="{F019BF25-956E-4E63-8AD7-C4D88B24BAD7}" destId="{765065FB-3FF3-4C5E-A305-2A9BEA11E983}" srcOrd="0" destOrd="0" parTransId="{11E59B5E-8EB8-45E8-B0DF-3A8AE4E109A5}" sibTransId="{937B4744-9FB8-4CE8-9BFA-EFCF7EDE1D47}"/>
    <dgm:cxn modelId="{9A832059-9843-4C13-B8AD-70EBF5BA8704}" type="presParOf" srcId="{0E2E4932-A196-44C6-8A7F-2D2EB8DE8AB3}" destId="{918406CB-FA95-4731-BB06-A5FD1762A2B3}" srcOrd="0" destOrd="0" presId="urn:microsoft.com/office/officeart/2008/layout/VerticalCurvedList"/>
    <dgm:cxn modelId="{0817A17D-8EE8-4740-BC3C-B93CD94BA8D2}" type="presParOf" srcId="{918406CB-FA95-4731-BB06-A5FD1762A2B3}" destId="{77247059-CC34-498D-AA8D-C6A1C0D82655}" srcOrd="0" destOrd="0" presId="urn:microsoft.com/office/officeart/2008/layout/VerticalCurvedList"/>
    <dgm:cxn modelId="{1AA066E8-508F-4A4A-8394-76A033D856BB}" type="presParOf" srcId="{77247059-CC34-498D-AA8D-C6A1C0D82655}" destId="{6D0E9DDF-B0B6-4B1E-951E-1DEE128B6E7F}" srcOrd="0" destOrd="0" presId="urn:microsoft.com/office/officeart/2008/layout/VerticalCurvedList"/>
    <dgm:cxn modelId="{35CCC5C4-01F4-499E-963A-EF663A7F99BE}" type="presParOf" srcId="{77247059-CC34-498D-AA8D-C6A1C0D82655}" destId="{2EC8E27B-B860-43A7-8793-02743D88D492}" srcOrd="1" destOrd="0" presId="urn:microsoft.com/office/officeart/2008/layout/VerticalCurvedList"/>
    <dgm:cxn modelId="{5EC1D4A8-F4B2-4A84-9710-F72EFA9886A5}" type="presParOf" srcId="{77247059-CC34-498D-AA8D-C6A1C0D82655}" destId="{F75DC092-2753-4D7E-AFAA-BB5648E23343}" srcOrd="2" destOrd="0" presId="urn:microsoft.com/office/officeart/2008/layout/VerticalCurvedList"/>
    <dgm:cxn modelId="{6A8C0B25-D648-4BEF-AABB-5592F649201D}" type="presParOf" srcId="{77247059-CC34-498D-AA8D-C6A1C0D82655}" destId="{C8FB881A-9C86-4AA7-B66B-24060A6F8E00}" srcOrd="3" destOrd="0" presId="urn:microsoft.com/office/officeart/2008/layout/VerticalCurvedList"/>
    <dgm:cxn modelId="{F3E8DFF4-3F32-4FD6-BC24-B183052E315B}" type="presParOf" srcId="{918406CB-FA95-4731-BB06-A5FD1762A2B3}" destId="{BDA5AFE8-867E-421F-9502-93FC2E7FD65D}" srcOrd="1" destOrd="0" presId="urn:microsoft.com/office/officeart/2008/layout/VerticalCurvedList"/>
    <dgm:cxn modelId="{51B52906-2357-4975-8A41-FE72AD1A4341}" type="presParOf" srcId="{918406CB-FA95-4731-BB06-A5FD1762A2B3}" destId="{AE3C85E7-842D-4249-9F94-699830255CFD}" srcOrd="2" destOrd="0" presId="urn:microsoft.com/office/officeart/2008/layout/VerticalCurvedList"/>
    <dgm:cxn modelId="{22CCCB5F-5D58-4C60-8EF2-91B53058D5CA}" type="presParOf" srcId="{AE3C85E7-842D-4249-9F94-699830255CFD}" destId="{7E77B1A1-15F0-4B2D-BE8B-F3B0A827B0AD}"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AADB6D58-6766-43A6-8CC7-6E0CB69CCDEB}"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F12F1587-5AB4-49EF-826D-C2A9C8E2975D}"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B05CB3E9-B0C0-4E19-858F-292E8DCB35CF}"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51C8E32B-C9E0-48DE-9A2B-26090A113A6E}"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D7B25B-3767-4691-A0A2-E2D50C49F312}" type="doc">
      <dgm:prSet loTypeId="urn:microsoft.com/office/officeart/2005/8/layout/vList5" loCatId="list" qsTypeId="urn:microsoft.com/office/officeart/2005/8/quickstyle/simple1" qsCatId="simple" csTypeId="urn:microsoft.com/office/officeart/2005/8/colors/colorful1#17" csCatId="colorful" phldr="1"/>
      <dgm:spPr/>
      <dgm:t>
        <a:bodyPr/>
        <a:lstStyle/>
        <a:p>
          <a:endParaRPr lang="zh-TW" altLang="en-US"/>
        </a:p>
      </dgm:t>
    </dgm:pt>
    <dgm:pt modelId="{FE76E7D2-9ECD-4A08-8D83-D983EAD491FB}">
      <dgm:prSet phldrT="[文字]" custT="1"/>
      <dgm:spPr/>
      <dgm:t>
        <a:bodyPr/>
        <a:lstStyle/>
        <a:p>
          <a:r>
            <a:rPr lang="zh-TW" altLang="en-US" sz="2000" dirty="0" smtClean="0">
              <a:latin typeface="微軟正黑體" pitchFamily="34" charset="-120"/>
              <a:ea typeface="微軟正黑體" pitchFamily="34" charset="-120"/>
            </a:rPr>
            <a:t>報名</a:t>
          </a:r>
          <a:endParaRPr lang="zh-TW" altLang="en-US" sz="1800" dirty="0">
            <a:latin typeface="微軟正黑體" pitchFamily="34" charset="-120"/>
            <a:ea typeface="微軟正黑體" pitchFamily="34" charset="-120"/>
          </a:endParaRPr>
        </a:p>
      </dgm:t>
    </dgm:pt>
    <dgm:pt modelId="{4FE0EE55-2D8C-419A-989C-D206610BC5FB}" type="parTrans" cxnId="{FC640138-70CD-4D3F-BF89-2F6640B4A196}">
      <dgm:prSet/>
      <dgm:spPr/>
      <dgm:t>
        <a:bodyPr/>
        <a:lstStyle/>
        <a:p>
          <a:endParaRPr lang="zh-TW" altLang="en-US" sz="2000"/>
        </a:p>
      </dgm:t>
    </dgm:pt>
    <dgm:pt modelId="{12A15B96-BE7C-458C-B8DB-F291DCF23E37}" type="sibTrans" cxnId="{FC640138-70CD-4D3F-BF89-2F6640B4A196}">
      <dgm:prSet/>
      <dgm:spPr/>
      <dgm:t>
        <a:bodyPr/>
        <a:lstStyle/>
        <a:p>
          <a:endParaRPr lang="zh-TW" altLang="en-US" sz="2000"/>
        </a:p>
      </dgm:t>
    </dgm:pt>
    <dgm:pt modelId="{7A67BEAE-5B2B-4213-B08E-8E72D3FB3908}">
      <dgm:prSet phldrT="[文字]" custT="1"/>
      <dgm:spPr/>
      <dgm:t>
        <a:bodyPr/>
        <a:lstStyle/>
        <a:p>
          <a:r>
            <a:rPr lang="zh-TW" altLang="en-US" sz="2000" dirty="0" smtClean="0">
              <a:latin typeface="微軟正黑體" pitchFamily="34" charset="-120"/>
              <a:ea typeface="微軟正黑體" pitchFamily="34" charset="-120"/>
            </a:rPr>
            <a:t>放榜</a:t>
          </a:r>
          <a:endParaRPr lang="zh-TW" altLang="en-US" sz="2000" dirty="0">
            <a:latin typeface="微軟正黑體" pitchFamily="34" charset="-120"/>
            <a:ea typeface="微軟正黑體" pitchFamily="34" charset="-120"/>
          </a:endParaRPr>
        </a:p>
      </dgm:t>
    </dgm:pt>
    <dgm:pt modelId="{D444F305-A7CC-4090-B905-B2F6F149594A}" type="parTrans" cxnId="{0B004573-FAC6-436F-8954-29EF7C08C1FF}">
      <dgm:prSet/>
      <dgm:spPr/>
      <dgm:t>
        <a:bodyPr/>
        <a:lstStyle/>
        <a:p>
          <a:endParaRPr lang="zh-TW" altLang="en-US" sz="2000"/>
        </a:p>
      </dgm:t>
    </dgm:pt>
    <dgm:pt modelId="{851A7591-158E-4E00-9355-073D2771AE90}" type="sibTrans" cxnId="{0B004573-FAC6-436F-8954-29EF7C08C1FF}">
      <dgm:prSet/>
      <dgm:spPr/>
      <dgm:t>
        <a:bodyPr/>
        <a:lstStyle/>
        <a:p>
          <a:endParaRPr lang="zh-TW" altLang="en-US" sz="2000"/>
        </a:p>
      </dgm:t>
    </dgm:pt>
    <dgm:pt modelId="{97C4BC02-D6EC-4250-984B-59B7982EBAEC}">
      <dgm:prSet phldrT="[文字]" custT="1"/>
      <dgm:spPr/>
      <dgm:t>
        <a:bodyPr lIns="0" rIns="0"/>
        <a:lstStyle/>
        <a:p>
          <a:r>
            <a:rPr lang="en-US" altLang="zh-TW" sz="2000" dirty="0" smtClean="0">
              <a:latin typeface="微軟正黑體" pitchFamily="34" charset="-120"/>
              <a:ea typeface="微軟正黑體" pitchFamily="34" charset="-120"/>
            </a:rPr>
            <a:t>6/10</a:t>
          </a:r>
          <a:endParaRPr lang="zh-TW" altLang="en-US" sz="2000" dirty="0">
            <a:latin typeface="微軟正黑體" pitchFamily="34" charset="-120"/>
            <a:ea typeface="微軟正黑體" pitchFamily="34" charset="-120"/>
          </a:endParaRPr>
        </a:p>
      </dgm:t>
    </dgm:pt>
    <dgm:pt modelId="{46D1A608-2E02-43D8-87FF-9E9A4AB4D3D1}" type="parTrans" cxnId="{670D2B2D-BCB9-493C-82C7-7473EE5AFC70}">
      <dgm:prSet/>
      <dgm:spPr/>
      <dgm:t>
        <a:bodyPr/>
        <a:lstStyle/>
        <a:p>
          <a:endParaRPr lang="zh-TW" altLang="en-US" sz="2000"/>
        </a:p>
      </dgm:t>
    </dgm:pt>
    <dgm:pt modelId="{AA073D2C-F83E-4255-B7B5-5CEBC79EEF9A}" type="sibTrans" cxnId="{670D2B2D-BCB9-493C-82C7-7473EE5AFC70}">
      <dgm:prSet/>
      <dgm:spPr/>
      <dgm:t>
        <a:bodyPr/>
        <a:lstStyle/>
        <a:p>
          <a:endParaRPr lang="zh-TW" altLang="en-US" sz="2000"/>
        </a:p>
      </dgm:t>
    </dgm:pt>
    <dgm:pt modelId="{79E81560-F3C1-4399-A483-FC82C8410454}">
      <dgm:prSet phldrT="[文字]" custT="1"/>
      <dgm:spPr/>
      <dgm:t>
        <a:bodyPr lIns="0" tIns="0" rIns="0" bIns="0"/>
        <a:lstStyle/>
        <a:p>
          <a:r>
            <a:rPr lang="zh-TW" altLang="en-US" sz="2000" dirty="0" smtClean="0">
              <a:latin typeface="微軟正黑體" pitchFamily="34" charset="-120"/>
              <a:ea typeface="微軟正黑體" pitchFamily="34" charset="-120"/>
            </a:rPr>
            <a:t>依照積分高低及志願序分發學校</a:t>
          </a:r>
          <a:endParaRPr lang="zh-TW" altLang="en-US" sz="2000" dirty="0">
            <a:latin typeface="微軟正黑體" pitchFamily="34" charset="-120"/>
            <a:ea typeface="微軟正黑體" pitchFamily="34" charset="-120"/>
          </a:endParaRPr>
        </a:p>
      </dgm:t>
    </dgm:pt>
    <dgm:pt modelId="{8A25E487-B280-4C65-9F65-72EA2C839DA5}" type="sibTrans" cxnId="{23DBFFCA-9C0E-4B45-9E22-48C4791D65E9}">
      <dgm:prSet/>
      <dgm:spPr/>
      <dgm:t>
        <a:bodyPr/>
        <a:lstStyle/>
        <a:p>
          <a:endParaRPr lang="zh-TW" altLang="en-US" sz="2000"/>
        </a:p>
      </dgm:t>
    </dgm:pt>
    <dgm:pt modelId="{82781C99-6289-4A91-90CE-5F11518AE58C}" type="parTrans" cxnId="{23DBFFCA-9C0E-4B45-9E22-48C4791D65E9}">
      <dgm:prSet/>
      <dgm:spPr/>
      <dgm:t>
        <a:bodyPr/>
        <a:lstStyle/>
        <a:p>
          <a:endParaRPr lang="zh-TW" altLang="en-US" sz="2000"/>
        </a:p>
      </dgm:t>
    </dgm:pt>
    <dgm:pt modelId="{77FDF603-159B-4071-818B-4BE555DBE0E1}">
      <dgm:prSet phldrT="[文字]" custT="1"/>
      <dgm:spPr/>
      <dgm:t>
        <a:bodyPr lIns="0" rIns="0"/>
        <a:lstStyle/>
        <a:p>
          <a:r>
            <a:rPr lang="en-US" altLang="zh-TW" sz="2000" dirty="0" smtClean="0">
              <a:latin typeface="微軟正黑體" pitchFamily="34" charset="-120"/>
              <a:ea typeface="微軟正黑體" pitchFamily="34" charset="-120"/>
            </a:rPr>
            <a:t>5/21-22</a:t>
          </a:r>
          <a:endParaRPr lang="zh-TW" altLang="en-US" sz="2000" dirty="0">
            <a:latin typeface="微軟正黑體" pitchFamily="34" charset="-120"/>
            <a:ea typeface="微軟正黑體" pitchFamily="34" charset="-120"/>
          </a:endParaRPr>
        </a:p>
      </dgm:t>
    </dgm:pt>
    <dgm:pt modelId="{A3E79BAB-FB5B-45D3-B3AC-39FA934EF8FC}" type="parTrans" cxnId="{5E8F71C0-9AAD-4D75-A742-0B82FC99B279}">
      <dgm:prSet/>
      <dgm:spPr/>
      <dgm:t>
        <a:bodyPr/>
        <a:lstStyle/>
        <a:p>
          <a:endParaRPr lang="zh-TW" altLang="en-US" sz="2000"/>
        </a:p>
      </dgm:t>
    </dgm:pt>
    <dgm:pt modelId="{D7CF3CD5-C180-4D66-BF8B-4E2406485016}" type="sibTrans" cxnId="{5E8F71C0-9AAD-4D75-A742-0B82FC99B279}">
      <dgm:prSet/>
      <dgm:spPr/>
      <dgm:t>
        <a:bodyPr/>
        <a:lstStyle/>
        <a:p>
          <a:endParaRPr lang="zh-TW" altLang="en-US" sz="2000"/>
        </a:p>
      </dgm:t>
    </dgm:pt>
    <dgm:pt modelId="{49F6FFB3-BBAC-446A-A815-494BB9BC6274}">
      <dgm:prSet phldrT="[文字]" custT="1"/>
      <dgm:spPr/>
      <dgm:t>
        <a:bodyPr/>
        <a:lstStyle/>
        <a:p>
          <a:r>
            <a:rPr lang="zh-TW" altLang="en-US" sz="2000" dirty="0" smtClean="0">
              <a:latin typeface="微軟正黑體" pitchFamily="34" charset="-120"/>
              <a:ea typeface="微軟正黑體" pitchFamily="34" charset="-120"/>
            </a:rPr>
            <a:t>分發</a:t>
          </a:r>
          <a:endParaRPr lang="zh-TW" altLang="en-US" sz="2000" dirty="0">
            <a:latin typeface="微軟正黑體" pitchFamily="34" charset="-120"/>
            <a:ea typeface="微軟正黑體" pitchFamily="34" charset="-120"/>
          </a:endParaRPr>
        </a:p>
      </dgm:t>
    </dgm:pt>
    <dgm:pt modelId="{FC96BB12-DA5A-42DD-8636-94805541F9BC}" type="sibTrans" cxnId="{CEBB1D00-91A2-4002-BDA7-2AC0455EE33B}">
      <dgm:prSet/>
      <dgm:spPr/>
      <dgm:t>
        <a:bodyPr/>
        <a:lstStyle/>
        <a:p>
          <a:endParaRPr lang="zh-TW" altLang="en-US" sz="2000"/>
        </a:p>
      </dgm:t>
    </dgm:pt>
    <dgm:pt modelId="{A5E184E0-F7F8-41E7-B2E6-CF975BB2DF39}" type="parTrans" cxnId="{CEBB1D00-91A2-4002-BDA7-2AC0455EE33B}">
      <dgm:prSet/>
      <dgm:spPr/>
      <dgm:t>
        <a:bodyPr/>
        <a:lstStyle/>
        <a:p>
          <a:endParaRPr lang="zh-TW" altLang="en-US" sz="2000"/>
        </a:p>
      </dgm:t>
    </dgm:pt>
    <dgm:pt modelId="{1DF4E08E-6EBB-42E9-B44E-C075CBF3775B}">
      <dgm:prSet phldrT="[文字]" custT="1"/>
      <dgm:spPr/>
      <dgm:t>
        <a:bodyPr lIns="0" rIns="0"/>
        <a:lstStyle/>
        <a:p>
          <a:r>
            <a:rPr lang="zh-TW" altLang="en-US" sz="2000" dirty="0" smtClean="0">
              <a:latin typeface="微軟正黑體" pitchFamily="34" charset="-120"/>
              <a:ea typeface="微軟正黑體" pitchFamily="34" charset="-120"/>
            </a:rPr>
            <a:t>報</a:t>
          </a:r>
          <a:r>
            <a:rPr lang="en-US" altLang="zh-TW" sz="2000" dirty="0" smtClean="0">
              <a:latin typeface="微軟正黑體" pitchFamily="34" charset="-120"/>
              <a:ea typeface="微軟正黑體" pitchFamily="34" charset="-120"/>
            </a:rPr>
            <a:t/>
          </a:r>
          <a:br>
            <a:rPr lang="en-US" altLang="zh-TW" sz="2000" dirty="0" smtClean="0">
              <a:latin typeface="微軟正黑體" pitchFamily="34" charset="-120"/>
              <a:ea typeface="微軟正黑體" pitchFamily="34" charset="-120"/>
            </a:rPr>
          </a:br>
          <a:r>
            <a:rPr lang="zh-TW" altLang="en-US" sz="2000" dirty="0" smtClean="0">
              <a:latin typeface="微軟正黑體" pitchFamily="34" charset="-120"/>
              <a:ea typeface="微軟正黑體" pitchFamily="34" charset="-120"/>
            </a:rPr>
            <a:t>到</a:t>
          </a:r>
          <a:endParaRPr lang="zh-TW" altLang="en-US" sz="2000" dirty="0">
            <a:latin typeface="微軟正黑體" pitchFamily="34" charset="-120"/>
            <a:ea typeface="微軟正黑體" pitchFamily="34" charset="-120"/>
          </a:endParaRPr>
        </a:p>
      </dgm:t>
    </dgm:pt>
    <dgm:pt modelId="{7F394D37-B80A-4A3A-AF17-3267F8260B1B}" type="parTrans" cxnId="{E141FA42-C3A0-4455-BF66-DA71C35EFF68}">
      <dgm:prSet/>
      <dgm:spPr/>
      <dgm:t>
        <a:bodyPr/>
        <a:lstStyle/>
        <a:p>
          <a:endParaRPr lang="zh-TW" altLang="en-US" sz="2000"/>
        </a:p>
      </dgm:t>
    </dgm:pt>
    <dgm:pt modelId="{97014FDB-C9C5-4E9C-8E80-8838F96E60D3}" type="sibTrans" cxnId="{E141FA42-C3A0-4455-BF66-DA71C35EFF68}">
      <dgm:prSet/>
      <dgm:spPr/>
      <dgm:t>
        <a:bodyPr/>
        <a:lstStyle/>
        <a:p>
          <a:endParaRPr lang="zh-TW" altLang="en-US" sz="2000"/>
        </a:p>
      </dgm:t>
    </dgm:pt>
    <dgm:pt modelId="{41D4842B-0040-44EB-A12E-E37E7129BBE0}">
      <dgm:prSet phldrT="[文字]" custT="1"/>
      <dgm:spPr/>
      <dgm:t>
        <a:bodyPr lIns="0" rIns="0"/>
        <a:lstStyle/>
        <a:p>
          <a:r>
            <a:rPr lang="en-US" altLang="zh-TW" sz="2000" dirty="0" smtClean="0">
              <a:latin typeface="微軟正黑體" pitchFamily="34" charset="-120"/>
              <a:ea typeface="微軟正黑體" pitchFamily="34" charset="-120"/>
            </a:rPr>
            <a:t>6/11</a:t>
          </a:r>
          <a:endParaRPr lang="zh-TW" altLang="en-US" sz="2000" dirty="0">
            <a:latin typeface="微軟正黑體" pitchFamily="34" charset="-120"/>
            <a:ea typeface="微軟正黑體" pitchFamily="34" charset="-120"/>
          </a:endParaRPr>
        </a:p>
      </dgm:t>
    </dgm:pt>
    <dgm:pt modelId="{AEE42AAB-6216-4C28-BC7A-1ACB28329AF3}" type="parTrans" cxnId="{E904398F-49E6-49C0-BA78-1AE827FFA73D}">
      <dgm:prSet/>
      <dgm:spPr/>
      <dgm:t>
        <a:bodyPr/>
        <a:lstStyle/>
        <a:p>
          <a:endParaRPr lang="zh-TW" altLang="en-US" sz="2000"/>
        </a:p>
      </dgm:t>
    </dgm:pt>
    <dgm:pt modelId="{91DC62FE-9230-4F6E-B52E-397192ABAA67}" type="sibTrans" cxnId="{E904398F-49E6-49C0-BA78-1AE827FFA73D}">
      <dgm:prSet/>
      <dgm:spPr/>
      <dgm:t>
        <a:bodyPr/>
        <a:lstStyle/>
        <a:p>
          <a:endParaRPr lang="zh-TW" altLang="en-US" sz="2000"/>
        </a:p>
      </dgm:t>
    </dgm:pt>
    <dgm:pt modelId="{774E0AAF-CFA2-41BA-B3FE-23987504ECA6}" type="pres">
      <dgm:prSet presAssocID="{53D7B25B-3767-4691-A0A2-E2D50C49F312}" presName="Name0" presStyleCnt="0">
        <dgm:presLayoutVars>
          <dgm:dir/>
          <dgm:animLvl val="lvl"/>
          <dgm:resizeHandles val="exact"/>
        </dgm:presLayoutVars>
      </dgm:prSet>
      <dgm:spPr/>
      <dgm:t>
        <a:bodyPr/>
        <a:lstStyle/>
        <a:p>
          <a:endParaRPr lang="zh-TW" altLang="en-US"/>
        </a:p>
      </dgm:t>
    </dgm:pt>
    <dgm:pt modelId="{2446AD56-F686-4B15-89F7-BC595E205868}" type="pres">
      <dgm:prSet presAssocID="{FE76E7D2-9ECD-4A08-8D83-D983EAD491FB}" presName="linNode" presStyleCnt="0"/>
      <dgm:spPr/>
      <dgm:t>
        <a:bodyPr/>
        <a:lstStyle/>
        <a:p>
          <a:endParaRPr lang="zh-TW" altLang="en-US"/>
        </a:p>
      </dgm:t>
    </dgm:pt>
    <dgm:pt modelId="{8C57608F-CC28-4BF9-99FB-C62DD5859D25}" type="pres">
      <dgm:prSet presAssocID="{FE76E7D2-9ECD-4A08-8D83-D983EAD491FB}" presName="parentText" presStyleLbl="node1" presStyleIdx="0" presStyleCnt="4" custScaleX="69013" custScaleY="55340">
        <dgm:presLayoutVars>
          <dgm:chMax val="1"/>
          <dgm:bulletEnabled val="1"/>
        </dgm:presLayoutVars>
      </dgm:prSet>
      <dgm:spPr/>
      <dgm:t>
        <a:bodyPr/>
        <a:lstStyle/>
        <a:p>
          <a:endParaRPr lang="zh-TW" altLang="en-US"/>
        </a:p>
      </dgm:t>
    </dgm:pt>
    <dgm:pt modelId="{CC5C5BFF-ABB7-4680-867F-A21F486C805C}" type="pres">
      <dgm:prSet presAssocID="{FE76E7D2-9ECD-4A08-8D83-D983EAD491FB}" presName="descendantText" presStyleLbl="alignAccFollowNode1" presStyleIdx="0" presStyleCnt="4" custScaleX="95163" custScaleY="61722">
        <dgm:presLayoutVars>
          <dgm:bulletEnabled val="1"/>
        </dgm:presLayoutVars>
      </dgm:prSet>
      <dgm:spPr/>
      <dgm:t>
        <a:bodyPr/>
        <a:lstStyle/>
        <a:p>
          <a:endParaRPr lang="zh-TW" altLang="en-US"/>
        </a:p>
      </dgm:t>
    </dgm:pt>
    <dgm:pt modelId="{9F67AD2F-6070-42EF-A08E-6492BEB1EDD4}" type="pres">
      <dgm:prSet presAssocID="{12A15B96-BE7C-458C-B8DB-F291DCF23E37}" presName="sp" presStyleCnt="0"/>
      <dgm:spPr/>
      <dgm:t>
        <a:bodyPr/>
        <a:lstStyle/>
        <a:p>
          <a:endParaRPr lang="zh-TW" altLang="en-US"/>
        </a:p>
      </dgm:t>
    </dgm:pt>
    <dgm:pt modelId="{042446DD-E47A-4D0A-A009-E03142066CF8}" type="pres">
      <dgm:prSet presAssocID="{49F6FFB3-BBAC-446A-A815-494BB9BC6274}" presName="linNode" presStyleCnt="0"/>
      <dgm:spPr/>
      <dgm:t>
        <a:bodyPr/>
        <a:lstStyle/>
        <a:p>
          <a:endParaRPr lang="zh-TW" altLang="en-US"/>
        </a:p>
      </dgm:t>
    </dgm:pt>
    <dgm:pt modelId="{E4571A07-A45A-49C2-B1A2-248727DF4852}" type="pres">
      <dgm:prSet presAssocID="{49F6FFB3-BBAC-446A-A815-494BB9BC6274}" presName="parentText" presStyleLbl="node1" presStyleIdx="1" presStyleCnt="4" custScaleX="68105" custScaleY="68548">
        <dgm:presLayoutVars>
          <dgm:chMax val="1"/>
          <dgm:bulletEnabled val="1"/>
        </dgm:presLayoutVars>
      </dgm:prSet>
      <dgm:spPr/>
      <dgm:t>
        <a:bodyPr/>
        <a:lstStyle/>
        <a:p>
          <a:endParaRPr lang="zh-TW" altLang="en-US"/>
        </a:p>
      </dgm:t>
    </dgm:pt>
    <dgm:pt modelId="{E903C089-030A-4FD1-B297-04BDA18822DF}" type="pres">
      <dgm:prSet presAssocID="{49F6FFB3-BBAC-446A-A815-494BB9BC6274}" presName="descendantText" presStyleLbl="alignAccFollowNode1" presStyleIdx="1" presStyleCnt="4" custScaleX="96482" custScaleY="83828">
        <dgm:presLayoutVars>
          <dgm:bulletEnabled val="1"/>
        </dgm:presLayoutVars>
      </dgm:prSet>
      <dgm:spPr/>
      <dgm:t>
        <a:bodyPr/>
        <a:lstStyle/>
        <a:p>
          <a:endParaRPr lang="zh-TW" altLang="en-US"/>
        </a:p>
      </dgm:t>
    </dgm:pt>
    <dgm:pt modelId="{D2F0F7A8-E8B7-422B-A017-A16F5EDE36A8}" type="pres">
      <dgm:prSet presAssocID="{FC96BB12-DA5A-42DD-8636-94805541F9BC}" presName="sp" presStyleCnt="0"/>
      <dgm:spPr/>
      <dgm:t>
        <a:bodyPr/>
        <a:lstStyle/>
        <a:p>
          <a:endParaRPr lang="zh-TW" altLang="en-US"/>
        </a:p>
      </dgm:t>
    </dgm:pt>
    <dgm:pt modelId="{C565FAB2-A5DA-4459-B2AC-1D4D653991BE}" type="pres">
      <dgm:prSet presAssocID="{7A67BEAE-5B2B-4213-B08E-8E72D3FB3908}" presName="linNode" presStyleCnt="0"/>
      <dgm:spPr/>
      <dgm:t>
        <a:bodyPr/>
        <a:lstStyle/>
        <a:p>
          <a:endParaRPr lang="zh-TW" altLang="en-US"/>
        </a:p>
      </dgm:t>
    </dgm:pt>
    <dgm:pt modelId="{D52B17DD-015A-443C-9B1C-C09140300834}" type="pres">
      <dgm:prSet presAssocID="{7A67BEAE-5B2B-4213-B08E-8E72D3FB3908}" presName="parentText" presStyleLbl="node1" presStyleIdx="2" presStyleCnt="4" custScaleX="66412" custScaleY="49261">
        <dgm:presLayoutVars>
          <dgm:chMax val="1"/>
          <dgm:bulletEnabled val="1"/>
        </dgm:presLayoutVars>
      </dgm:prSet>
      <dgm:spPr/>
      <dgm:t>
        <a:bodyPr/>
        <a:lstStyle/>
        <a:p>
          <a:endParaRPr lang="zh-TW" altLang="en-US"/>
        </a:p>
      </dgm:t>
    </dgm:pt>
    <dgm:pt modelId="{F0C37F47-6E63-4386-95F8-12B0A48783FA}" type="pres">
      <dgm:prSet presAssocID="{7A67BEAE-5B2B-4213-B08E-8E72D3FB3908}" presName="descendantText" presStyleLbl="alignAccFollowNode1" presStyleIdx="2" presStyleCnt="4" custScaleX="96626" custScaleY="55614">
        <dgm:presLayoutVars>
          <dgm:bulletEnabled val="1"/>
        </dgm:presLayoutVars>
      </dgm:prSet>
      <dgm:spPr/>
      <dgm:t>
        <a:bodyPr/>
        <a:lstStyle/>
        <a:p>
          <a:endParaRPr lang="zh-TW" altLang="en-US"/>
        </a:p>
      </dgm:t>
    </dgm:pt>
    <dgm:pt modelId="{ACDB5C94-2347-48B0-AE05-D31096903ABE}" type="pres">
      <dgm:prSet presAssocID="{851A7591-158E-4E00-9355-073D2771AE90}" presName="sp" presStyleCnt="0"/>
      <dgm:spPr/>
    </dgm:pt>
    <dgm:pt modelId="{5F7332ED-12AB-42BA-B76A-672660C6BE11}" type="pres">
      <dgm:prSet presAssocID="{1DF4E08E-6EBB-42E9-B44E-C075CBF3775B}" presName="linNode" presStyleCnt="0"/>
      <dgm:spPr/>
    </dgm:pt>
    <dgm:pt modelId="{68F9257F-7A23-4CFB-859D-1CE51BD5DED2}" type="pres">
      <dgm:prSet presAssocID="{1DF4E08E-6EBB-42E9-B44E-C075CBF3775B}" presName="parentText" presStyleLbl="node1" presStyleIdx="3" presStyleCnt="4" custScaleX="67884" custScaleY="49031">
        <dgm:presLayoutVars>
          <dgm:chMax val="1"/>
          <dgm:bulletEnabled val="1"/>
        </dgm:presLayoutVars>
      </dgm:prSet>
      <dgm:spPr/>
      <dgm:t>
        <a:bodyPr/>
        <a:lstStyle/>
        <a:p>
          <a:endParaRPr lang="zh-TW" altLang="en-US"/>
        </a:p>
      </dgm:t>
    </dgm:pt>
    <dgm:pt modelId="{E6C3BC4D-3282-41A0-BA89-6D38A93147AD}" type="pres">
      <dgm:prSet presAssocID="{1DF4E08E-6EBB-42E9-B44E-C075CBF3775B}" presName="descendantText" presStyleLbl="alignAccFollowNode1" presStyleIdx="3" presStyleCnt="4" custScaleX="95798" custScaleY="64892">
        <dgm:presLayoutVars>
          <dgm:bulletEnabled val="1"/>
        </dgm:presLayoutVars>
      </dgm:prSet>
      <dgm:spPr/>
      <dgm:t>
        <a:bodyPr/>
        <a:lstStyle/>
        <a:p>
          <a:endParaRPr lang="zh-TW" altLang="en-US"/>
        </a:p>
      </dgm:t>
    </dgm:pt>
  </dgm:ptLst>
  <dgm:cxnLst>
    <dgm:cxn modelId="{5E8F71C0-9AAD-4D75-A742-0B82FC99B279}" srcId="{FE76E7D2-9ECD-4A08-8D83-D983EAD491FB}" destId="{77FDF603-159B-4071-818B-4BE555DBE0E1}" srcOrd="0" destOrd="0" parTransId="{A3E79BAB-FB5B-45D3-B3AC-39FA934EF8FC}" sibTransId="{D7CF3CD5-C180-4D66-BF8B-4E2406485016}"/>
    <dgm:cxn modelId="{E141FA42-C3A0-4455-BF66-DA71C35EFF68}" srcId="{53D7B25B-3767-4691-A0A2-E2D50C49F312}" destId="{1DF4E08E-6EBB-42E9-B44E-C075CBF3775B}" srcOrd="3" destOrd="0" parTransId="{7F394D37-B80A-4A3A-AF17-3267F8260B1B}" sibTransId="{97014FDB-C9C5-4E9C-8E80-8838F96E60D3}"/>
    <dgm:cxn modelId="{670D2B2D-BCB9-493C-82C7-7473EE5AFC70}" srcId="{7A67BEAE-5B2B-4213-B08E-8E72D3FB3908}" destId="{97C4BC02-D6EC-4250-984B-59B7982EBAEC}" srcOrd="0" destOrd="0" parTransId="{46D1A608-2E02-43D8-87FF-9E9A4AB4D3D1}" sibTransId="{AA073D2C-F83E-4255-B7B5-5CEBC79EEF9A}"/>
    <dgm:cxn modelId="{FED939A9-8DE5-4F5F-856E-2464284D65BA}" type="presOf" srcId="{53D7B25B-3767-4691-A0A2-E2D50C49F312}" destId="{774E0AAF-CFA2-41BA-B3FE-23987504ECA6}" srcOrd="0" destOrd="0" presId="urn:microsoft.com/office/officeart/2005/8/layout/vList5"/>
    <dgm:cxn modelId="{4AF3FD5E-9B13-46AA-BD0E-D97F7479DEDE}" type="presOf" srcId="{77FDF603-159B-4071-818B-4BE555DBE0E1}" destId="{CC5C5BFF-ABB7-4680-867F-A21F486C805C}" srcOrd="0" destOrd="0" presId="urn:microsoft.com/office/officeart/2005/8/layout/vList5"/>
    <dgm:cxn modelId="{006A357E-B3F8-4F45-9343-254C8412EB02}" type="presOf" srcId="{1DF4E08E-6EBB-42E9-B44E-C075CBF3775B}" destId="{68F9257F-7A23-4CFB-859D-1CE51BD5DED2}" srcOrd="0" destOrd="0" presId="urn:microsoft.com/office/officeart/2005/8/layout/vList5"/>
    <dgm:cxn modelId="{3DD6882F-9C4C-4B21-8B48-2200B881CE6F}" type="presOf" srcId="{97C4BC02-D6EC-4250-984B-59B7982EBAEC}" destId="{F0C37F47-6E63-4386-95F8-12B0A48783FA}" srcOrd="0" destOrd="0" presId="urn:microsoft.com/office/officeart/2005/8/layout/vList5"/>
    <dgm:cxn modelId="{46483763-F479-40B4-AA1F-5C2F26942DE1}" type="presOf" srcId="{41D4842B-0040-44EB-A12E-E37E7129BBE0}" destId="{E6C3BC4D-3282-41A0-BA89-6D38A93147AD}" srcOrd="0" destOrd="0" presId="urn:microsoft.com/office/officeart/2005/8/layout/vList5"/>
    <dgm:cxn modelId="{0B004573-FAC6-436F-8954-29EF7C08C1FF}" srcId="{53D7B25B-3767-4691-A0A2-E2D50C49F312}" destId="{7A67BEAE-5B2B-4213-B08E-8E72D3FB3908}" srcOrd="2" destOrd="0" parTransId="{D444F305-A7CC-4090-B905-B2F6F149594A}" sibTransId="{851A7591-158E-4E00-9355-073D2771AE90}"/>
    <dgm:cxn modelId="{706AD89D-6F9D-47AE-A531-B11D610696D9}" type="presOf" srcId="{79E81560-F3C1-4399-A483-FC82C8410454}" destId="{E903C089-030A-4FD1-B297-04BDA18822DF}" srcOrd="0" destOrd="0" presId="urn:microsoft.com/office/officeart/2005/8/layout/vList5"/>
    <dgm:cxn modelId="{7618C8F3-4675-4E35-ACE0-FF6C0D0253DC}" type="presOf" srcId="{7A67BEAE-5B2B-4213-B08E-8E72D3FB3908}" destId="{D52B17DD-015A-443C-9B1C-C09140300834}" srcOrd="0" destOrd="0" presId="urn:microsoft.com/office/officeart/2005/8/layout/vList5"/>
    <dgm:cxn modelId="{FC640138-70CD-4D3F-BF89-2F6640B4A196}" srcId="{53D7B25B-3767-4691-A0A2-E2D50C49F312}" destId="{FE76E7D2-9ECD-4A08-8D83-D983EAD491FB}" srcOrd="0" destOrd="0" parTransId="{4FE0EE55-2D8C-419A-989C-D206610BC5FB}" sibTransId="{12A15B96-BE7C-458C-B8DB-F291DCF23E37}"/>
    <dgm:cxn modelId="{E904398F-49E6-49C0-BA78-1AE827FFA73D}" srcId="{1DF4E08E-6EBB-42E9-B44E-C075CBF3775B}" destId="{41D4842B-0040-44EB-A12E-E37E7129BBE0}" srcOrd="0" destOrd="0" parTransId="{AEE42AAB-6216-4C28-BC7A-1ACB28329AF3}" sibTransId="{91DC62FE-9230-4F6E-B52E-397192ABAA67}"/>
    <dgm:cxn modelId="{23DBFFCA-9C0E-4B45-9E22-48C4791D65E9}" srcId="{49F6FFB3-BBAC-446A-A815-494BB9BC6274}" destId="{79E81560-F3C1-4399-A483-FC82C8410454}" srcOrd="0" destOrd="0" parTransId="{82781C99-6289-4A91-90CE-5F11518AE58C}" sibTransId="{8A25E487-B280-4C65-9F65-72EA2C839DA5}"/>
    <dgm:cxn modelId="{CEBB1D00-91A2-4002-BDA7-2AC0455EE33B}" srcId="{53D7B25B-3767-4691-A0A2-E2D50C49F312}" destId="{49F6FFB3-BBAC-446A-A815-494BB9BC6274}" srcOrd="1" destOrd="0" parTransId="{A5E184E0-F7F8-41E7-B2E6-CF975BB2DF39}" sibTransId="{FC96BB12-DA5A-42DD-8636-94805541F9BC}"/>
    <dgm:cxn modelId="{7A027925-C620-4BE3-9E22-00C4AC8E3E65}" type="presOf" srcId="{49F6FFB3-BBAC-446A-A815-494BB9BC6274}" destId="{E4571A07-A45A-49C2-B1A2-248727DF4852}" srcOrd="0" destOrd="0" presId="urn:microsoft.com/office/officeart/2005/8/layout/vList5"/>
    <dgm:cxn modelId="{D865F0F8-FF51-4E72-A117-8A3E41B69F19}" type="presOf" srcId="{FE76E7D2-9ECD-4A08-8D83-D983EAD491FB}" destId="{8C57608F-CC28-4BF9-99FB-C62DD5859D25}" srcOrd="0" destOrd="0" presId="urn:microsoft.com/office/officeart/2005/8/layout/vList5"/>
    <dgm:cxn modelId="{CEB79508-130F-4E48-B248-A21A34130A38}" type="presParOf" srcId="{774E0AAF-CFA2-41BA-B3FE-23987504ECA6}" destId="{2446AD56-F686-4B15-89F7-BC595E205868}" srcOrd="0" destOrd="0" presId="urn:microsoft.com/office/officeart/2005/8/layout/vList5"/>
    <dgm:cxn modelId="{189D9A7D-EAEC-4EB4-A239-C12CA4E76434}" type="presParOf" srcId="{2446AD56-F686-4B15-89F7-BC595E205868}" destId="{8C57608F-CC28-4BF9-99FB-C62DD5859D25}" srcOrd="0" destOrd="0" presId="urn:microsoft.com/office/officeart/2005/8/layout/vList5"/>
    <dgm:cxn modelId="{42431611-B920-4BFD-97AD-CF9EF2D50F87}" type="presParOf" srcId="{2446AD56-F686-4B15-89F7-BC595E205868}" destId="{CC5C5BFF-ABB7-4680-867F-A21F486C805C}" srcOrd="1" destOrd="0" presId="urn:microsoft.com/office/officeart/2005/8/layout/vList5"/>
    <dgm:cxn modelId="{0A4AC49A-56D5-48E1-96C7-FBD284AEC8A5}" type="presParOf" srcId="{774E0AAF-CFA2-41BA-B3FE-23987504ECA6}" destId="{9F67AD2F-6070-42EF-A08E-6492BEB1EDD4}" srcOrd="1" destOrd="0" presId="urn:microsoft.com/office/officeart/2005/8/layout/vList5"/>
    <dgm:cxn modelId="{57539A7A-4C72-45BC-9A70-7A6280B4E535}" type="presParOf" srcId="{774E0AAF-CFA2-41BA-B3FE-23987504ECA6}" destId="{042446DD-E47A-4D0A-A009-E03142066CF8}" srcOrd="2" destOrd="0" presId="urn:microsoft.com/office/officeart/2005/8/layout/vList5"/>
    <dgm:cxn modelId="{A37C8297-6969-4936-9293-D4B6B1475C60}" type="presParOf" srcId="{042446DD-E47A-4D0A-A009-E03142066CF8}" destId="{E4571A07-A45A-49C2-B1A2-248727DF4852}" srcOrd="0" destOrd="0" presId="urn:microsoft.com/office/officeart/2005/8/layout/vList5"/>
    <dgm:cxn modelId="{E93AC3E8-A3B5-4A63-B6A2-1CAB8A8A4D38}" type="presParOf" srcId="{042446DD-E47A-4D0A-A009-E03142066CF8}" destId="{E903C089-030A-4FD1-B297-04BDA18822DF}" srcOrd="1" destOrd="0" presId="urn:microsoft.com/office/officeart/2005/8/layout/vList5"/>
    <dgm:cxn modelId="{C3598C6D-BC62-4574-AF8A-5A738BC12641}" type="presParOf" srcId="{774E0AAF-CFA2-41BA-B3FE-23987504ECA6}" destId="{D2F0F7A8-E8B7-422B-A017-A16F5EDE36A8}" srcOrd="3" destOrd="0" presId="urn:microsoft.com/office/officeart/2005/8/layout/vList5"/>
    <dgm:cxn modelId="{15F68F93-2937-4B1D-9ADF-D83B84B6C088}" type="presParOf" srcId="{774E0AAF-CFA2-41BA-B3FE-23987504ECA6}" destId="{C565FAB2-A5DA-4459-B2AC-1D4D653991BE}" srcOrd="4" destOrd="0" presId="urn:microsoft.com/office/officeart/2005/8/layout/vList5"/>
    <dgm:cxn modelId="{DDF7DDCF-FB13-41AC-8009-30B323FE82CB}" type="presParOf" srcId="{C565FAB2-A5DA-4459-B2AC-1D4D653991BE}" destId="{D52B17DD-015A-443C-9B1C-C09140300834}" srcOrd="0" destOrd="0" presId="urn:microsoft.com/office/officeart/2005/8/layout/vList5"/>
    <dgm:cxn modelId="{C8EE826D-E701-4053-8B27-FEDB276B3458}" type="presParOf" srcId="{C565FAB2-A5DA-4459-B2AC-1D4D653991BE}" destId="{F0C37F47-6E63-4386-95F8-12B0A48783FA}" srcOrd="1" destOrd="0" presId="urn:microsoft.com/office/officeart/2005/8/layout/vList5"/>
    <dgm:cxn modelId="{3A98D3B5-7BB0-4FCC-B3FE-787144E85C2A}" type="presParOf" srcId="{774E0AAF-CFA2-41BA-B3FE-23987504ECA6}" destId="{ACDB5C94-2347-48B0-AE05-D31096903ABE}" srcOrd="5" destOrd="0" presId="urn:microsoft.com/office/officeart/2005/8/layout/vList5"/>
    <dgm:cxn modelId="{5D619FE1-F005-412C-AEFC-875F08752412}" type="presParOf" srcId="{774E0AAF-CFA2-41BA-B3FE-23987504ECA6}" destId="{5F7332ED-12AB-42BA-B76A-672660C6BE11}" srcOrd="6" destOrd="0" presId="urn:microsoft.com/office/officeart/2005/8/layout/vList5"/>
    <dgm:cxn modelId="{4EC08E29-49A7-422D-AAAF-CD62F1C10D02}" type="presParOf" srcId="{5F7332ED-12AB-42BA-B76A-672660C6BE11}" destId="{68F9257F-7A23-4CFB-859D-1CE51BD5DED2}" srcOrd="0" destOrd="0" presId="urn:microsoft.com/office/officeart/2005/8/layout/vList5"/>
    <dgm:cxn modelId="{F5EC2D02-D36E-498A-93C2-8C71544C850A}" type="presParOf" srcId="{5F7332ED-12AB-42BA-B76A-672660C6BE11}" destId="{E6C3BC4D-3282-41A0-BA89-6D38A93147AD}"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smtClean="0">
              <a:latin typeface="微軟正黑體" pitchFamily="34" charset="-120"/>
              <a:ea typeface="微軟正黑體" pitchFamily="34" charset="-120"/>
            </a:rPr>
            <a:t>實施</a:t>
          </a:r>
          <a:endParaRPr lang="zh-TW" altLang="en-US" sz="2800" b="1" dirty="0">
            <a:latin typeface="微軟正黑體" pitchFamily="34" charset="-120"/>
            <a:ea typeface="微軟正黑體" pitchFamily="34" charset="-120"/>
          </a:endParaRP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smtClean="0">
              <a:latin typeface="微軟正黑體" pitchFamily="34" charset="-120"/>
              <a:ea typeface="微軟正黑體" pitchFamily="34" charset="-120"/>
            </a:rPr>
            <a:t>名額</a:t>
          </a:r>
          <a:endParaRPr lang="zh-TW" altLang="en-US" sz="2800" b="1" dirty="0">
            <a:latin typeface="微軟正黑體" pitchFamily="34" charset="-120"/>
            <a:ea typeface="微軟正黑體" pitchFamily="34" charset="-120"/>
          </a:endParaRP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smtClean="0">
              <a:latin typeface="微軟正黑體" pitchFamily="34" charset="-120"/>
              <a:ea typeface="微軟正黑體" pitchFamily="34" charset="-120"/>
            </a:rPr>
            <a:t>時程</a:t>
          </a:r>
          <a:endParaRPr lang="zh-TW" altLang="en-US" sz="2800" b="1" dirty="0">
            <a:latin typeface="微軟正黑體" pitchFamily="34" charset="-120"/>
            <a:ea typeface="微軟正黑體" pitchFamily="34" charset="-120"/>
          </a:endParaRP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ct val="80000"/>
            </a:lnSpc>
          </a:pPr>
          <a:r>
            <a:rPr lang="en-US" altLang="zh-TW" sz="2400" b="1" dirty="0" smtClean="0">
              <a:latin typeface="微軟正黑體" pitchFamily="34" charset="-120"/>
              <a:ea typeface="微軟正黑體" pitchFamily="34" charset="-120"/>
            </a:rPr>
            <a:t>6</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10</a:t>
          </a:r>
          <a:r>
            <a:rPr lang="zh-TW" altLang="en-US" sz="2400" b="1" dirty="0" smtClean="0">
              <a:latin typeface="微軟正黑體" pitchFamily="34" charset="-120"/>
              <a:ea typeface="微軟正黑體" pitchFamily="34" charset="-120"/>
            </a:rPr>
            <a:t>日放榜</a:t>
          </a:r>
          <a:endParaRPr lang="zh-TW" altLang="en-US" sz="2400" b="1" dirty="0">
            <a:latin typeface="微軟正黑體" pitchFamily="34" charset="-120"/>
            <a:ea typeface="微軟正黑體" pitchFamily="34" charset="-120"/>
          </a:endParaRP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8240264C-89A2-4551-A162-C8EC0AC2557A}">
      <dgm:prSet phldrT="[文字]" custT="1"/>
      <dgm:spPr/>
      <dgm:t>
        <a:bodyPr/>
        <a:lstStyle/>
        <a:p>
          <a:pPr algn="l">
            <a:lnSpc>
              <a:spcPct val="80000"/>
            </a:lnSpc>
          </a:pPr>
          <a:r>
            <a:rPr lang="en-US" altLang="zh-TW" sz="2400" b="1" dirty="0" smtClean="0">
              <a:latin typeface="微軟正黑體" pitchFamily="34" charset="-120"/>
              <a:ea typeface="微軟正黑體" pitchFamily="34" charset="-120"/>
            </a:rPr>
            <a:t>6</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11</a:t>
          </a:r>
          <a:r>
            <a:rPr lang="zh-TW" altLang="en-US" sz="2400" b="1" dirty="0" smtClean="0">
              <a:latin typeface="微軟正黑體" pitchFamily="34" charset="-120"/>
              <a:ea typeface="微軟正黑體" pitchFamily="34" charset="-120"/>
            </a:rPr>
            <a:t>日報到</a:t>
          </a:r>
          <a:endParaRPr lang="zh-TW" altLang="en-US" sz="2400" b="1" dirty="0">
            <a:latin typeface="微軟正黑體" pitchFamily="34" charset="-120"/>
            <a:ea typeface="微軟正黑體" pitchFamily="34" charset="-120"/>
          </a:endParaRPr>
        </a:p>
      </dgm:t>
    </dgm:pt>
    <dgm:pt modelId="{A799DC43-635B-4987-9177-FA904FEABA70}" type="parTrans" cxnId="{D3F0604A-A8F2-429C-AFD3-F99E21D6BCBF}">
      <dgm:prSet/>
      <dgm:spPr/>
      <dgm:t>
        <a:bodyPr/>
        <a:lstStyle/>
        <a:p>
          <a:endParaRPr lang="zh-TW" altLang="en-US" sz="2400">
            <a:latin typeface="微軟正黑體" pitchFamily="34" charset="-120"/>
            <a:ea typeface="微軟正黑體" pitchFamily="34" charset="-120"/>
          </a:endParaRPr>
        </a:p>
      </dgm:t>
    </dgm:pt>
    <dgm:pt modelId="{5AB852EC-DD8E-4D88-8B59-6F8B7AE58B78}" type="sibTrans" cxnId="{D3F0604A-A8F2-429C-AFD3-F99E21D6BCBF}">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3600"/>
            </a:lnSpc>
            <a:spcAft>
              <a:spcPts val="0"/>
            </a:spcAft>
          </a:pPr>
          <a:r>
            <a:rPr lang="zh-TW" altLang="en-US" sz="2600" b="1" u="none" dirty="0" smtClean="0">
              <a:solidFill>
                <a:srgbClr val="FF0000"/>
              </a:solidFill>
              <a:latin typeface="微軟正黑體" pitchFamily="34" charset="-120"/>
              <a:ea typeface="微軟正黑體" pitchFamily="34" charset="-120"/>
            </a:rPr>
            <a:t>公立學校：彰藝</a:t>
          </a:r>
          <a:r>
            <a:rPr lang="en-US" altLang="zh-TW" sz="2600" b="1" u="none" dirty="0" smtClean="0">
              <a:solidFill>
                <a:srgbClr val="FF0000"/>
              </a:solidFill>
              <a:latin typeface="微軟正黑體" pitchFamily="34" charset="-120"/>
              <a:ea typeface="微軟正黑體" pitchFamily="34" charset="-120"/>
            </a:rPr>
            <a:t>5</a:t>
          </a:r>
          <a:r>
            <a:rPr lang="zh-TW" altLang="en-US" sz="2600" b="1" u="none" dirty="0" smtClean="0">
              <a:solidFill>
                <a:srgbClr val="FF0000"/>
              </a:solidFill>
              <a:latin typeface="微軟正黑體" pitchFamily="34" charset="-120"/>
              <a:ea typeface="微軟正黑體" pitchFamily="34" charset="-120"/>
            </a:rPr>
            <a:t>、二林</a:t>
          </a:r>
          <a:r>
            <a:rPr lang="en-US" altLang="zh-TW" sz="2600" b="1" u="none" dirty="0" smtClean="0">
              <a:solidFill>
                <a:srgbClr val="FF0000"/>
              </a:solidFill>
              <a:latin typeface="微軟正黑體" pitchFamily="34" charset="-120"/>
              <a:ea typeface="微軟正黑體" pitchFamily="34" charset="-120"/>
            </a:rPr>
            <a:t>40</a:t>
          </a:r>
          <a:r>
            <a:rPr lang="zh-TW" altLang="en-US" sz="2600" b="1" u="none" dirty="0" smtClean="0">
              <a:solidFill>
                <a:srgbClr val="FF0000"/>
              </a:solidFill>
              <a:latin typeface="微軟正黑體" pitchFamily="34" charset="-120"/>
              <a:ea typeface="微軟正黑體" pitchFamily="34" charset="-120"/>
            </a:rPr>
            <a:t>、</a:t>
          </a:r>
          <a:r>
            <a:rPr lang="en-US" altLang="zh-TW" sz="2600" b="1" u="none" dirty="0" smtClean="0">
              <a:solidFill>
                <a:srgbClr val="FF0000"/>
              </a:solidFill>
              <a:latin typeface="微軟正黑體" pitchFamily="34" charset="-120"/>
              <a:ea typeface="微軟正黑體" pitchFamily="34" charset="-120"/>
            </a:rPr>
            <a:t/>
          </a:r>
          <a:br>
            <a:rPr lang="en-US" altLang="zh-TW" sz="2600" b="1" u="none" dirty="0" smtClean="0">
              <a:solidFill>
                <a:srgbClr val="FF0000"/>
              </a:solidFill>
              <a:latin typeface="微軟正黑體" pitchFamily="34" charset="-120"/>
              <a:ea typeface="微軟正黑體" pitchFamily="34" charset="-120"/>
            </a:rPr>
          </a:br>
          <a:r>
            <a:rPr lang="en-US" altLang="zh-TW" sz="2600" b="1" u="none" dirty="0" smtClean="0">
              <a:solidFill>
                <a:srgbClr val="FF0000"/>
              </a:solidFill>
              <a:latin typeface="微軟正黑體" pitchFamily="34" charset="-120"/>
              <a:ea typeface="微軟正黑體" pitchFamily="34" charset="-120"/>
            </a:rPr>
            <a:t>                   </a:t>
          </a:r>
          <a:r>
            <a:rPr lang="zh-TW" altLang="en-US" sz="2600" b="1" u="none" dirty="0" smtClean="0">
              <a:solidFill>
                <a:srgbClr val="FF0000"/>
              </a:solidFill>
              <a:latin typeface="微軟正黑體" pitchFamily="34" charset="-120"/>
              <a:ea typeface="微軟正黑體" pitchFamily="34" charset="-120"/>
            </a:rPr>
            <a:t> 成功</a:t>
          </a:r>
          <a:r>
            <a:rPr lang="en-US" altLang="zh-TW" sz="2600" b="1" u="none" dirty="0" smtClean="0">
              <a:solidFill>
                <a:srgbClr val="FF0000"/>
              </a:solidFill>
              <a:latin typeface="微軟正黑體" pitchFamily="34" charset="-120"/>
              <a:ea typeface="微軟正黑體" pitchFamily="34" charset="-120"/>
            </a:rPr>
            <a:t>10</a:t>
          </a:r>
          <a:r>
            <a:rPr lang="zh-TW" altLang="en-US" sz="2600" b="1" u="none" dirty="0" smtClean="0">
              <a:solidFill>
                <a:srgbClr val="FF0000"/>
              </a:solidFill>
              <a:latin typeface="微軟正黑體" pitchFamily="34" charset="-120"/>
              <a:ea typeface="微軟正黑體" pitchFamily="34" charset="-120"/>
            </a:rPr>
            <a:t>、田中</a:t>
          </a:r>
          <a:r>
            <a:rPr lang="en-US" altLang="zh-TW" sz="2600" b="1" u="none" dirty="0" smtClean="0">
              <a:solidFill>
                <a:srgbClr val="FF0000"/>
              </a:solidFill>
              <a:latin typeface="微軟正黑體" pitchFamily="34" charset="-120"/>
              <a:ea typeface="微軟正黑體" pitchFamily="34" charset="-120"/>
            </a:rPr>
            <a:t>25</a:t>
          </a:r>
          <a:r>
            <a:rPr lang="zh-TW" altLang="en-US" sz="2600" b="1" u="none" dirty="0" smtClean="0">
              <a:solidFill>
                <a:srgbClr val="FF0000"/>
              </a:solidFill>
              <a:latin typeface="微軟正黑體" pitchFamily="34" charset="-120"/>
              <a:ea typeface="微軟正黑體" pitchFamily="34" charset="-120"/>
            </a:rPr>
            <a:t>、和美</a:t>
          </a:r>
          <a:r>
            <a:rPr lang="en-US" altLang="zh-TW" sz="2600" b="1" u="none" dirty="0" smtClean="0">
              <a:solidFill>
                <a:srgbClr val="FF0000"/>
              </a:solidFill>
              <a:latin typeface="微軟正黑體" pitchFamily="34" charset="-120"/>
              <a:ea typeface="微軟正黑體" pitchFamily="34" charset="-120"/>
            </a:rPr>
            <a:t>50</a:t>
          </a:r>
          <a:endParaRPr lang="zh-TW" altLang="en-US" sz="2600" u="none" dirty="0">
            <a:solidFill>
              <a:srgbClr val="FF0000"/>
            </a:solidFill>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12F47736-33FC-4164-B659-4EEEA47F3555}">
      <dgm:prSet phldrT="[文字]" custT="1"/>
      <dgm:spPr/>
      <dgm:t>
        <a:bodyPr/>
        <a:lstStyle/>
        <a:p>
          <a:pPr algn="l">
            <a:lnSpc>
              <a:spcPts val="3600"/>
            </a:lnSpc>
            <a:spcBef>
              <a:spcPct val="0"/>
            </a:spcBef>
            <a:spcAft>
              <a:spcPts val="0"/>
            </a:spcAft>
          </a:pPr>
          <a:r>
            <a:rPr lang="zh-TW" altLang="en-US" sz="2600" b="1" u="none" dirty="0" smtClean="0">
              <a:solidFill>
                <a:srgbClr val="FF0000"/>
              </a:solidFill>
              <a:latin typeface="微軟正黑體" pitchFamily="34" charset="-120"/>
              <a:ea typeface="微軟正黑體" pitchFamily="34" charset="-120"/>
            </a:rPr>
            <a:t>私立學校：精誠</a:t>
          </a:r>
          <a:r>
            <a:rPr lang="en-US" altLang="zh-TW" sz="2600" b="1" u="none" dirty="0" smtClean="0">
              <a:solidFill>
                <a:srgbClr val="FF0000"/>
              </a:solidFill>
              <a:latin typeface="微軟正黑體" pitchFamily="34" charset="-120"/>
              <a:ea typeface="微軟正黑體" pitchFamily="34" charset="-120"/>
            </a:rPr>
            <a:t>225</a:t>
          </a:r>
          <a:r>
            <a:rPr lang="zh-TW" altLang="en-US" sz="2600" b="1" u="none" dirty="0" smtClean="0">
              <a:solidFill>
                <a:srgbClr val="FF0000"/>
              </a:solidFill>
              <a:latin typeface="微軟正黑體" pitchFamily="34" charset="-120"/>
              <a:ea typeface="微軟正黑體" pitchFamily="34" charset="-120"/>
            </a:rPr>
            <a:t>、文興</a:t>
          </a:r>
          <a:r>
            <a:rPr lang="en-US" altLang="zh-TW" sz="2600" b="1" u="none" dirty="0" smtClean="0">
              <a:solidFill>
                <a:srgbClr val="FF0000"/>
              </a:solidFill>
              <a:latin typeface="微軟正黑體" pitchFamily="34" charset="-120"/>
              <a:ea typeface="微軟正黑體" pitchFamily="34" charset="-120"/>
            </a:rPr>
            <a:t>80</a:t>
          </a:r>
          <a:endParaRPr lang="zh-TW" altLang="en-US" sz="2600" b="1" u="none" dirty="0">
            <a:solidFill>
              <a:srgbClr val="FF0000"/>
            </a:solidFill>
            <a:latin typeface="微軟正黑體" pitchFamily="34" charset="-120"/>
            <a:ea typeface="微軟正黑體" pitchFamily="34" charset="-120"/>
          </a:endParaRPr>
        </a:p>
      </dgm:t>
    </dgm:pt>
    <dgm:pt modelId="{52D521CB-3287-401B-9CC6-0B3ADDCB6C06}" type="parTrans" cxnId="{9BAF286E-C93B-41CC-A794-7CE4398D361B}">
      <dgm:prSet/>
      <dgm:spPr/>
      <dgm:t>
        <a:bodyPr/>
        <a:lstStyle/>
        <a:p>
          <a:endParaRPr lang="zh-TW" altLang="en-US" sz="2400">
            <a:latin typeface="微軟正黑體" pitchFamily="34" charset="-120"/>
            <a:ea typeface="微軟正黑體" pitchFamily="34" charset="-120"/>
          </a:endParaRPr>
        </a:p>
      </dgm:t>
    </dgm:pt>
    <dgm:pt modelId="{12CB639B-E9DE-4BC3-A1FD-C202AB5A63F8}" type="sibTrans" cxnId="{9BAF286E-C93B-41CC-A794-7CE4398D361B}">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r>
            <a:rPr lang="zh-TW" altLang="en-US" sz="2600" b="1" dirty="0" smtClean="0">
              <a:solidFill>
                <a:schemeClr val="tx1"/>
              </a:solidFill>
              <a:latin typeface="微軟正黑體" pitchFamily="34" charset="-120"/>
              <a:ea typeface="微軟正黑體" pitchFamily="34" charset="-120"/>
              <a:cs typeface="BiauKai"/>
            </a:rPr>
            <a:t>超額比序依彰化區高中高職免試入學超額比序項目規定辦理。</a:t>
          </a:r>
          <a:endParaRPr lang="zh-TW" altLang="en-US" sz="26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ct val="80000"/>
            </a:lnSpc>
          </a:pPr>
          <a:r>
            <a:rPr lang="en-US" altLang="zh-TW" sz="2400" b="1" dirty="0" smtClean="0">
              <a:latin typeface="微軟正黑體" pitchFamily="34" charset="-120"/>
              <a:ea typeface="微軟正黑體" pitchFamily="34" charset="-120"/>
            </a:rPr>
            <a:t>6</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1</a:t>
          </a:r>
          <a:r>
            <a:rPr lang="zh-TW" altLang="en-US" sz="2400" b="1" dirty="0" smtClean="0">
              <a:latin typeface="微軟正黑體" pitchFamily="34" charset="-120"/>
              <a:ea typeface="微軟正黑體" pitchFamily="34" charset="-120"/>
            </a:rPr>
            <a:t>日</a:t>
          </a:r>
          <a:r>
            <a:rPr lang="en-US" altLang="zh-TW" sz="2400" b="1" dirty="0" smtClean="0">
              <a:latin typeface="微軟正黑體" pitchFamily="34" charset="-120"/>
              <a:ea typeface="微軟正黑體" pitchFamily="34" charset="-120"/>
            </a:rPr>
            <a:t>-6</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5</a:t>
          </a:r>
          <a:r>
            <a:rPr lang="zh-TW" altLang="en-US" sz="2400" b="1" dirty="0" smtClean="0">
              <a:latin typeface="微軟正黑體" pitchFamily="34" charset="-120"/>
              <a:ea typeface="微軟正黑體" pitchFamily="34" charset="-120"/>
            </a:rPr>
            <a:t>日報名</a:t>
          </a:r>
          <a:endParaRPr lang="zh-TW" altLang="en-US" sz="2400" b="1" dirty="0">
            <a:latin typeface="微軟正黑體" pitchFamily="34" charset="-120"/>
            <a:ea typeface="微軟正黑體" pitchFamily="34" charset="-120"/>
          </a:endParaRPr>
        </a:p>
      </dgm:t>
    </dgm:pt>
    <dgm:pt modelId="{FC4C3F0D-E4B9-4977-A34A-4636F974A4F4}" type="parTrans" cxnId="{28FA91D3-2F5E-4299-A7E3-C31ED2C12EB3}">
      <dgm:prSet/>
      <dgm:spPr/>
      <dgm:t>
        <a:bodyPr/>
        <a:lstStyle/>
        <a:p>
          <a:endParaRPr lang="zh-TW" altLang="en-US"/>
        </a:p>
      </dgm:t>
    </dgm:pt>
    <dgm:pt modelId="{91AC7F8B-A0FB-426D-939F-FEF6DD877481}" type="sibTrans" cxnId="{28FA91D3-2F5E-4299-A7E3-C31ED2C12EB3}">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71177">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53245" custScaleY="82748">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87945">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9073" custScaleY="104489" custLinFactNeighborX="519" custLinFactNeighborY="482">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66375">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84357">
        <dgm:presLayoutVars>
          <dgm:bulletEnabled val="1"/>
        </dgm:presLayoutVars>
      </dgm:prSet>
      <dgm:spPr/>
      <dgm:t>
        <a:bodyPr/>
        <a:lstStyle/>
        <a:p>
          <a:endParaRPr lang="zh-TW" altLang="en-US"/>
        </a:p>
      </dgm:t>
    </dgm:pt>
  </dgm:ptLst>
  <dgm:cxnLst>
    <dgm:cxn modelId="{B609C9EC-3BFE-4BB6-9D67-001B9D7A41D5}" type="presOf" srcId="{8240264C-89A2-4551-A162-C8EC0AC2557A}" destId="{45C3AC1C-7C86-42B1-8C46-D477007DFCA5}" srcOrd="0" destOrd="2" presId="urn:microsoft.com/office/officeart/2005/8/layout/vList5"/>
    <dgm:cxn modelId="{4AF80C67-0667-427F-9CB9-2578EEC4D624}" type="presOf" srcId="{7351BC8C-A3C1-4E78-8314-1F72D6654368}" destId="{45C3AC1C-7C86-42B1-8C46-D477007DFCA5}" srcOrd="0" destOrd="1" presId="urn:microsoft.com/office/officeart/2005/8/layout/vList5"/>
    <dgm:cxn modelId="{9BAF286E-C93B-41CC-A794-7CE4398D361B}" srcId="{DBC284DB-1BC1-4EAE-B210-C4AB8EFB17FD}" destId="{12F47736-33FC-4164-B659-4EEEA47F3555}" srcOrd="1" destOrd="0" parTransId="{52D521CB-3287-401B-9CC6-0B3ADDCB6C06}" sibTransId="{12CB639B-E9DE-4BC3-A1FD-C202AB5A63F8}"/>
    <dgm:cxn modelId="{7E27BD4F-748B-46E4-A77F-BC932C6434B7}" srcId="{8E109CDF-101F-4367-91E8-A8714F11C9EE}" destId="{DBC284DB-1BC1-4EAE-B210-C4AB8EFB17FD}" srcOrd="1" destOrd="0" parTransId="{5452DA11-A21B-4296-8397-9829C9B85BEB}" sibTransId="{5756C6D6-28C7-49F4-AE98-956F97134373}"/>
    <dgm:cxn modelId="{292F3D3C-EAF0-442A-93E1-409FB967C76F}" srcId="{9B7ADE11-BE18-4708-9D56-1476D1E125B4}" destId="{7351BC8C-A3C1-4E78-8314-1F72D6654368}" srcOrd="1" destOrd="0" parTransId="{E52F74C6-EED6-4D60-98C9-7BC42BA3306B}" sibTransId="{E6070F69-9EB7-445F-84F1-F7634AD49B5A}"/>
    <dgm:cxn modelId="{A889C9DF-2351-4E8F-B945-14979677AC44}" srcId="{D615E62D-AAB6-41B3-AC23-66D407BB2CE6}" destId="{F9E0FB4C-623F-4474-A3F8-D86B85FF0B65}" srcOrd="0" destOrd="0" parTransId="{8238C7DB-02EE-490E-81FA-E76F757CDAC0}" sibTransId="{DD0B2111-5944-49FB-BF3F-4CCF6DA2A15A}"/>
    <dgm:cxn modelId="{5A7941A5-0D30-4CFF-92B8-149F326B3591}" srcId="{DBC284DB-1BC1-4EAE-B210-C4AB8EFB17FD}" destId="{72B92933-CBF6-4146-9798-0FB60522B370}" srcOrd="0" destOrd="0" parTransId="{32BDC70A-0D42-4B73-9534-95D34C4E4A00}" sibTransId="{62104E89-A228-4354-A945-734B91C70374}"/>
    <dgm:cxn modelId="{D3F0604A-A8F2-429C-AFD3-F99E21D6BCBF}" srcId="{9B7ADE11-BE18-4708-9D56-1476D1E125B4}" destId="{8240264C-89A2-4551-A162-C8EC0AC2557A}" srcOrd="2" destOrd="0" parTransId="{A799DC43-635B-4987-9177-FA904FEABA70}" sibTransId="{5AB852EC-DD8E-4D88-8B59-6F8B7AE58B78}"/>
    <dgm:cxn modelId="{CCF66867-1471-4F8C-9858-445129899A5D}" type="presOf" srcId="{7D18848D-7E34-4455-B8D2-DBB35D905EF0}" destId="{45C3AC1C-7C86-42B1-8C46-D477007DFCA5}" srcOrd="0" destOrd="0" presId="urn:microsoft.com/office/officeart/2005/8/layout/vList5"/>
    <dgm:cxn modelId="{64B951F5-E850-4956-A3BD-F5530EB40D05}" type="presOf" srcId="{F9E0FB4C-623F-4474-A3F8-D86B85FF0B65}" destId="{DA0DB5C3-75BA-45A0-BE5A-7A3C9AD81C53}" srcOrd="0" destOrd="0" presId="urn:microsoft.com/office/officeart/2005/8/layout/vList5"/>
    <dgm:cxn modelId="{F74C62D9-1BDD-46CA-B7CB-EF6FCF5A5873}" type="presOf" srcId="{DBC284DB-1BC1-4EAE-B210-C4AB8EFB17FD}" destId="{612C8EBA-AECD-4375-B086-FF608DEEDB88}" srcOrd="0" destOrd="0"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C022E479-A022-43D4-89B6-BE9AFAB4FF20}" type="presOf" srcId="{12F47736-33FC-4164-B659-4EEEA47F3555}" destId="{0874A851-733E-4C68-A5B9-C63601CD053F}" srcOrd="0" destOrd="1" presId="urn:microsoft.com/office/officeart/2005/8/layout/vList5"/>
    <dgm:cxn modelId="{7F6D8C20-5FA1-47A6-AE77-E2F749982386}" type="presOf" srcId="{D615E62D-AAB6-41B3-AC23-66D407BB2CE6}" destId="{ECD53BAB-D8FE-446E-B57F-FCEDCC00A9E9}" srcOrd="0" destOrd="0" presId="urn:microsoft.com/office/officeart/2005/8/layout/vList5"/>
    <dgm:cxn modelId="{16D29B70-736E-4761-8944-714A8A288018}" type="presOf" srcId="{8E109CDF-101F-4367-91E8-A8714F11C9EE}" destId="{B75A1A8B-6EE8-453C-BFBA-D7747B2A219D}" srcOrd="0" destOrd="0" presId="urn:microsoft.com/office/officeart/2005/8/layout/vList5"/>
    <dgm:cxn modelId="{7F58604E-D4A8-4DCD-9D0D-A791960CAAEC}" srcId="{8E109CDF-101F-4367-91E8-A8714F11C9EE}" destId="{D615E62D-AAB6-41B3-AC23-66D407BB2CE6}" srcOrd="0" destOrd="0" parTransId="{98900391-ADB5-4A7E-AE46-131C03F49A30}" sibTransId="{045C450B-1D1E-4A40-8FC1-44699FC09E56}"/>
    <dgm:cxn modelId="{19D68626-750A-4EBF-AEE6-B42CE11580EC}" type="presOf" srcId="{72B92933-CBF6-4146-9798-0FB60522B370}" destId="{0874A851-733E-4C68-A5B9-C63601CD053F}" srcOrd="0" destOrd="0" presId="urn:microsoft.com/office/officeart/2005/8/layout/vList5"/>
    <dgm:cxn modelId="{551CC96C-7ED3-40A5-8BCB-8C091A195295}" type="presOf" srcId="{9B7ADE11-BE18-4708-9D56-1476D1E125B4}" destId="{95F09A83-74EB-4EC8-AD6D-6E463ED96453}" srcOrd="0" destOrd="0" presId="urn:microsoft.com/office/officeart/2005/8/layout/vList5"/>
    <dgm:cxn modelId="{28FA91D3-2F5E-4299-A7E3-C31ED2C12EB3}" srcId="{9B7ADE11-BE18-4708-9D56-1476D1E125B4}" destId="{7D18848D-7E34-4455-B8D2-DBB35D905EF0}" srcOrd="0" destOrd="0" parTransId="{FC4C3F0D-E4B9-4977-A34A-4636F974A4F4}" sibTransId="{91AC7F8B-A0FB-426D-939F-FEF6DD877481}"/>
    <dgm:cxn modelId="{DCE27C7D-43B1-4B4E-8115-E6DEB4AE7550}" type="presParOf" srcId="{B75A1A8B-6EE8-453C-BFBA-D7747B2A219D}" destId="{D08A507D-EA09-48A4-A2E9-D55957FF054D}" srcOrd="0" destOrd="0" presId="urn:microsoft.com/office/officeart/2005/8/layout/vList5"/>
    <dgm:cxn modelId="{712449C0-4795-4974-BD9A-F76493E3C610}" type="presParOf" srcId="{D08A507D-EA09-48A4-A2E9-D55957FF054D}" destId="{ECD53BAB-D8FE-446E-B57F-FCEDCC00A9E9}" srcOrd="0" destOrd="0" presId="urn:microsoft.com/office/officeart/2005/8/layout/vList5"/>
    <dgm:cxn modelId="{1DC1205E-A1A2-4DD3-BDA9-8BB5D7A50B4C}" type="presParOf" srcId="{D08A507D-EA09-48A4-A2E9-D55957FF054D}" destId="{DA0DB5C3-75BA-45A0-BE5A-7A3C9AD81C53}" srcOrd="1" destOrd="0" presId="urn:microsoft.com/office/officeart/2005/8/layout/vList5"/>
    <dgm:cxn modelId="{E20EF912-DA09-4323-A970-99FBCA4EF40C}" type="presParOf" srcId="{B75A1A8B-6EE8-453C-BFBA-D7747B2A219D}" destId="{6547B971-CEEF-4D18-9293-3CC1A33D315C}" srcOrd="1" destOrd="0" presId="urn:microsoft.com/office/officeart/2005/8/layout/vList5"/>
    <dgm:cxn modelId="{7348A1BD-799B-40BF-AFE5-18022D1BE70E}" type="presParOf" srcId="{B75A1A8B-6EE8-453C-BFBA-D7747B2A219D}" destId="{5E16C4BC-53C6-4039-B028-D95D8340BD0E}" srcOrd="2" destOrd="0" presId="urn:microsoft.com/office/officeart/2005/8/layout/vList5"/>
    <dgm:cxn modelId="{728102ED-0FCB-43BF-885B-6205BCAACEAC}" type="presParOf" srcId="{5E16C4BC-53C6-4039-B028-D95D8340BD0E}" destId="{612C8EBA-AECD-4375-B086-FF608DEEDB88}" srcOrd="0" destOrd="0" presId="urn:microsoft.com/office/officeart/2005/8/layout/vList5"/>
    <dgm:cxn modelId="{EC721560-4934-4BDF-B114-D482F35EBB67}" type="presParOf" srcId="{5E16C4BC-53C6-4039-B028-D95D8340BD0E}" destId="{0874A851-733E-4C68-A5B9-C63601CD053F}" srcOrd="1" destOrd="0" presId="urn:microsoft.com/office/officeart/2005/8/layout/vList5"/>
    <dgm:cxn modelId="{65EF7E85-C9B1-4736-9062-FDBACCF80D51}" type="presParOf" srcId="{B75A1A8B-6EE8-453C-BFBA-D7747B2A219D}" destId="{899C19A8-1C37-4DB1-BF27-B66EA5C7D856}" srcOrd="3" destOrd="0" presId="urn:microsoft.com/office/officeart/2005/8/layout/vList5"/>
    <dgm:cxn modelId="{A035D0EF-A5EE-4BB1-901B-DC8F42186F5B}" type="presParOf" srcId="{B75A1A8B-6EE8-453C-BFBA-D7747B2A219D}" destId="{ECFDFB4C-DAD1-4B55-941F-093619D741E8}" srcOrd="4" destOrd="0" presId="urn:microsoft.com/office/officeart/2005/8/layout/vList5"/>
    <dgm:cxn modelId="{3D12E797-ABA6-450C-851F-9A01C227858E}" type="presParOf" srcId="{ECFDFB4C-DAD1-4B55-941F-093619D741E8}" destId="{95F09A83-74EB-4EC8-AD6D-6E463ED96453}" srcOrd="0" destOrd="0" presId="urn:microsoft.com/office/officeart/2005/8/layout/vList5"/>
    <dgm:cxn modelId="{28186E62-0965-4D2A-B162-721F01889DC6}"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5B286-8C6E-433A-9D94-3A1FD2A37E62}">
      <dsp:nvSpPr>
        <dsp:cNvPr id="0" name=""/>
        <dsp:cNvSpPr/>
      </dsp:nvSpPr>
      <dsp:spPr>
        <a:xfrm>
          <a:off x="1028" y="0"/>
          <a:ext cx="2673929" cy="4280024"/>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zh-TW" altLang="en-US" sz="4500" b="1" kern="1200" dirty="0" smtClean="0">
              <a:latin typeface="微軟正黑體" panose="020B0604030504040204" pitchFamily="34" charset="-120"/>
              <a:ea typeface="微軟正黑體" panose="020B0604030504040204" pitchFamily="34" charset="-120"/>
            </a:rPr>
            <a:t>免試入學</a:t>
          </a:r>
          <a:endParaRPr lang="zh-TW" altLang="en-US" sz="4500" b="1" kern="1200" dirty="0">
            <a:latin typeface="微軟正黑體" panose="020B0604030504040204" pitchFamily="34" charset="-120"/>
            <a:ea typeface="微軟正黑體" panose="020B0604030504040204" pitchFamily="34" charset="-120"/>
          </a:endParaRPr>
        </a:p>
      </dsp:txBody>
      <dsp:txXfrm>
        <a:off x="1028" y="0"/>
        <a:ext cx="2673929" cy="1284007"/>
      </dsp:txXfrm>
    </dsp:sp>
    <dsp:sp modelId="{F06D1D13-EB16-45D7-A73C-AD1A6D861FCB}">
      <dsp:nvSpPr>
        <dsp:cNvPr id="0" name=""/>
        <dsp:cNvSpPr/>
      </dsp:nvSpPr>
      <dsp:spPr>
        <a:xfrm>
          <a:off x="216065" y="3328148"/>
          <a:ext cx="2304692" cy="66821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zh-TW" altLang="en-US" sz="2400" b="1" kern="12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免試入學</a:t>
          </a:r>
          <a:endParaRPr lang="zh-TW" altLang="en-US" sz="24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a:off x="235636" y="3347719"/>
        <a:ext cx="2265550" cy="629070"/>
      </dsp:txXfrm>
    </dsp:sp>
    <dsp:sp modelId="{438ABE20-C885-438D-BB69-41A6DB3B761B}">
      <dsp:nvSpPr>
        <dsp:cNvPr id="0" name=""/>
        <dsp:cNvSpPr/>
      </dsp:nvSpPr>
      <dsp:spPr>
        <a:xfrm>
          <a:off x="234483" y="1963191"/>
          <a:ext cx="2304692" cy="49767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anose="020B0604030504040204" pitchFamily="34" charset="-120"/>
              <a:ea typeface="微軟正黑體" panose="020B0604030504040204" pitchFamily="34" charset="-120"/>
            </a:rPr>
            <a:t>校內直升</a:t>
          </a:r>
          <a:endParaRPr lang="zh-TW" altLang="en-US" sz="2400" b="1" kern="1200" dirty="0">
            <a:latin typeface="微軟正黑體" panose="020B0604030504040204" pitchFamily="34" charset="-120"/>
            <a:ea typeface="微軟正黑體" panose="020B0604030504040204" pitchFamily="34" charset="-120"/>
          </a:endParaRPr>
        </a:p>
      </dsp:txBody>
      <dsp:txXfrm>
        <a:off x="249059" y="1977767"/>
        <a:ext cx="2275540" cy="468522"/>
      </dsp:txXfrm>
    </dsp:sp>
    <dsp:sp modelId="{F5F44FF9-8D8C-48DD-8CA8-D915A9BCDA30}">
      <dsp:nvSpPr>
        <dsp:cNvPr id="0" name=""/>
        <dsp:cNvSpPr/>
      </dsp:nvSpPr>
      <dsp:spPr>
        <a:xfrm>
          <a:off x="234483" y="1311910"/>
          <a:ext cx="2304692" cy="48957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anose="020B0604030504040204" pitchFamily="34" charset="-120"/>
              <a:ea typeface="微軟正黑體" panose="020B0604030504040204" pitchFamily="34" charset="-120"/>
            </a:rPr>
            <a:t>技優甄審</a:t>
          </a:r>
          <a:endParaRPr lang="zh-TW" altLang="en-US" sz="2400" b="1" kern="1200" dirty="0">
            <a:latin typeface="微軟正黑體" panose="020B0604030504040204" pitchFamily="34" charset="-120"/>
            <a:ea typeface="微軟正黑體" panose="020B0604030504040204" pitchFamily="34" charset="-120"/>
          </a:endParaRPr>
        </a:p>
      </dsp:txBody>
      <dsp:txXfrm>
        <a:off x="248822" y="1326249"/>
        <a:ext cx="2276014" cy="460901"/>
      </dsp:txXfrm>
    </dsp:sp>
    <dsp:sp modelId="{CA808BA3-1D1C-47B8-95E8-BBC8BE243800}">
      <dsp:nvSpPr>
        <dsp:cNvPr id="0" name=""/>
        <dsp:cNvSpPr/>
      </dsp:nvSpPr>
      <dsp:spPr>
        <a:xfrm>
          <a:off x="2875503" y="0"/>
          <a:ext cx="2673929" cy="4280024"/>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zh-TW" altLang="en-US" sz="4500" b="1" kern="1200" dirty="0" smtClean="0">
              <a:latin typeface="微軟正黑體" panose="020B0604030504040204" pitchFamily="34" charset="-120"/>
              <a:ea typeface="微軟正黑體" panose="020B0604030504040204" pitchFamily="34" charset="-120"/>
            </a:rPr>
            <a:t>特色招生</a:t>
          </a:r>
          <a:endParaRPr lang="zh-TW" altLang="en-US" sz="4500" b="1" kern="1200" dirty="0">
            <a:latin typeface="微軟正黑體" panose="020B0604030504040204" pitchFamily="34" charset="-120"/>
            <a:ea typeface="微軟正黑體" panose="020B0604030504040204" pitchFamily="34" charset="-120"/>
          </a:endParaRPr>
        </a:p>
      </dsp:txBody>
      <dsp:txXfrm>
        <a:off x="2875503" y="0"/>
        <a:ext cx="2673929" cy="1284007"/>
      </dsp:txXfrm>
    </dsp:sp>
    <dsp:sp modelId="{0BA97571-FDFB-499F-8ECC-DCF552C93342}">
      <dsp:nvSpPr>
        <dsp:cNvPr id="0" name=""/>
        <dsp:cNvSpPr/>
      </dsp:nvSpPr>
      <dsp:spPr>
        <a:xfrm>
          <a:off x="2993059" y="1284326"/>
          <a:ext cx="2438816" cy="54354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anose="020B0604030504040204" pitchFamily="34" charset="-120"/>
              <a:ea typeface="微軟正黑體" panose="020B0604030504040204" pitchFamily="34" charset="-120"/>
            </a:rPr>
            <a:t>考試分發入學</a:t>
          </a:r>
          <a:endParaRPr lang="zh-TW" altLang="en-US" sz="2400" b="1" kern="1200" dirty="0">
            <a:latin typeface="微軟正黑體" panose="020B0604030504040204" pitchFamily="34" charset="-120"/>
            <a:ea typeface="微軟正黑體" panose="020B0604030504040204" pitchFamily="34" charset="-120"/>
          </a:endParaRPr>
        </a:p>
      </dsp:txBody>
      <dsp:txXfrm>
        <a:off x="3008979" y="1300246"/>
        <a:ext cx="2406976" cy="511709"/>
      </dsp:txXfrm>
    </dsp:sp>
    <dsp:sp modelId="{3A510260-FF0F-42F4-9BC0-0A1EB8EC059E}">
      <dsp:nvSpPr>
        <dsp:cNvPr id="0" name=""/>
        <dsp:cNvSpPr/>
      </dsp:nvSpPr>
      <dsp:spPr>
        <a:xfrm>
          <a:off x="3016740" y="2009066"/>
          <a:ext cx="2391455" cy="20566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t" anchorCtr="0">
          <a:noAutofit/>
        </a:bodyPr>
        <a:lstStyle/>
        <a:p>
          <a:pPr lvl="0" algn="ctr" defTabSz="1066800">
            <a:lnSpc>
              <a:spcPct val="90000"/>
            </a:lnSpc>
            <a:spcBef>
              <a:spcPct val="0"/>
            </a:spcBef>
            <a:spcAft>
              <a:spcPts val="600"/>
            </a:spcAft>
          </a:pPr>
          <a:r>
            <a:rPr lang="zh-TW" altLang="en-US" sz="2400" b="1" kern="1200" dirty="0" smtClean="0">
              <a:latin typeface="微軟正黑體" panose="020B0604030504040204" pitchFamily="34" charset="-120"/>
              <a:ea typeface="微軟正黑體" panose="020B0604030504040204" pitchFamily="34" charset="-120"/>
            </a:rPr>
            <a:t>甄選入學</a:t>
          </a:r>
          <a:endParaRPr lang="zh-TW" altLang="en-US" sz="2400" b="1" kern="1200" dirty="0">
            <a:latin typeface="微軟正黑體" panose="020B0604030504040204" pitchFamily="34" charset="-120"/>
            <a:ea typeface="微軟正黑體" panose="020B0604030504040204" pitchFamily="34" charset="-120"/>
          </a:endParaRPr>
        </a:p>
        <a:p>
          <a:pPr marL="0" marR="0" lvl="1" indent="0" algn="ctr" defTabSz="914400" eaLnBrk="1" fontAlgn="auto" latinLnBrk="0" hangingPunct="1">
            <a:lnSpc>
              <a:spcPts val="2400"/>
            </a:lnSpc>
            <a:spcBef>
              <a:spcPct val="0"/>
            </a:spcBef>
            <a:spcAft>
              <a:spcPts val="0"/>
            </a:spcAft>
            <a:buClrTx/>
            <a:buSzTx/>
            <a:buFontTx/>
            <a:buChar char="••"/>
            <a:tabLst/>
            <a:defRPr/>
          </a:pPr>
          <a:r>
            <a:rPr lang="zh-TW" altLang="en-US" sz="1800" b="1" kern="1200" dirty="0" smtClean="0">
              <a:latin typeface="微軟正黑體" panose="020B0604030504040204" pitchFamily="34" charset="-120"/>
              <a:ea typeface="微軟正黑體" panose="020B0604030504040204" pitchFamily="34" charset="-120"/>
            </a:rPr>
            <a:t>高職職業類科</a:t>
          </a:r>
          <a:endParaRPr lang="zh-TW" altLang="en-US" sz="1800" b="1" kern="1200" dirty="0">
            <a:latin typeface="微軟正黑體" panose="020B0604030504040204" pitchFamily="34" charset="-120"/>
            <a:ea typeface="微軟正黑體" panose="020B0604030504040204" pitchFamily="34" charset="-120"/>
          </a:endParaRPr>
        </a:p>
        <a:p>
          <a:pPr marL="0" marR="0" lvl="1" indent="0" algn="ctr" defTabSz="914400" eaLnBrk="1" fontAlgn="auto" latinLnBrk="0" hangingPunct="1">
            <a:lnSpc>
              <a:spcPts val="2400"/>
            </a:lnSpc>
            <a:spcBef>
              <a:spcPct val="0"/>
            </a:spcBef>
            <a:spcAft>
              <a:spcPts val="0"/>
            </a:spcAft>
            <a:buClrTx/>
            <a:buSzTx/>
            <a:buFontTx/>
            <a:buChar char="••"/>
            <a:tabLst/>
            <a:defRPr/>
          </a:pPr>
          <a:r>
            <a:rPr lang="zh-TW" altLang="en-US" sz="1800" b="1" kern="1200" dirty="0" smtClean="0">
              <a:latin typeface="微軟正黑體" panose="020B0604030504040204" pitchFamily="34" charset="-120"/>
              <a:ea typeface="微軟正黑體" panose="020B0604030504040204" pitchFamily="34" charset="-120"/>
            </a:rPr>
            <a:t>藝才班</a:t>
          </a:r>
          <a:endParaRPr lang="zh-TW" altLang="en-US" sz="1800" b="1" kern="1200" dirty="0">
            <a:latin typeface="微軟正黑體" panose="020B0604030504040204" pitchFamily="34" charset="-120"/>
            <a:ea typeface="微軟正黑體" panose="020B0604030504040204" pitchFamily="34" charset="-120"/>
          </a:endParaRPr>
        </a:p>
        <a:p>
          <a:pPr marL="0" marR="0" lvl="1" indent="0" algn="ctr" defTabSz="914400" eaLnBrk="1" fontAlgn="auto" latinLnBrk="0" hangingPunct="1">
            <a:lnSpc>
              <a:spcPts val="2400"/>
            </a:lnSpc>
            <a:spcBef>
              <a:spcPct val="0"/>
            </a:spcBef>
            <a:spcAft>
              <a:spcPts val="0"/>
            </a:spcAft>
            <a:buClrTx/>
            <a:buSzTx/>
            <a:buFontTx/>
            <a:buChar char="••"/>
            <a:tabLst/>
            <a:defRPr/>
          </a:pPr>
          <a:r>
            <a:rPr lang="zh-TW" altLang="en-US" sz="1800" b="1" kern="1200" dirty="0" smtClean="0">
              <a:latin typeface="微軟正黑體" panose="020B0604030504040204" pitchFamily="34" charset="-120"/>
              <a:ea typeface="微軟正黑體" panose="020B0604030504040204" pitchFamily="34" charset="-120"/>
            </a:rPr>
            <a:t>體育班</a:t>
          </a:r>
          <a:endParaRPr lang="zh-TW" altLang="en-US" sz="1800" b="1" kern="1200" dirty="0">
            <a:latin typeface="微軟正黑體" panose="020B0604030504040204" pitchFamily="34" charset="-120"/>
            <a:ea typeface="微軟正黑體" panose="020B0604030504040204" pitchFamily="34" charset="-120"/>
          </a:endParaRPr>
        </a:p>
        <a:p>
          <a:pPr marL="0" marR="0" lvl="1" indent="0" algn="ctr" defTabSz="914400" eaLnBrk="1" fontAlgn="auto" latinLnBrk="0" hangingPunct="1">
            <a:lnSpc>
              <a:spcPts val="2400"/>
            </a:lnSpc>
            <a:spcBef>
              <a:spcPct val="0"/>
            </a:spcBef>
            <a:spcAft>
              <a:spcPts val="0"/>
            </a:spcAft>
            <a:buClrTx/>
            <a:buSzTx/>
            <a:buFontTx/>
            <a:buChar char="••"/>
            <a:tabLst/>
            <a:defRPr/>
          </a:pPr>
          <a:r>
            <a:rPr lang="zh-TW" altLang="en-US" sz="1800" b="1" kern="1200" dirty="0" smtClean="0">
              <a:latin typeface="微軟正黑體" panose="020B0604030504040204" pitchFamily="34" charset="-120"/>
              <a:ea typeface="微軟正黑體" panose="020B0604030504040204" pitchFamily="34" charset="-120"/>
            </a:rPr>
            <a:t>科學班</a:t>
          </a:r>
          <a:endParaRPr lang="zh-TW" altLang="en-US" sz="1800" b="1" kern="1200" dirty="0">
            <a:latin typeface="微軟正黑體" panose="020B0604030504040204" pitchFamily="34" charset="-120"/>
            <a:ea typeface="微軟正黑體" panose="020B0604030504040204" pitchFamily="34" charset="-120"/>
          </a:endParaRPr>
        </a:p>
        <a:p>
          <a:pPr marL="171450" lvl="1" indent="0" algn="ctr" defTabSz="800100">
            <a:lnSpc>
              <a:spcPts val="2400"/>
            </a:lnSpc>
            <a:spcBef>
              <a:spcPct val="0"/>
            </a:spcBef>
            <a:spcAft>
              <a:spcPts val="0"/>
            </a:spcAft>
            <a:buChar char="••"/>
          </a:pPr>
          <a:endParaRPr lang="zh-TW" altLang="en-US" sz="1800" b="1" kern="1200" dirty="0">
            <a:latin typeface="微軟正黑體" panose="020B0604030504040204" pitchFamily="34" charset="-120"/>
            <a:ea typeface="微軟正黑體" panose="020B0604030504040204" pitchFamily="34" charset="-120"/>
          </a:endParaRPr>
        </a:p>
      </dsp:txBody>
      <dsp:txXfrm>
        <a:off x="3076977" y="2069303"/>
        <a:ext cx="2270981" cy="1936162"/>
      </dsp:txXfrm>
    </dsp:sp>
    <dsp:sp modelId="{2870DAF3-3EDA-400C-92FD-C7D6AB759F95}">
      <dsp:nvSpPr>
        <dsp:cNvPr id="0" name=""/>
        <dsp:cNvSpPr/>
      </dsp:nvSpPr>
      <dsp:spPr>
        <a:xfrm>
          <a:off x="5749977" y="0"/>
          <a:ext cx="2673929" cy="428002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zh-TW" altLang="en-US" sz="4500" b="1" kern="1200" dirty="0" smtClean="0">
              <a:latin typeface="微軟正黑體" panose="020B0604030504040204" pitchFamily="34" charset="-120"/>
              <a:ea typeface="微軟正黑體" panose="020B0604030504040204" pitchFamily="34" charset="-120"/>
            </a:rPr>
            <a:t>其他方式</a:t>
          </a:r>
          <a:endParaRPr lang="zh-TW" altLang="en-US" sz="4500" b="1" kern="1200" dirty="0">
            <a:latin typeface="微軟正黑體" panose="020B0604030504040204" pitchFamily="34" charset="-120"/>
            <a:ea typeface="微軟正黑體" panose="020B0604030504040204" pitchFamily="34" charset="-120"/>
          </a:endParaRPr>
        </a:p>
      </dsp:txBody>
      <dsp:txXfrm>
        <a:off x="5749977" y="0"/>
        <a:ext cx="2673929" cy="1284007"/>
      </dsp:txXfrm>
    </dsp:sp>
    <dsp:sp modelId="{728A61A8-D561-4F57-83C1-487F99FB7DA1}">
      <dsp:nvSpPr>
        <dsp:cNvPr id="0" name=""/>
        <dsp:cNvSpPr/>
      </dsp:nvSpPr>
      <dsp:spPr>
        <a:xfrm>
          <a:off x="6017370" y="1284817"/>
          <a:ext cx="2139143" cy="49513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微軟正黑體" panose="020B0604030504040204" pitchFamily="34" charset="-120"/>
              <a:ea typeface="微軟正黑體" panose="020B0604030504040204" pitchFamily="34" charset="-120"/>
            </a:rPr>
            <a:t>實用技能班</a:t>
          </a:r>
          <a:endParaRPr lang="zh-TW" altLang="en-US" sz="2000" b="1" kern="1200" dirty="0">
            <a:latin typeface="微軟正黑體" panose="020B0604030504040204" pitchFamily="34" charset="-120"/>
            <a:ea typeface="微軟正黑體" panose="020B0604030504040204" pitchFamily="34" charset="-120"/>
          </a:endParaRPr>
        </a:p>
      </dsp:txBody>
      <dsp:txXfrm>
        <a:off x="6031872" y="1299319"/>
        <a:ext cx="2110139" cy="466135"/>
      </dsp:txXfrm>
    </dsp:sp>
    <dsp:sp modelId="{D83FBCC9-C5C1-4B11-92FA-FDE6EE114B4E}">
      <dsp:nvSpPr>
        <dsp:cNvPr id="0" name=""/>
        <dsp:cNvSpPr/>
      </dsp:nvSpPr>
      <dsp:spPr>
        <a:xfrm>
          <a:off x="6017370" y="1856131"/>
          <a:ext cx="2139143" cy="49513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微軟正黑體" panose="020B0604030504040204" pitchFamily="34" charset="-120"/>
              <a:ea typeface="微軟正黑體" panose="020B0604030504040204" pitchFamily="34" charset="-120"/>
            </a:rPr>
            <a:t>建教合作班</a:t>
          </a:r>
          <a:endParaRPr lang="zh-TW" altLang="en-US" sz="2000" b="1" kern="1200" dirty="0">
            <a:latin typeface="微軟正黑體" panose="020B0604030504040204" pitchFamily="34" charset="-120"/>
            <a:ea typeface="微軟正黑體" panose="020B0604030504040204" pitchFamily="34" charset="-120"/>
          </a:endParaRPr>
        </a:p>
      </dsp:txBody>
      <dsp:txXfrm>
        <a:off x="6031872" y="1870633"/>
        <a:ext cx="2110139" cy="466135"/>
      </dsp:txXfrm>
    </dsp:sp>
    <dsp:sp modelId="{6BFC90FC-34CD-4EAF-BC6F-CB2097A40103}">
      <dsp:nvSpPr>
        <dsp:cNvPr id="0" name=""/>
        <dsp:cNvSpPr/>
      </dsp:nvSpPr>
      <dsp:spPr>
        <a:xfrm>
          <a:off x="6017370" y="2427445"/>
          <a:ext cx="2139143" cy="49513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微軟正黑體" panose="020B0604030504040204" pitchFamily="34" charset="-120"/>
              <a:ea typeface="微軟正黑體" panose="020B0604030504040204" pitchFamily="34" charset="-120"/>
            </a:rPr>
            <a:t>運動績優生獨招</a:t>
          </a:r>
          <a:endParaRPr lang="zh-TW" altLang="en-US" sz="2000" b="1" kern="1200" dirty="0">
            <a:latin typeface="微軟正黑體" panose="020B0604030504040204" pitchFamily="34" charset="-120"/>
            <a:ea typeface="微軟正黑體" panose="020B0604030504040204" pitchFamily="34" charset="-120"/>
          </a:endParaRPr>
        </a:p>
      </dsp:txBody>
      <dsp:txXfrm>
        <a:off x="6031872" y="2441947"/>
        <a:ext cx="2110139" cy="466135"/>
      </dsp:txXfrm>
    </dsp:sp>
    <dsp:sp modelId="{2DF28855-5F38-4828-B53E-544316A76E97}">
      <dsp:nvSpPr>
        <dsp:cNvPr id="0" name=""/>
        <dsp:cNvSpPr/>
      </dsp:nvSpPr>
      <dsp:spPr>
        <a:xfrm>
          <a:off x="6017370" y="2998759"/>
          <a:ext cx="2139143" cy="49513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anose="020B0604030504040204" pitchFamily="34" charset="-120"/>
              <a:ea typeface="微軟正黑體" panose="020B0604030504040204" pitchFamily="34" charset="-120"/>
            </a:rPr>
            <a:t>身障適性輔導安置</a:t>
          </a:r>
          <a:endParaRPr lang="zh-TW" altLang="en-US" sz="1800" b="1" kern="1200" dirty="0">
            <a:latin typeface="微軟正黑體" panose="020B0604030504040204" pitchFamily="34" charset="-120"/>
            <a:ea typeface="微軟正黑體" panose="020B0604030504040204" pitchFamily="34" charset="-120"/>
          </a:endParaRPr>
        </a:p>
      </dsp:txBody>
      <dsp:txXfrm>
        <a:off x="6031872" y="3013261"/>
        <a:ext cx="2110139" cy="466135"/>
      </dsp:txXfrm>
    </dsp:sp>
    <dsp:sp modelId="{099A19C2-1ABF-4AD6-9CB3-130926A739FF}">
      <dsp:nvSpPr>
        <dsp:cNvPr id="0" name=""/>
        <dsp:cNvSpPr/>
      </dsp:nvSpPr>
      <dsp:spPr>
        <a:xfrm>
          <a:off x="6017370" y="3570073"/>
          <a:ext cx="2139143" cy="49513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anose="020B0604030504040204" pitchFamily="34" charset="-120"/>
              <a:ea typeface="微軟正黑體" panose="020B0604030504040204" pitchFamily="34" charset="-120"/>
            </a:rPr>
            <a:t>其他獨招</a:t>
          </a:r>
          <a:endParaRPr lang="zh-TW" altLang="en-US" sz="1800" b="1" kern="1200" dirty="0">
            <a:latin typeface="微軟正黑體" panose="020B0604030504040204" pitchFamily="34" charset="-120"/>
            <a:ea typeface="微軟正黑體" panose="020B0604030504040204" pitchFamily="34" charset="-120"/>
          </a:endParaRPr>
        </a:p>
      </dsp:txBody>
      <dsp:txXfrm>
        <a:off x="6031872" y="3584575"/>
        <a:ext cx="2110139" cy="4661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3828686" y="-2535336"/>
          <a:ext cx="1860906" cy="6931579"/>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2400"/>
            </a:lnSpc>
            <a:spcBef>
              <a:spcPct val="0"/>
            </a:spcBef>
            <a:spcAft>
              <a:spcPct val="15000"/>
            </a:spcAft>
            <a:buChar char="••"/>
          </a:pPr>
          <a:r>
            <a:rPr lang="zh-TW" altLang="en-US" sz="2200" b="1" kern="1200" dirty="0" smtClean="0">
              <a:solidFill>
                <a:schemeClr val="tx1"/>
              </a:solidFill>
              <a:latin typeface="微軟正黑體" pitchFamily="34" charset="-120"/>
              <a:ea typeface="微軟正黑體" pitchFamily="34" charset="-120"/>
              <a:cs typeface="BiauKai"/>
            </a:rPr>
            <a:t>超額比序依彰化區高級中等學校優先免試入學超額比序項目規定辦理。</a:t>
          </a:r>
          <a:endParaRPr lang="zh-TW" altLang="en-US" sz="2200" b="1" kern="1200" dirty="0">
            <a:solidFill>
              <a:schemeClr val="tx1"/>
            </a:solidFill>
            <a:latin typeface="微軟正黑體" pitchFamily="34" charset="-120"/>
            <a:ea typeface="微軟正黑體" pitchFamily="34" charset="-120"/>
          </a:endParaRPr>
        </a:p>
        <a:p>
          <a:pPr marL="228600" lvl="1" indent="-228600" algn="l" defTabSz="977900">
            <a:lnSpc>
              <a:spcPts val="2400"/>
            </a:lnSpc>
            <a:spcBef>
              <a:spcPct val="0"/>
            </a:spcBef>
            <a:spcAft>
              <a:spcPct val="15000"/>
            </a:spcAft>
            <a:buChar char="••"/>
          </a:pPr>
          <a:r>
            <a:rPr lang="zh-TW" altLang="en-US" sz="2200" b="1" kern="1200" dirty="0" smtClean="0">
              <a:solidFill>
                <a:schemeClr val="tx1"/>
              </a:solidFill>
              <a:latin typeface="微軟正黑體" pitchFamily="34" charset="-120"/>
              <a:ea typeface="微軟正黑體" pitchFamily="34" charset="-120"/>
            </a:rPr>
            <a:t>只可報名一所學校。</a:t>
          </a:r>
          <a:r>
            <a:rPr lang="en-US" altLang="zh-TW" sz="2200" b="1" kern="1200" dirty="0" smtClean="0">
              <a:solidFill>
                <a:srgbClr val="FF0000"/>
              </a:solidFill>
              <a:latin typeface="微軟正黑體" pitchFamily="34" charset="-120"/>
              <a:ea typeface="微軟正黑體" pitchFamily="34" charset="-120"/>
            </a:rPr>
            <a:t>(</a:t>
          </a:r>
          <a:r>
            <a:rPr lang="zh-TW" altLang="en-US" sz="2200" b="1" kern="1200" dirty="0" smtClean="0">
              <a:solidFill>
                <a:srgbClr val="FF0000"/>
              </a:solidFill>
              <a:latin typeface="微軟正黑體" pitchFamily="34" charset="-120"/>
              <a:ea typeface="微軟正黑體" pitchFamily="34" charset="-120"/>
            </a:rPr>
            <a:t>一校多科</a:t>
          </a:r>
          <a:r>
            <a:rPr lang="en-US" altLang="zh-TW" sz="2200" b="1" kern="1200" dirty="0" smtClean="0">
              <a:solidFill>
                <a:srgbClr val="FF0000"/>
              </a:solidFill>
              <a:latin typeface="微軟正黑體" pitchFamily="34" charset="-120"/>
              <a:ea typeface="微軟正黑體" pitchFamily="34" charset="-120"/>
            </a:rPr>
            <a:t>)</a:t>
          </a:r>
          <a:endParaRPr lang="zh-TW" altLang="en-US" sz="2200" b="1" kern="1200" dirty="0">
            <a:solidFill>
              <a:srgbClr val="FF0000"/>
            </a:solidFill>
            <a:latin typeface="微軟正黑體" pitchFamily="34" charset="-120"/>
            <a:ea typeface="微軟正黑體" pitchFamily="34" charset="-120"/>
          </a:endParaRPr>
        </a:p>
        <a:p>
          <a:pPr marL="228600" lvl="1" indent="-228600" algn="l" defTabSz="977900">
            <a:lnSpc>
              <a:spcPts val="2400"/>
            </a:lnSpc>
            <a:spcBef>
              <a:spcPct val="0"/>
            </a:spcBef>
            <a:spcAft>
              <a:spcPct val="15000"/>
            </a:spcAft>
            <a:buChar char="••"/>
          </a:pPr>
          <a:r>
            <a:rPr lang="zh-TW" altLang="en-US" sz="2200" b="1" kern="1200" dirty="0" smtClean="0">
              <a:solidFill>
                <a:schemeClr val="tx1"/>
              </a:solidFill>
              <a:latin typeface="微軟正黑體"/>
              <a:ea typeface="微軟正黑體"/>
            </a:rPr>
            <a:t>招生對象</a:t>
          </a:r>
          <a:r>
            <a:rPr lang="en-US" altLang="zh-TW" sz="2200" b="1" kern="1200" dirty="0" smtClean="0">
              <a:solidFill>
                <a:schemeClr val="tx1"/>
              </a:solidFill>
              <a:latin typeface="微軟正黑體"/>
              <a:ea typeface="微軟正黑體"/>
            </a:rPr>
            <a:t>:</a:t>
          </a:r>
          <a:r>
            <a:rPr lang="zh-TW" altLang="en-US" sz="2200" b="1" kern="1200" dirty="0" smtClean="0">
              <a:solidFill>
                <a:schemeClr val="tx1"/>
              </a:solidFill>
              <a:latin typeface="微軟正黑體"/>
              <a:ea typeface="微軟正黑體"/>
            </a:rPr>
            <a:t> </a:t>
          </a:r>
          <a:r>
            <a:rPr lang="en-US" altLang="en-US" sz="2200" b="1" kern="1200" dirty="0" smtClean="0">
              <a:solidFill>
                <a:schemeClr val="tx1"/>
              </a:solidFill>
              <a:latin typeface="微軟正黑體"/>
              <a:ea typeface="微軟正黑體"/>
            </a:rPr>
            <a:t>10</a:t>
          </a:r>
          <a:r>
            <a:rPr lang="en-US" altLang="zh-TW" sz="2200" b="1" kern="1200" dirty="0" smtClean="0">
              <a:solidFill>
                <a:schemeClr val="tx1"/>
              </a:solidFill>
              <a:latin typeface="微軟正黑體"/>
              <a:ea typeface="微軟正黑體"/>
            </a:rPr>
            <a:t>9</a:t>
          </a:r>
          <a:r>
            <a:rPr lang="en-US" altLang="en-US" sz="2200" b="1" kern="1200" dirty="0" smtClean="0">
              <a:solidFill>
                <a:schemeClr val="tx1"/>
              </a:solidFill>
              <a:latin typeface="微軟正黑體"/>
              <a:ea typeface="微軟正黑體"/>
            </a:rPr>
            <a:t> </a:t>
          </a:r>
          <a:r>
            <a:rPr lang="zh-TW" altLang="en-US" sz="2200" b="1" kern="1200" dirty="0" smtClean="0">
              <a:solidFill>
                <a:schemeClr val="tx1"/>
              </a:solidFill>
              <a:latin typeface="微軟正黑體"/>
              <a:ea typeface="微軟正黑體"/>
            </a:rPr>
            <a:t>年 </a:t>
          </a:r>
          <a:r>
            <a:rPr lang="en-US" altLang="en-US" sz="2200" b="1" kern="1200" dirty="0" smtClean="0">
              <a:solidFill>
                <a:schemeClr val="tx1"/>
              </a:solidFill>
              <a:latin typeface="微軟正黑體"/>
              <a:ea typeface="微軟正黑體"/>
            </a:rPr>
            <a:t>2</a:t>
          </a:r>
          <a:r>
            <a:rPr lang="zh-TW" altLang="en-US" sz="2200" b="1" kern="1200" dirty="0" smtClean="0">
              <a:solidFill>
                <a:schemeClr val="tx1"/>
              </a:solidFill>
              <a:latin typeface="微軟正黑體"/>
              <a:ea typeface="微軟正黑體"/>
            </a:rPr>
            <a:t>月 </a:t>
          </a:r>
          <a:r>
            <a:rPr lang="en-US" altLang="en-US" sz="2200" b="1" kern="1200" dirty="0" smtClean="0">
              <a:solidFill>
                <a:schemeClr val="tx1"/>
              </a:solidFill>
              <a:latin typeface="微軟正黑體"/>
              <a:ea typeface="微軟正黑體"/>
            </a:rPr>
            <a:t>1</a:t>
          </a:r>
          <a:r>
            <a:rPr lang="zh-TW" altLang="en-US" sz="2200" b="1" kern="1200" dirty="0" smtClean="0">
              <a:solidFill>
                <a:schemeClr val="tx1"/>
              </a:solidFill>
              <a:latin typeface="微軟正黑體"/>
              <a:ea typeface="微軟正黑體"/>
            </a:rPr>
            <a:t>日前就讀本區國中且</a:t>
          </a:r>
          <a:r>
            <a:rPr lang="zh-TW" altLang="en-US" sz="2200" b="1" kern="1200" dirty="0" smtClean="0">
              <a:solidFill>
                <a:srgbClr val="FF0000"/>
              </a:solidFill>
              <a:latin typeface="微軟正黑體"/>
              <a:ea typeface="微軟正黑體"/>
            </a:rPr>
            <a:t>未申請變更就學區 </a:t>
          </a:r>
          <a:endParaRPr lang="zh-TW" altLang="en-US" sz="2200" b="1" kern="1200" dirty="0">
            <a:solidFill>
              <a:srgbClr val="FF0000"/>
            </a:solidFill>
            <a:latin typeface="微軟正黑體" pitchFamily="34" charset="-120"/>
            <a:ea typeface="微軟正黑體" pitchFamily="34" charset="-120"/>
          </a:endParaRPr>
        </a:p>
      </dsp:txBody>
      <dsp:txXfrm rot="-5400000">
        <a:off x="1293350" y="90842"/>
        <a:ext cx="6840737" cy="1679222"/>
      </dsp:txXfrm>
    </dsp:sp>
    <dsp:sp modelId="{ECD53BAB-D8FE-446E-B57F-FCEDCC00A9E9}">
      <dsp:nvSpPr>
        <dsp:cNvPr id="0" name=""/>
        <dsp:cNvSpPr/>
      </dsp:nvSpPr>
      <dsp:spPr>
        <a:xfrm>
          <a:off x="0" y="0"/>
          <a:ext cx="1297086" cy="17730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實施</a:t>
          </a:r>
          <a:endParaRPr lang="zh-TW" altLang="en-US" sz="2800" b="1" kern="1200" dirty="0">
            <a:latin typeface="微軟正黑體" pitchFamily="34" charset="-120"/>
            <a:ea typeface="微軟正黑體" pitchFamily="34" charset="-120"/>
          </a:endParaRPr>
        </a:p>
      </dsp:txBody>
      <dsp:txXfrm>
        <a:off x="63319" y="63319"/>
        <a:ext cx="1170448" cy="1646412"/>
      </dsp:txXfrm>
    </dsp:sp>
    <dsp:sp modelId="{0874A851-733E-4C68-A5B9-C63601CD053F}">
      <dsp:nvSpPr>
        <dsp:cNvPr id="0" name=""/>
        <dsp:cNvSpPr/>
      </dsp:nvSpPr>
      <dsp:spPr>
        <a:xfrm rot="5400000">
          <a:off x="3993766" y="-793025"/>
          <a:ext cx="1525890" cy="6945775"/>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2600"/>
            </a:lnSpc>
            <a:spcBef>
              <a:spcPct val="0"/>
            </a:spcBef>
            <a:spcAft>
              <a:spcPts val="0"/>
            </a:spcAft>
            <a:buChar char="••"/>
          </a:pPr>
          <a:r>
            <a:rPr lang="en-US" altLang="en-US" sz="2200" b="1" u="none" kern="1200" dirty="0" smtClean="0">
              <a:solidFill>
                <a:schemeClr val="tx1"/>
              </a:solidFill>
              <a:latin typeface="微軟正黑體" pitchFamily="34" charset="-120"/>
              <a:ea typeface="微軟正黑體" pitchFamily="34" charset="-120"/>
            </a:rPr>
            <a:t>1. </a:t>
          </a:r>
          <a:r>
            <a:rPr lang="zh-TW" altLang="en-US" sz="2200" b="1" u="none" kern="1200" dirty="0" smtClean="0">
              <a:solidFill>
                <a:schemeClr val="tx1"/>
              </a:solidFill>
              <a:latin typeface="微軟正黑體" pitchFamily="34" charset="-120"/>
              <a:ea typeface="微軟正黑體" pitchFamily="34" charset="-120"/>
            </a:rPr>
            <a:t>高中：該校核定免試入學總名額之 </a:t>
          </a:r>
          <a:r>
            <a:rPr lang="en-US" altLang="en-US" sz="2200" b="1" u="none" kern="1200" dirty="0" smtClean="0">
              <a:solidFill>
                <a:schemeClr val="tx1"/>
              </a:solidFill>
              <a:latin typeface="微軟正黑體" pitchFamily="34" charset="-120"/>
              <a:ea typeface="微軟正黑體" pitchFamily="34" charset="-120"/>
            </a:rPr>
            <a:t>30% </a:t>
          </a:r>
          <a:r>
            <a:rPr lang="zh-TW" altLang="en-US" sz="2200" b="1" u="none" kern="1200" dirty="0" smtClean="0">
              <a:solidFill>
                <a:schemeClr val="tx1"/>
              </a:solidFill>
              <a:latin typeface="微軟正黑體" pitchFamily="34" charset="-120"/>
              <a:ea typeface="微軟正黑體" pitchFamily="34" charset="-120"/>
            </a:rPr>
            <a:t>以內。</a:t>
          </a:r>
          <a:endParaRPr lang="zh-TW" altLang="en-US" sz="2200" u="none" kern="1200" dirty="0">
            <a:solidFill>
              <a:schemeClr val="tx1"/>
            </a:solidFill>
            <a:latin typeface="微軟正黑體" pitchFamily="34" charset="-120"/>
            <a:ea typeface="微軟正黑體" pitchFamily="34" charset="-120"/>
          </a:endParaRPr>
        </a:p>
        <a:p>
          <a:pPr marL="228600" lvl="1" indent="-228600" algn="l" defTabSz="977900">
            <a:lnSpc>
              <a:spcPts val="2600"/>
            </a:lnSpc>
            <a:spcBef>
              <a:spcPct val="0"/>
            </a:spcBef>
            <a:spcAft>
              <a:spcPct val="15000"/>
            </a:spcAft>
            <a:buChar char="••"/>
          </a:pPr>
          <a:r>
            <a:rPr lang="en-US" altLang="en-US" sz="2200" b="1" u="none" kern="1200" dirty="0" smtClean="0">
              <a:solidFill>
                <a:schemeClr val="tx1"/>
              </a:solidFill>
              <a:latin typeface="微軟正黑體" pitchFamily="34" charset="-120"/>
              <a:ea typeface="微軟正黑體" pitchFamily="34" charset="-120"/>
            </a:rPr>
            <a:t>2. </a:t>
          </a:r>
          <a:r>
            <a:rPr lang="zh-TW" altLang="en-US" sz="2200" b="1" u="none" kern="1200" dirty="0" smtClean="0">
              <a:solidFill>
                <a:schemeClr val="tx1"/>
              </a:solidFill>
              <a:latin typeface="微軟正黑體" pitchFamily="34" charset="-120"/>
              <a:ea typeface="微軟正黑體" pitchFamily="34" charset="-120"/>
            </a:rPr>
            <a:t>高職：該校核定免試入學總名額之 </a:t>
          </a:r>
          <a:r>
            <a:rPr lang="en-US" altLang="en-US" sz="2200" b="1" u="none" kern="1200" dirty="0" smtClean="0">
              <a:solidFill>
                <a:schemeClr val="tx1"/>
              </a:solidFill>
              <a:latin typeface="微軟正黑體" pitchFamily="34" charset="-120"/>
              <a:ea typeface="微軟正黑體" pitchFamily="34" charset="-120"/>
            </a:rPr>
            <a:t>30% </a:t>
          </a:r>
          <a:r>
            <a:rPr lang="zh-TW" altLang="en-US" sz="2200" b="1" u="none" kern="1200" dirty="0" smtClean="0">
              <a:solidFill>
                <a:schemeClr val="tx1"/>
              </a:solidFill>
              <a:latin typeface="微軟正黑體" pitchFamily="34" charset="-120"/>
              <a:ea typeface="微軟正黑體" pitchFamily="34" charset="-120"/>
            </a:rPr>
            <a:t>以內，</a:t>
          </a:r>
          <a:r>
            <a:rPr lang="en-US" altLang="zh-TW" sz="2200" b="1" u="none" kern="1200" dirty="0" smtClean="0">
              <a:solidFill>
                <a:schemeClr val="tx1"/>
              </a:solidFill>
              <a:latin typeface="微軟正黑體" pitchFamily="34" charset="-120"/>
              <a:ea typeface="微軟正黑體" pitchFamily="34" charset="-120"/>
            </a:rPr>
            <a:t/>
          </a:r>
          <a:br>
            <a:rPr lang="en-US" altLang="zh-TW" sz="2200" b="1" u="none" kern="1200" dirty="0" smtClean="0">
              <a:solidFill>
                <a:schemeClr val="tx1"/>
              </a:solidFill>
              <a:latin typeface="微軟正黑體" pitchFamily="34" charset="-120"/>
              <a:ea typeface="微軟正黑體" pitchFamily="34" charset="-120"/>
            </a:rPr>
          </a:br>
          <a:r>
            <a:rPr lang="zh-TW" altLang="en-US" sz="2200" b="1" u="none" kern="1200" dirty="0" smtClean="0">
              <a:solidFill>
                <a:schemeClr val="tx1"/>
              </a:solidFill>
              <a:latin typeface="微軟正黑體" pitchFamily="34" charset="-120"/>
              <a:ea typeface="微軟正黑體" pitchFamily="34" charset="-120"/>
            </a:rPr>
            <a:t>                並以各類科都有名額為原則。</a:t>
          </a:r>
          <a:r>
            <a:rPr lang="en-US" altLang="zh-TW" sz="2200" b="1" u="none" kern="1200" dirty="0" smtClean="0">
              <a:solidFill>
                <a:schemeClr val="tx1"/>
              </a:solidFill>
              <a:latin typeface="微軟正黑體" pitchFamily="34" charset="-120"/>
              <a:ea typeface="微軟正黑體" pitchFamily="34" charset="-120"/>
            </a:rPr>
            <a:t/>
          </a:r>
          <a:br>
            <a:rPr lang="en-US" altLang="zh-TW" sz="2200" b="1" u="none" kern="1200" dirty="0" smtClean="0">
              <a:solidFill>
                <a:schemeClr val="tx1"/>
              </a:solidFill>
              <a:latin typeface="微軟正黑體" pitchFamily="34" charset="-120"/>
              <a:ea typeface="微軟正黑體" pitchFamily="34" charset="-120"/>
            </a:rPr>
          </a:br>
          <a:r>
            <a:rPr lang="en-US" altLang="zh-TW" sz="2200" b="1" u="none" kern="1200" dirty="0" smtClean="0">
              <a:solidFill>
                <a:srgbClr val="FF0000"/>
              </a:solidFill>
              <a:latin typeface="微軟正黑體" pitchFamily="34" charset="-120"/>
              <a:ea typeface="微軟正黑體" pitchFamily="34" charset="-120"/>
            </a:rPr>
            <a:t>(</a:t>
          </a:r>
          <a:r>
            <a:rPr lang="zh-TW" altLang="en-US" sz="2200" b="1" u="none" kern="1200" dirty="0" smtClean="0">
              <a:solidFill>
                <a:srgbClr val="FF0000"/>
              </a:solidFill>
              <a:latin typeface="微軟正黑體" pitchFamily="34" charset="-120"/>
              <a:ea typeface="微軟正黑體" pitchFamily="34" charset="-120"/>
            </a:rPr>
            <a:t>彰中、彰女名額採訂定分配名額數至各國中方式</a:t>
          </a:r>
          <a:r>
            <a:rPr lang="en-US" altLang="zh-TW" sz="2200" b="1" u="none" kern="1200" dirty="0" smtClean="0">
              <a:solidFill>
                <a:srgbClr val="FF0000"/>
              </a:solidFill>
              <a:latin typeface="微軟正黑體" pitchFamily="34" charset="-120"/>
              <a:ea typeface="微軟正黑體" pitchFamily="34" charset="-120"/>
            </a:rPr>
            <a:t>)</a:t>
          </a:r>
          <a:endParaRPr lang="zh-TW" altLang="en-US" sz="2200" b="1" u="none" kern="1200" dirty="0" smtClean="0">
            <a:solidFill>
              <a:srgbClr val="FF0000"/>
            </a:solidFill>
            <a:latin typeface="微軟正黑體" pitchFamily="34" charset="-120"/>
            <a:ea typeface="微軟正黑體" pitchFamily="34" charset="-120"/>
          </a:endParaRPr>
        </a:p>
      </dsp:txBody>
      <dsp:txXfrm rot="-5400000">
        <a:off x="1283824" y="1991405"/>
        <a:ext cx="6871287" cy="1376914"/>
      </dsp:txXfrm>
    </dsp:sp>
    <dsp:sp modelId="{612C8EBA-AECD-4375-B086-FF608DEEDB88}">
      <dsp:nvSpPr>
        <dsp:cNvPr id="0" name=""/>
        <dsp:cNvSpPr/>
      </dsp:nvSpPr>
      <dsp:spPr>
        <a:xfrm>
          <a:off x="10255" y="2018463"/>
          <a:ext cx="1276861" cy="141873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名額</a:t>
          </a:r>
          <a:endParaRPr lang="zh-TW" altLang="en-US" sz="2800" b="1" kern="1200" dirty="0">
            <a:latin typeface="微軟正黑體" pitchFamily="34" charset="-120"/>
            <a:ea typeface="微軟正黑體" pitchFamily="34" charset="-120"/>
          </a:endParaRPr>
        </a:p>
      </dsp:txBody>
      <dsp:txXfrm>
        <a:off x="72586" y="2080794"/>
        <a:ext cx="1152199" cy="1294068"/>
      </dsp:txXfrm>
    </dsp:sp>
    <dsp:sp modelId="{45C3AC1C-7C86-42B1-8C46-D477007DFCA5}">
      <dsp:nvSpPr>
        <dsp:cNvPr id="0" name=""/>
        <dsp:cNvSpPr/>
      </dsp:nvSpPr>
      <dsp:spPr>
        <a:xfrm rot="5400000">
          <a:off x="3931756" y="1029980"/>
          <a:ext cx="1652084" cy="693619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80000"/>
            </a:lnSpc>
            <a:spcBef>
              <a:spcPct val="0"/>
            </a:spcBef>
            <a:spcAft>
              <a:spcPct val="15000"/>
            </a:spcAft>
            <a:buChar char="••"/>
          </a:pPr>
          <a:r>
            <a:rPr lang="en-US" altLang="zh-TW" sz="2200" b="1" kern="1200" dirty="0" smtClean="0">
              <a:solidFill>
                <a:srgbClr val="0070C0"/>
              </a:solidFill>
              <a:latin typeface="微軟正黑體" pitchFamily="34" charset="-120"/>
              <a:ea typeface="微軟正黑體" pitchFamily="34" charset="-120"/>
            </a:rPr>
            <a:t>5</a:t>
          </a:r>
          <a:r>
            <a:rPr lang="zh-TW" altLang="en-US" sz="2200" b="1" kern="1200" dirty="0" smtClean="0">
              <a:solidFill>
                <a:srgbClr val="0070C0"/>
              </a:solidFill>
              <a:latin typeface="微軟正黑體" pitchFamily="34" charset="-120"/>
              <a:ea typeface="微軟正黑體" pitchFamily="34" charset="-120"/>
            </a:rPr>
            <a:t>月</a:t>
          </a:r>
          <a:r>
            <a:rPr lang="en-US" altLang="zh-TW" sz="2200" b="1" kern="1200" dirty="0" smtClean="0">
              <a:solidFill>
                <a:srgbClr val="0070C0"/>
              </a:solidFill>
              <a:latin typeface="微軟正黑體" pitchFamily="34" charset="-120"/>
              <a:ea typeface="微軟正黑體" pitchFamily="34" charset="-120"/>
            </a:rPr>
            <a:t>26</a:t>
          </a:r>
          <a:r>
            <a:rPr lang="zh-TW" altLang="en-US" sz="2200" b="1" kern="1200" dirty="0" smtClean="0">
              <a:solidFill>
                <a:srgbClr val="0070C0"/>
              </a:solidFill>
              <a:latin typeface="微軟正黑體" pitchFamily="34" charset="-120"/>
              <a:ea typeface="微軟正黑體" pitchFamily="34" charset="-120"/>
            </a:rPr>
            <a:t>日</a:t>
          </a:r>
          <a:r>
            <a:rPr lang="en-US" altLang="en-US" sz="2200" b="1" kern="1200" dirty="0" smtClean="0">
              <a:solidFill>
                <a:srgbClr val="0070C0"/>
              </a:solidFill>
              <a:latin typeface="微軟正黑體" pitchFamily="34" charset="-120"/>
              <a:ea typeface="微軟正黑體" pitchFamily="34" charset="-120"/>
            </a:rPr>
            <a:t>~</a:t>
          </a:r>
          <a:r>
            <a:rPr lang="en-US" altLang="zh-TW" sz="2200" b="1" kern="1200" dirty="0" smtClean="0">
              <a:solidFill>
                <a:srgbClr val="0070C0"/>
              </a:solidFill>
              <a:latin typeface="微軟正黑體" pitchFamily="34" charset="-120"/>
              <a:ea typeface="微軟正黑體" pitchFamily="34" charset="-120"/>
            </a:rPr>
            <a:t>6</a:t>
          </a:r>
          <a:r>
            <a:rPr lang="zh-TW" altLang="en-US" sz="2200" b="1" kern="1200" dirty="0" smtClean="0">
              <a:solidFill>
                <a:srgbClr val="0070C0"/>
              </a:solidFill>
              <a:latin typeface="微軟正黑體" pitchFamily="34" charset="-120"/>
              <a:ea typeface="微軟正黑體" pitchFamily="34" charset="-120"/>
            </a:rPr>
            <a:t>月</a:t>
          </a:r>
          <a:r>
            <a:rPr lang="en-US" altLang="zh-TW" sz="2200" b="1" kern="1200" dirty="0" smtClean="0">
              <a:solidFill>
                <a:srgbClr val="0070C0"/>
              </a:solidFill>
              <a:latin typeface="微軟正黑體" pitchFamily="34" charset="-120"/>
              <a:ea typeface="微軟正黑體" pitchFamily="34" charset="-120"/>
            </a:rPr>
            <a:t>2</a:t>
          </a:r>
          <a:r>
            <a:rPr lang="zh-TW" altLang="en-US" sz="2200" b="1" kern="1200" dirty="0" smtClean="0">
              <a:solidFill>
                <a:srgbClr val="0070C0"/>
              </a:solidFill>
              <a:latin typeface="微軟正黑體" pitchFamily="34" charset="-120"/>
              <a:ea typeface="微軟正黑體" pitchFamily="34" charset="-120"/>
            </a:rPr>
            <a:t>日線上志願選填。</a:t>
          </a:r>
          <a:r>
            <a:rPr lang="en-US" altLang="zh-TW" sz="2200" b="1" kern="1200" dirty="0" smtClean="0">
              <a:solidFill>
                <a:srgbClr val="0070C0"/>
              </a:solidFill>
              <a:latin typeface="微軟正黑體" pitchFamily="34" charset="-120"/>
              <a:ea typeface="微軟正黑體" pitchFamily="34" charset="-120"/>
            </a:rPr>
            <a:t/>
          </a:r>
          <a:br>
            <a:rPr lang="en-US" altLang="zh-TW" sz="2200" b="1" kern="1200" dirty="0" smtClean="0">
              <a:solidFill>
                <a:srgbClr val="0070C0"/>
              </a:solidFill>
              <a:latin typeface="微軟正黑體" pitchFamily="34" charset="-120"/>
              <a:ea typeface="微軟正黑體" pitchFamily="34" charset="-120"/>
            </a:rPr>
          </a:br>
          <a:r>
            <a:rPr lang="zh-TW" altLang="zh-TW" sz="2200" b="1" kern="1200" dirty="0" smtClean="0">
              <a:solidFill>
                <a:srgbClr val="0070C0"/>
              </a:solidFill>
              <a:latin typeface="微軟正黑體" pitchFamily="34" charset="-120"/>
              <a:ea typeface="微軟正黑體" pitchFamily="34" charset="-120"/>
            </a:rPr>
            <a:t>國中列印報名表後學生及家長簽名確認交回。</a:t>
          </a:r>
          <a:endParaRPr lang="zh-TW" altLang="en-US" sz="2200" b="1" kern="1200" dirty="0">
            <a:solidFill>
              <a:srgbClr val="0070C0"/>
            </a:solidFill>
            <a:latin typeface="微軟正黑體" pitchFamily="34" charset="-120"/>
            <a:ea typeface="微軟正黑體" pitchFamily="34" charset="-120"/>
          </a:endParaRPr>
        </a:p>
        <a:p>
          <a:pPr marL="228600" lvl="1" indent="-228600" algn="l" defTabSz="977900">
            <a:lnSpc>
              <a:spcPct val="80000"/>
            </a:lnSpc>
            <a:spcBef>
              <a:spcPct val="0"/>
            </a:spcBef>
            <a:spcAft>
              <a:spcPct val="15000"/>
            </a:spcAft>
            <a:buChar char="••"/>
          </a:pPr>
          <a:r>
            <a:rPr lang="en-US" altLang="zh-TW" sz="2200" b="1" kern="1200" dirty="0" smtClean="0">
              <a:solidFill>
                <a:srgbClr val="0099FF"/>
              </a:solidFill>
              <a:latin typeface="微軟正黑體" pitchFamily="34" charset="-120"/>
              <a:ea typeface="微軟正黑體" pitchFamily="34" charset="-120"/>
            </a:rPr>
            <a:t>6</a:t>
          </a:r>
          <a:r>
            <a:rPr lang="zh-TW" altLang="en-US" sz="2200" b="1" kern="1200" dirty="0" smtClean="0">
              <a:solidFill>
                <a:srgbClr val="0099FF"/>
              </a:solidFill>
              <a:latin typeface="微軟正黑體" pitchFamily="34" charset="-120"/>
              <a:ea typeface="微軟正黑體" pitchFamily="34" charset="-120"/>
            </a:rPr>
            <a:t>月</a:t>
          </a:r>
          <a:r>
            <a:rPr lang="en-US" altLang="zh-TW" sz="2200" b="1" kern="1200" dirty="0" smtClean="0">
              <a:solidFill>
                <a:srgbClr val="0099FF"/>
              </a:solidFill>
              <a:latin typeface="微軟正黑體" pitchFamily="34" charset="-120"/>
              <a:ea typeface="微軟正黑體" pitchFamily="34" charset="-120"/>
            </a:rPr>
            <a:t>3</a:t>
          </a:r>
          <a:r>
            <a:rPr lang="zh-TW" altLang="en-US" sz="2200" b="1" kern="1200" dirty="0" smtClean="0">
              <a:solidFill>
                <a:srgbClr val="0099FF"/>
              </a:solidFill>
              <a:latin typeface="微軟正黑體" pitchFamily="34" charset="-120"/>
              <a:ea typeface="微軟正黑體" pitchFamily="34" charset="-120"/>
            </a:rPr>
            <a:t>日報名  </a:t>
          </a:r>
          <a:r>
            <a:rPr lang="en-US" altLang="zh-TW" sz="2200" b="1" kern="1200" dirty="0" smtClean="0">
              <a:solidFill>
                <a:srgbClr val="0070C0"/>
              </a:solidFill>
              <a:latin typeface="微軟正黑體" pitchFamily="34" charset="-120"/>
              <a:ea typeface="微軟正黑體" pitchFamily="34" charset="-120"/>
            </a:rPr>
            <a:t>(</a:t>
          </a:r>
          <a:r>
            <a:rPr lang="zh-TW" altLang="zh-TW" sz="2200" b="1" kern="1200" dirty="0" smtClean="0">
              <a:solidFill>
                <a:srgbClr val="0070C0"/>
              </a:solidFill>
              <a:latin typeface="微軟正黑體" pitchFamily="34" charset="-120"/>
              <a:ea typeface="微軟正黑體" pitchFamily="34" charset="-120"/>
            </a:rPr>
            <a:t>國中教育會考成績</a:t>
          </a:r>
          <a:r>
            <a:rPr lang="en-US" altLang="zh-TW" sz="2200" b="1" kern="1200" dirty="0" smtClean="0">
              <a:solidFill>
                <a:srgbClr val="FF0000"/>
              </a:solidFill>
              <a:latin typeface="微軟正黑體" pitchFamily="34" charset="-120"/>
              <a:ea typeface="微軟正黑體" pitchFamily="34" charset="-120"/>
            </a:rPr>
            <a:t>6/5</a:t>
          </a:r>
          <a:r>
            <a:rPr lang="zh-TW" altLang="en-US" sz="2200" b="1" kern="1200" dirty="0" smtClean="0">
              <a:solidFill>
                <a:srgbClr val="0070C0"/>
              </a:solidFill>
              <a:latin typeface="微軟正黑體" pitchFamily="34" charset="-120"/>
              <a:ea typeface="微軟正黑體" pitchFamily="34" charset="-120"/>
            </a:rPr>
            <a:t>公布</a:t>
          </a:r>
          <a:r>
            <a:rPr lang="en-US" altLang="zh-TW" sz="2200" b="1" kern="1200" dirty="0" smtClean="0">
              <a:solidFill>
                <a:srgbClr val="0070C0"/>
              </a:solidFill>
              <a:latin typeface="微軟正黑體" pitchFamily="34" charset="-120"/>
              <a:ea typeface="微軟正黑體" pitchFamily="34" charset="-120"/>
            </a:rPr>
            <a:t>)</a:t>
          </a:r>
          <a:endParaRPr lang="zh-TW" altLang="en-US" sz="2200" b="1" kern="1200" dirty="0">
            <a:solidFill>
              <a:srgbClr val="0070C0"/>
            </a:solidFill>
            <a:latin typeface="微軟正黑體" pitchFamily="34" charset="-120"/>
            <a:ea typeface="微軟正黑體" pitchFamily="34" charset="-120"/>
          </a:endParaRPr>
        </a:p>
        <a:p>
          <a:pPr marL="228600" lvl="1" indent="-228600" algn="l" defTabSz="977900">
            <a:lnSpc>
              <a:spcPct val="80000"/>
            </a:lnSpc>
            <a:spcBef>
              <a:spcPct val="0"/>
            </a:spcBef>
            <a:spcAft>
              <a:spcPct val="15000"/>
            </a:spcAft>
            <a:buChar char="••"/>
          </a:pPr>
          <a:r>
            <a:rPr lang="en-US" altLang="zh-TW" sz="2200" b="1" kern="1200" dirty="0" smtClean="0">
              <a:latin typeface="微軟正黑體" pitchFamily="34" charset="-120"/>
              <a:ea typeface="微軟正黑體" pitchFamily="34" charset="-120"/>
            </a:rPr>
            <a:t>6</a:t>
          </a:r>
          <a:r>
            <a:rPr lang="zh-TW" altLang="en-US" sz="2200" b="1" kern="1200" dirty="0" smtClean="0">
              <a:latin typeface="微軟正黑體" pitchFamily="34" charset="-120"/>
              <a:ea typeface="微軟正黑體" pitchFamily="34" charset="-120"/>
            </a:rPr>
            <a:t>月</a:t>
          </a:r>
          <a:r>
            <a:rPr lang="en-US" altLang="zh-TW" sz="2200" b="1" kern="1200" dirty="0" smtClean="0">
              <a:latin typeface="微軟正黑體" pitchFamily="34" charset="-120"/>
              <a:ea typeface="微軟正黑體" pitchFamily="34" charset="-120"/>
            </a:rPr>
            <a:t>10</a:t>
          </a:r>
          <a:r>
            <a:rPr lang="zh-TW" altLang="en-US" sz="2200" b="1" kern="1200" dirty="0" smtClean="0">
              <a:latin typeface="微軟正黑體" pitchFamily="34" charset="-120"/>
              <a:ea typeface="微軟正黑體" pitchFamily="34" charset="-120"/>
            </a:rPr>
            <a:t>日放榜、</a:t>
          </a:r>
          <a:r>
            <a:rPr lang="en-US" altLang="zh-TW" sz="2200" b="1" kern="1200" dirty="0" smtClean="0">
              <a:latin typeface="微軟正黑體" pitchFamily="34" charset="-120"/>
              <a:ea typeface="微軟正黑體" pitchFamily="34" charset="-120"/>
            </a:rPr>
            <a:t>6</a:t>
          </a:r>
          <a:r>
            <a:rPr lang="zh-TW" altLang="en-US" sz="2200" b="1" kern="1200" dirty="0" smtClean="0">
              <a:latin typeface="微軟正黑體" pitchFamily="34" charset="-120"/>
              <a:ea typeface="微軟正黑體" pitchFamily="34" charset="-120"/>
            </a:rPr>
            <a:t>月</a:t>
          </a:r>
          <a:r>
            <a:rPr lang="en-US" altLang="zh-TW" sz="2200" b="1" kern="1200" dirty="0" smtClean="0">
              <a:latin typeface="微軟正黑體" pitchFamily="34" charset="-120"/>
              <a:ea typeface="微軟正黑體" pitchFamily="34" charset="-120"/>
            </a:rPr>
            <a:t>11</a:t>
          </a:r>
          <a:r>
            <a:rPr lang="zh-TW" altLang="en-US" sz="2200" b="1" kern="1200" dirty="0" smtClean="0">
              <a:latin typeface="微軟正黑體" pitchFamily="34" charset="-120"/>
              <a:ea typeface="微軟正黑體" pitchFamily="34" charset="-120"/>
            </a:rPr>
            <a:t>日報到</a:t>
          </a:r>
          <a:endParaRPr lang="zh-TW" altLang="en-US" sz="2200" b="1" kern="1200" dirty="0">
            <a:latin typeface="微軟正黑體" pitchFamily="34" charset="-120"/>
            <a:ea typeface="微軟正黑體" pitchFamily="34" charset="-120"/>
          </a:endParaRPr>
        </a:p>
      </dsp:txBody>
      <dsp:txXfrm rot="-5400000">
        <a:off x="1289699" y="3752685"/>
        <a:ext cx="6855550" cy="1490788"/>
      </dsp:txXfrm>
    </dsp:sp>
    <dsp:sp modelId="{95F09A83-74EB-4EC8-AD6D-6E463ED96453}">
      <dsp:nvSpPr>
        <dsp:cNvPr id="0" name=""/>
        <dsp:cNvSpPr/>
      </dsp:nvSpPr>
      <dsp:spPr>
        <a:xfrm>
          <a:off x="22628" y="3625941"/>
          <a:ext cx="1289233" cy="174603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時程</a:t>
          </a:r>
          <a:endParaRPr lang="zh-TW" altLang="en-US" sz="2800" b="1" kern="1200" dirty="0">
            <a:latin typeface="微軟正黑體" pitchFamily="34" charset="-120"/>
            <a:ea typeface="微軟正黑體" pitchFamily="34" charset="-120"/>
          </a:endParaRPr>
        </a:p>
      </dsp:txBody>
      <dsp:txXfrm>
        <a:off x="85563" y="3688876"/>
        <a:ext cx="1163363" cy="16201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C5BFF-ABB7-4680-867F-A21F486C805C}">
      <dsp:nvSpPr>
        <dsp:cNvPr id="0" name=""/>
        <dsp:cNvSpPr/>
      </dsp:nvSpPr>
      <dsp:spPr>
        <a:xfrm rot="5400000">
          <a:off x="1147963" y="-298315"/>
          <a:ext cx="836208" cy="1534340"/>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en-US" altLang="zh-TW" sz="2000" kern="1200" dirty="0" smtClean="0">
              <a:latin typeface="微軟正黑體" pitchFamily="34" charset="-120"/>
              <a:ea typeface="微軟正黑體" pitchFamily="34" charset="-120"/>
            </a:rPr>
            <a:t>5/21-22</a:t>
          </a:r>
          <a:endParaRPr lang="zh-TW" altLang="en-US" sz="2000" kern="1200" dirty="0">
            <a:latin typeface="微軟正黑體" pitchFamily="34" charset="-120"/>
            <a:ea typeface="微軟正黑體" pitchFamily="34" charset="-120"/>
          </a:endParaRPr>
        </a:p>
      </dsp:txBody>
      <dsp:txXfrm rot="-5400000">
        <a:off x="798897" y="91571"/>
        <a:ext cx="1493520" cy="754568"/>
      </dsp:txXfrm>
    </dsp:sp>
    <dsp:sp modelId="{8C57608F-CC28-4BF9-99FB-C62DD5859D25}">
      <dsp:nvSpPr>
        <dsp:cNvPr id="0" name=""/>
        <dsp:cNvSpPr/>
      </dsp:nvSpPr>
      <dsp:spPr>
        <a:xfrm>
          <a:off x="172994" y="264"/>
          <a:ext cx="625903" cy="93718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微軟正黑體" pitchFamily="34" charset="-120"/>
              <a:ea typeface="微軟正黑體" pitchFamily="34" charset="-120"/>
            </a:rPr>
            <a:t>報名</a:t>
          </a:r>
          <a:endParaRPr lang="zh-TW" altLang="en-US" sz="1800" kern="1200" dirty="0">
            <a:latin typeface="微軟正黑體" pitchFamily="34" charset="-120"/>
            <a:ea typeface="微軟正黑體" pitchFamily="34" charset="-120"/>
          </a:endParaRPr>
        </a:p>
      </dsp:txBody>
      <dsp:txXfrm>
        <a:off x="203548" y="30818"/>
        <a:ext cx="564795" cy="876073"/>
      </dsp:txXfrm>
    </dsp:sp>
    <dsp:sp modelId="{E903C089-030A-4FD1-B297-04BDA18822DF}">
      <dsp:nvSpPr>
        <dsp:cNvPr id="0" name=""/>
        <dsp:cNvSpPr/>
      </dsp:nvSpPr>
      <dsp:spPr>
        <a:xfrm rot="5400000">
          <a:off x="1000615" y="824746"/>
          <a:ext cx="1135700" cy="1555607"/>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zh-TW" altLang="en-US" sz="2000" kern="1200" dirty="0" smtClean="0">
              <a:latin typeface="微軟正黑體" pitchFamily="34" charset="-120"/>
              <a:ea typeface="微軟正黑體" pitchFamily="34" charset="-120"/>
            </a:rPr>
            <a:t>依照積分高低及志願序分發學校</a:t>
          </a:r>
          <a:endParaRPr lang="zh-TW" altLang="en-US" sz="2000" kern="1200" dirty="0">
            <a:latin typeface="微軟正黑體" pitchFamily="34" charset="-120"/>
            <a:ea typeface="微軟正黑體" pitchFamily="34" charset="-120"/>
          </a:endParaRPr>
        </a:p>
      </dsp:txBody>
      <dsp:txXfrm rot="-5400000">
        <a:off x="790662" y="1090139"/>
        <a:ext cx="1500167" cy="1024820"/>
      </dsp:txXfrm>
    </dsp:sp>
    <dsp:sp modelId="{E4571A07-A45A-49C2-B1A2-248727DF4852}">
      <dsp:nvSpPr>
        <dsp:cNvPr id="0" name=""/>
        <dsp:cNvSpPr/>
      </dsp:nvSpPr>
      <dsp:spPr>
        <a:xfrm>
          <a:off x="172994" y="1022120"/>
          <a:ext cx="617668" cy="116085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微軟正黑體" pitchFamily="34" charset="-120"/>
              <a:ea typeface="微軟正黑體" pitchFamily="34" charset="-120"/>
            </a:rPr>
            <a:t>分發</a:t>
          </a:r>
          <a:endParaRPr lang="zh-TW" altLang="en-US" sz="2000" kern="1200" dirty="0">
            <a:latin typeface="微軟正黑體" pitchFamily="34" charset="-120"/>
            <a:ea typeface="微軟正黑體" pitchFamily="34" charset="-120"/>
          </a:endParaRPr>
        </a:p>
      </dsp:txBody>
      <dsp:txXfrm>
        <a:off x="203146" y="1052272"/>
        <a:ext cx="557364" cy="1100554"/>
      </dsp:txXfrm>
    </dsp:sp>
    <dsp:sp modelId="{F0C37F47-6E63-4386-95F8-12B0A48783FA}">
      <dsp:nvSpPr>
        <dsp:cNvPr id="0" name=""/>
        <dsp:cNvSpPr/>
      </dsp:nvSpPr>
      <dsp:spPr>
        <a:xfrm rot="5400000">
          <a:off x="1177543" y="1905806"/>
          <a:ext cx="753457" cy="155792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en-US" altLang="zh-TW" sz="2000" kern="1200" dirty="0" smtClean="0">
              <a:latin typeface="微軟正黑體" pitchFamily="34" charset="-120"/>
              <a:ea typeface="微軟正黑體" pitchFamily="34" charset="-120"/>
            </a:rPr>
            <a:t>6/10</a:t>
          </a:r>
          <a:endParaRPr lang="zh-TW" altLang="en-US" sz="2000" kern="1200" dirty="0">
            <a:latin typeface="微軟正黑體" pitchFamily="34" charset="-120"/>
            <a:ea typeface="微軟正黑體" pitchFamily="34" charset="-120"/>
          </a:endParaRPr>
        </a:p>
      </dsp:txBody>
      <dsp:txXfrm rot="-5400000">
        <a:off x="775308" y="2344823"/>
        <a:ext cx="1521147" cy="679895"/>
      </dsp:txXfrm>
    </dsp:sp>
    <dsp:sp modelId="{D52B17DD-015A-443C-9B1C-C09140300834}">
      <dsp:nvSpPr>
        <dsp:cNvPr id="0" name=""/>
        <dsp:cNvSpPr/>
      </dsp:nvSpPr>
      <dsp:spPr>
        <a:xfrm>
          <a:off x="172994" y="2267654"/>
          <a:ext cx="602313" cy="83423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微軟正黑體" pitchFamily="34" charset="-120"/>
              <a:ea typeface="微軟正黑體" pitchFamily="34" charset="-120"/>
            </a:rPr>
            <a:t>放榜</a:t>
          </a:r>
          <a:endParaRPr lang="zh-TW" altLang="en-US" sz="2000" kern="1200" dirty="0">
            <a:latin typeface="微軟正黑體" pitchFamily="34" charset="-120"/>
            <a:ea typeface="微軟正黑體" pitchFamily="34" charset="-120"/>
          </a:endParaRPr>
        </a:p>
      </dsp:txBody>
      <dsp:txXfrm>
        <a:off x="202396" y="2297056"/>
        <a:ext cx="543509" cy="775429"/>
      </dsp:txXfrm>
    </dsp:sp>
    <dsp:sp modelId="{E6C3BC4D-3282-41A0-BA89-6D38A93147AD}">
      <dsp:nvSpPr>
        <dsp:cNvPr id="0" name=""/>
        <dsp:cNvSpPr/>
      </dsp:nvSpPr>
      <dsp:spPr>
        <a:xfrm rot="5400000">
          <a:off x="1121369" y="2853851"/>
          <a:ext cx="879155" cy="1544578"/>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en-US" altLang="zh-TW" sz="2000" kern="1200" dirty="0" smtClean="0">
              <a:latin typeface="微軟正黑體" pitchFamily="34" charset="-120"/>
              <a:ea typeface="微軟正黑體" pitchFamily="34" charset="-120"/>
            </a:rPr>
            <a:t>6/11</a:t>
          </a:r>
          <a:endParaRPr lang="zh-TW" altLang="en-US" sz="2000" kern="1200" dirty="0">
            <a:latin typeface="微軟正黑體" pitchFamily="34" charset="-120"/>
            <a:ea typeface="微軟正黑體" pitchFamily="34" charset="-120"/>
          </a:endParaRPr>
        </a:p>
      </dsp:txBody>
      <dsp:txXfrm rot="-5400000">
        <a:off x="788658" y="3229480"/>
        <a:ext cx="1501661" cy="793321"/>
      </dsp:txXfrm>
    </dsp:sp>
    <dsp:sp modelId="{68F9257F-7A23-4CFB-859D-1CE51BD5DED2}">
      <dsp:nvSpPr>
        <dsp:cNvPr id="0" name=""/>
        <dsp:cNvSpPr/>
      </dsp:nvSpPr>
      <dsp:spPr>
        <a:xfrm>
          <a:off x="172994" y="3210971"/>
          <a:ext cx="615663" cy="83033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8100" rIns="0" bIns="381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微軟正黑體" pitchFamily="34" charset="-120"/>
              <a:ea typeface="微軟正黑體" pitchFamily="34" charset="-120"/>
            </a:rPr>
            <a:t>報</a:t>
          </a:r>
          <a:r>
            <a:rPr lang="en-US" altLang="zh-TW" sz="2000" kern="1200" dirty="0" smtClean="0">
              <a:latin typeface="微軟正黑體" pitchFamily="34" charset="-120"/>
              <a:ea typeface="微軟正黑體" pitchFamily="34" charset="-120"/>
            </a:rPr>
            <a:t/>
          </a:r>
          <a:br>
            <a:rPr lang="en-US" altLang="zh-TW" sz="2000" kern="1200" dirty="0" smtClean="0">
              <a:latin typeface="微軟正黑體" pitchFamily="34" charset="-120"/>
              <a:ea typeface="微軟正黑體" pitchFamily="34" charset="-120"/>
            </a:rPr>
          </a:br>
          <a:r>
            <a:rPr lang="zh-TW" altLang="en-US" sz="2000" kern="1200" dirty="0" smtClean="0">
              <a:latin typeface="微軟正黑體" pitchFamily="34" charset="-120"/>
              <a:ea typeface="微軟正黑體" pitchFamily="34" charset="-120"/>
            </a:rPr>
            <a:t>到</a:t>
          </a:r>
          <a:endParaRPr lang="zh-TW" altLang="en-US" sz="2000" kern="1200" dirty="0">
            <a:latin typeface="微軟正黑體" pitchFamily="34" charset="-120"/>
            <a:ea typeface="微軟正黑體" pitchFamily="34" charset="-120"/>
          </a:endParaRPr>
        </a:p>
      </dsp:txBody>
      <dsp:txXfrm>
        <a:off x="203048" y="3241025"/>
        <a:ext cx="555555" cy="7702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3993500" y="-2799792"/>
          <a:ext cx="1379487" cy="708605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zh-TW" altLang="en-US" sz="2600" b="1" kern="1200" dirty="0" smtClean="0">
              <a:solidFill>
                <a:schemeClr val="tx1"/>
              </a:solidFill>
              <a:latin typeface="微軟正黑體" pitchFamily="34" charset="-120"/>
              <a:ea typeface="微軟正黑體" pitchFamily="34" charset="-120"/>
              <a:cs typeface="BiauKai"/>
            </a:rPr>
            <a:t>超額比序依彰化區高中高職免試入學超額比序項目規定辦理。</a:t>
          </a:r>
          <a:endParaRPr lang="zh-TW" altLang="en-US" sz="2600" b="1" kern="1200" dirty="0">
            <a:solidFill>
              <a:schemeClr val="tx1"/>
            </a:solidFill>
            <a:latin typeface="微軟正黑體" pitchFamily="34" charset="-120"/>
            <a:ea typeface="微軟正黑體" pitchFamily="34" charset="-120"/>
          </a:endParaRPr>
        </a:p>
      </dsp:txBody>
      <dsp:txXfrm rot="-5400000">
        <a:off x="1140216" y="120833"/>
        <a:ext cx="7018716" cy="1244805"/>
      </dsp:txXfrm>
    </dsp:sp>
    <dsp:sp modelId="{ECD53BAB-D8FE-446E-B57F-FCEDCC00A9E9}">
      <dsp:nvSpPr>
        <dsp:cNvPr id="0" name=""/>
        <dsp:cNvSpPr/>
      </dsp:nvSpPr>
      <dsp:spPr>
        <a:xfrm>
          <a:off x="351" y="1619"/>
          <a:ext cx="1139863" cy="148323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實施</a:t>
          </a:r>
          <a:endParaRPr lang="zh-TW" altLang="en-US" sz="2800" b="1" kern="1200" dirty="0">
            <a:latin typeface="微軟正黑體" pitchFamily="34" charset="-120"/>
            <a:ea typeface="微軟正黑體" pitchFamily="34" charset="-120"/>
          </a:endParaRPr>
        </a:p>
      </dsp:txBody>
      <dsp:txXfrm>
        <a:off x="55995" y="57263"/>
        <a:ext cx="1028575" cy="1371946"/>
      </dsp:txXfrm>
    </dsp:sp>
    <dsp:sp modelId="{0874A851-733E-4C68-A5B9-C63601CD053F}">
      <dsp:nvSpPr>
        <dsp:cNvPr id="0" name=""/>
        <dsp:cNvSpPr/>
      </dsp:nvSpPr>
      <dsp:spPr>
        <a:xfrm rot="5400000">
          <a:off x="3810637" y="-1034585"/>
          <a:ext cx="1741930" cy="7095993"/>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ts val="3600"/>
            </a:lnSpc>
            <a:spcBef>
              <a:spcPct val="0"/>
            </a:spcBef>
            <a:spcAft>
              <a:spcPts val="0"/>
            </a:spcAft>
            <a:buChar char="••"/>
          </a:pPr>
          <a:r>
            <a:rPr lang="zh-TW" altLang="en-US" sz="2600" b="1" u="none" kern="1200" dirty="0" smtClean="0">
              <a:solidFill>
                <a:srgbClr val="FF0000"/>
              </a:solidFill>
              <a:latin typeface="微軟正黑體" pitchFamily="34" charset="-120"/>
              <a:ea typeface="微軟正黑體" pitchFamily="34" charset="-120"/>
            </a:rPr>
            <a:t>公立學校：彰藝</a:t>
          </a:r>
          <a:r>
            <a:rPr lang="en-US" altLang="zh-TW" sz="2600" b="1" u="none" kern="1200" dirty="0" smtClean="0">
              <a:solidFill>
                <a:srgbClr val="FF0000"/>
              </a:solidFill>
              <a:latin typeface="微軟正黑體" pitchFamily="34" charset="-120"/>
              <a:ea typeface="微軟正黑體" pitchFamily="34" charset="-120"/>
            </a:rPr>
            <a:t>5</a:t>
          </a:r>
          <a:r>
            <a:rPr lang="zh-TW" altLang="en-US" sz="2600" b="1" u="none" kern="1200" dirty="0" smtClean="0">
              <a:solidFill>
                <a:srgbClr val="FF0000"/>
              </a:solidFill>
              <a:latin typeface="微軟正黑體" pitchFamily="34" charset="-120"/>
              <a:ea typeface="微軟正黑體" pitchFamily="34" charset="-120"/>
            </a:rPr>
            <a:t>、二林</a:t>
          </a:r>
          <a:r>
            <a:rPr lang="en-US" altLang="zh-TW" sz="2600" b="1" u="none" kern="1200" dirty="0" smtClean="0">
              <a:solidFill>
                <a:srgbClr val="FF0000"/>
              </a:solidFill>
              <a:latin typeface="微軟正黑體" pitchFamily="34" charset="-120"/>
              <a:ea typeface="微軟正黑體" pitchFamily="34" charset="-120"/>
            </a:rPr>
            <a:t>40</a:t>
          </a:r>
          <a:r>
            <a:rPr lang="zh-TW" altLang="en-US" sz="2600" b="1" u="none" kern="1200" dirty="0" smtClean="0">
              <a:solidFill>
                <a:srgbClr val="FF0000"/>
              </a:solidFill>
              <a:latin typeface="微軟正黑體" pitchFamily="34" charset="-120"/>
              <a:ea typeface="微軟正黑體" pitchFamily="34" charset="-120"/>
            </a:rPr>
            <a:t>、</a:t>
          </a:r>
          <a:r>
            <a:rPr lang="en-US" altLang="zh-TW" sz="2600" b="1" u="none" kern="1200" dirty="0" smtClean="0">
              <a:solidFill>
                <a:srgbClr val="FF0000"/>
              </a:solidFill>
              <a:latin typeface="微軟正黑體" pitchFamily="34" charset="-120"/>
              <a:ea typeface="微軟正黑體" pitchFamily="34" charset="-120"/>
            </a:rPr>
            <a:t/>
          </a:r>
          <a:br>
            <a:rPr lang="en-US" altLang="zh-TW" sz="2600" b="1" u="none" kern="1200" dirty="0" smtClean="0">
              <a:solidFill>
                <a:srgbClr val="FF0000"/>
              </a:solidFill>
              <a:latin typeface="微軟正黑體" pitchFamily="34" charset="-120"/>
              <a:ea typeface="微軟正黑體" pitchFamily="34" charset="-120"/>
            </a:rPr>
          </a:br>
          <a:r>
            <a:rPr lang="en-US" altLang="zh-TW" sz="2600" b="1" u="none" kern="1200" dirty="0" smtClean="0">
              <a:solidFill>
                <a:srgbClr val="FF0000"/>
              </a:solidFill>
              <a:latin typeface="微軟正黑體" pitchFamily="34" charset="-120"/>
              <a:ea typeface="微軟正黑體" pitchFamily="34" charset="-120"/>
            </a:rPr>
            <a:t>                   </a:t>
          </a:r>
          <a:r>
            <a:rPr lang="zh-TW" altLang="en-US" sz="2600" b="1" u="none" kern="1200" dirty="0" smtClean="0">
              <a:solidFill>
                <a:srgbClr val="FF0000"/>
              </a:solidFill>
              <a:latin typeface="微軟正黑體" pitchFamily="34" charset="-120"/>
              <a:ea typeface="微軟正黑體" pitchFamily="34" charset="-120"/>
            </a:rPr>
            <a:t> 成功</a:t>
          </a:r>
          <a:r>
            <a:rPr lang="en-US" altLang="zh-TW" sz="2600" b="1" u="none" kern="1200" dirty="0" smtClean="0">
              <a:solidFill>
                <a:srgbClr val="FF0000"/>
              </a:solidFill>
              <a:latin typeface="微軟正黑體" pitchFamily="34" charset="-120"/>
              <a:ea typeface="微軟正黑體" pitchFamily="34" charset="-120"/>
            </a:rPr>
            <a:t>10</a:t>
          </a:r>
          <a:r>
            <a:rPr lang="zh-TW" altLang="en-US" sz="2600" b="1" u="none" kern="1200" dirty="0" smtClean="0">
              <a:solidFill>
                <a:srgbClr val="FF0000"/>
              </a:solidFill>
              <a:latin typeface="微軟正黑體" pitchFamily="34" charset="-120"/>
              <a:ea typeface="微軟正黑體" pitchFamily="34" charset="-120"/>
            </a:rPr>
            <a:t>、田中</a:t>
          </a:r>
          <a:r>
            <a:rPr lang="en-US" altLang="zh-TW" sz="2600" b="1" u="none" kern="1200" dirty="0" smtClean="0">
              <a:solidFill>
                <a:srgbClr val="FF0000"/>
              </a:solidFill>
              <a:latin typeface="微軟正黑體" pitchFamily="34" charset="-120"/>
              <a:ea typeface="微軟正黑體" pitchFamily="34" charset="-120"/>
            </a:rPr>
            <a:t>25</a:t>
          </a:r>
          <a:r>
            <a:rPr lang="zh-TW" altLang="en-US" sz="2600" b="1" u="none" kern="1200" dirty="0" smtClean="0">
              <a:solidFill>
                <a:srgbClr val="FF0000"/>
              </a:solidFill>
              <a:latin typeface="微軟正黑體" pitchFamily="34" charset="-120"/>
              <a:ea typeface="微軟正黑體" pitchFamily="34" charset="-120"/>
            </a:rPr>
            <a:t>、和美</a:t>
          </a:r>
          <a:r>
            <a:rPr lang="en-US" altLang="zh-TW" sz="2600" b="1" u="none" kern="1200" dirty="0" smtClean="0">
              <a:solidFill>
                <a:srgbClr val="FF0000"/>
              </a:solidFill>
              <a:latin typeface="微軟正黑體" pitchFamily="34" charset="-120"/>
              <a:ea typeface="微軟正黑體" pitchFamily="34" charset="-120"/>
            </a:rPr>
            <a:t>50</a:t>
          </a:r>
          <a:endParaRPr lang="zh-TW" altLang="en-US" sz="2600" u="none" kern="1200" dirty="0">
            <a:solidFill>
              <a:srgbClr val="FF0000"/>
            </a:solidFill>
            <a:latin typeface="微軟正黑體" pitchFamily="34" charset="-120"/>
            <a:ea typeface="微軟正黑體" pitchFamily="34" charset="-120"/>
          </a:endParaRPr>
        </a:p>
        <a:p>
          <a:pPr marL="228600" lvl="1" indent="-228600" algn="l" defTabSz="1155700">
            <a:lnSpc>
              <a:spcPts val="3600"/>
            </a:lnSpc>
            <a:spcBef>
              <a:spcPct val="0"/>
            </a:spcBef>
            <a:spcAft>
              <a:spcPts val="0"/>
            </a:spcAft>
            <a:buChar char="••"/>
          </a:pPr>
          <a:r>
            <a:rPr lang="zh-TW" altLang="en-US" sz="2600" b="1" u="none" kern="1200" dirty="0" smtClean="0">
              <a:solidFill>
                <a:srgbClr val="FF0000"/>
              </a:solidFill>
              <a:latin typeface="微軟正黑體" pitchFamily="34" charset="-120"/>
              <a:ea typeface="微軟正黑體" pitchFamily="34" charset="-120"/>
            </a:rPr>
            <a:t>私立學校：精誠</a:t>
          </a:r>
          <a:r>
            <a:rPr lang="en-US" altLang="zh-TW" sz="2600" b="1" u="none" kern="1200" dirty="0" smtClean="0">
              <a:solidFill>
                <a:srgbClr val="FF0000"/>
              </a:solidFill>
              <a:latin typeface="微軟正黑體" pitchFamily="34" charset="-120"/>
              <a:ea typeface="微軟正黑體" pitchFamily="34" charset="-120"/>
            </a:rPr>
            <a:t>225</a:t>
          </a:r>
          <a:r>
            <a:rPr lang="zh-TW" altLang="en-US" sz="2600" b="1" u="none" kern="1200" dirty="0" smtClean="0">
              <a:solidFill>
                <a:srgbClr val="FF0000"/>
              </a:solidFill>
              <a:latin typeface="微軟正黑體" pitchFamily="34" charset="-120"/>
              <a:ea typeface="微軟正黑體" pitchFamily="34" charset="-120"/>
            </a:rPr>
            <a:t>、文興</a:t>
          </a:r>
          <a:r>
            <a:rPr lang="en-US" altLang="zh-TW" sz="2600" b="1" u="none" kern="1200" dirty="0" smtClean="0">
              <a:solidFill>
                <a:srgbClr val="FF0000"/>
              </a:solidFill>
              <a:latin typeface="微軟正黑體" pitchFamily="34" charset="-120"/>
              <a:ea typeface="微軟正黑體" pitchFamily="34" charset="-120"/>
            </a:rPr>
            <a:t>80</a:t>
          </a:r>
          <a:endParaRPr lang="zh-TW" altLang="en-US" sz="2600" b="1" u="none" kern="1200" dirty="0">
            <a:solidFill>
              <a:srgbClr val="FF0000"/>
            </a:solidFill>
            <a:latin typeface="微軟正黑體" pitchFamily="34" charset="-120"/>
            <a:ea typeface="微軟正黑體" pitchFamily="34" charset="-120"/>
          </a:endParaRPr>
        </a:p>
      </dsp:txBody>
      <dsp:txXfrm rot="-5400000">
        <a:off x="1133606" y="1727480"/>
        <a:ext cx="7010959" cy="1571862"/>
      </dsp:txXfrm>
    </dsp:sp>
    <dsp:sp modelId="{612C8EBA-AECD-4375-B086-FF608DEEDB88}">
      <dsp:nvSpPr>
        <dsp:cNvPr id="0" name=""/>
        <dsp:cNvSpPr/>
      </dsp:nvSpPr>
      <dsp:spPr>
        <a:xfrm>
          <a:off x="351" y="1589047"/>
          <a:ext cx="1132903" cy="183265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名額</a:t>
          </a:r>
          <a:endParaRPr lang="zh-TW" altLang="en-US" sz="2800" b="1" kern="1200" dirty="0">
            <a:latin typeface="微軟正黑體" pitchFamily="34" charset="-120"/>
            <a:ea typeface="微軟正黑體" pitchFamily="34" charset="-120"/>
          </a:endParaRPr>
        </a:p>
      </dsp:txBody>
      <dsp:txXfrm>
        <a:off x="55655" y="1644351"/>
        <a:ext cx="1022295" cy="1722049"/>
      </dsp:txXfrm>
    </dsp:sp>
    <dsp:sp modelId="{45C3AC1C-7C86-42B1-8C46-D477007DFCA5}">
      <dsp:nvSpPr>
        <dsp:cNvPr id="0" name=""/>
        <dsp:cNvSpPr/>
      </dsp:nvSpPr>
      <dsp:spPr>
        <a:xfrm rot="5400000">
          <a:off x="3934327" y="750764"/>
          <a:ext cx="1406310" cy="695657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80000"/>
            </a:lnSpc>
            <a:spcBef>
              <a:spcPct val="0"/>
            </a:spcBef>
            <a:spcAft>
              <a:spcPct val="15000"/>
            </a:spcAft>
            <a:buChar char="••"/>
          </a:pPr>
          <a:r>
            <a:rPr lang="en-US" altLang="zh-TW" sz="2400" b="1" kern="1200" dirty="0" smtClean="0">
              <a:latin typeface="微軟正黑體" pitchFamily="34" charset="-120"/>
              <a:ea typeface="微軟正黑體" pitchFamily="34" charset="-120"/>
            </a:rPr>
            <a:t>6</a:t>
          </a:r>
          <a:r>
            <a:rPr lang="zh-TW" altLang="en-US" sz="2400" b="1" kern="1200" dirty="0" smtClean="0">
              <a:latin typeface="微軟正黑體" pitchFamily="34" charset="-120"/>
              <a:ea typeface="微軟正黑體" pitchFamily="34" charset="-120"/>
            </a:rPr>
            <a:t>月</a:t>
          </a:r>
          <a:r>
            <a:rPr lang="en-US" altLang="zh-TW" sz="2400" b="1" kern="1200" dirty="0" smtClean="0">
              <a:latin typeface="微軟正黑體" pitchFamily="34" charset="-120"/>
              <a:ea typeface="微軟正黑體" pitchFamily="34" charset="-120"/>
            </a:rPr>
            <a:t>1</a:t>
          </a:r>
          <a:r>
            <a:rPr lang="zh-TW" altLang="en-US" sz="2400" b="1" kern="1200" dirty="0" smtClean="0">
              <a:latin typeface="微軟正黑體" pitchFamily="34" charset="-120"/>
              <a:ea typeface="微軟正黑體" pitchFamily="34" charset="-120"/>
            </a:rPr>
            <a:t>日</a:t>
          </a:r>
          <a:r>
            <a:rPr lang="en-US" altLang="zh-TW" sz="2400" b="1" kern="1200" dirty="0" smtClean="0">
              <a:latin typeface="微軟正黑體" pitchFamily="34" charset="-120"/>
              <a:ea typeface="微軟正黑體" pitchFamily="34" charset="-120"/>
            </a:rPr>
            <a:t>-6</a:t>
          </a:r>
          <a:r>
            <a:rPr lang="zh-TW" altLang="en-US" sz="2400" b="1" kern="1200" dirty="0" smtClean="0">
              <a:latin typeface="微軟正黑體" pitchFamily="34" charset="-120"/>
              <a:ea typeface="微軟正黑體" pitchFamily="34" charset="-120"/>
            </a:rPr>
            <a:t>月</a:t>
          </a:r>
          <a:r>
            <a:rPr lang="en-US" altLang="zh-TW" sz="2400" b="1" kern="1200" dirty="0" smtClean="0">
              <a:latin typeface="微軟正黑體" pitchFamily="34" charset="-120"/>
              <a:ea typeface="微軟正黑體" pitchFamily="34" charset="-120"/>
            </a:rPr>
            <a:t>5</a:t>
          </a:r>
          <a:r>
            <a:rPr lang="zh-TW" altLang="en-US" sz="2400" b="1" kern="1200" dirty="0" smtClean="0">
              <a:latin typeface="微軟正黑體" pitchFamily="34" charset="-120"/>
              <a:ea typeface="微軟正黑體" pitchFamily="34" charset="-120"/>
            </a:rPr>
            <a:t>日報名</a:t>
          </a:r>
          <a:endParaRPr lang="zh-TW" altLang="en-US" sz="2400" b="1" kern="1200" dirty="0">
            <a:latin typeface="微軟正黑體" pitchFamily="34" charset="-120"/>
            <a:ea typeface="微軟正黑體" pitchFamily="34" charset="-120"/>
          </a:endParaRPr>
        </a:p>
        <a:p>
          <a:pPr marL="228600" lvl="1" indent="-228600" algn="l" defTabSz="1066800">
            <a:lnSpc>
              <a:spcPct val="80000"/>
            </a:lnSpc>
            <a:spcBef>
              <a:spcPct val="0"/>
            </a:spcBef>
            <a:spcAft>
              <a:spcPct val="15000"/>
            </a:spcAft>
            <a:buChar char="••"/>
          </a:pPr>
          <a:r>
            <a:rPr lang="en-US" altLang="zh-TW" sz="2400" b="1" kern="1200" dirty="0" smtClean="0">
              <a:latin typeface="微軟正黑體" pitchFamily="34" charset="-120"/>
              <a:ea typeface="微軟正黑體" pitchFamily="34" charset="-120"/>
            </a:rPr>
            <a:t>6</a:t>
          </a:r>
          <a:r>
            <a:rPr lang="zh-TW" altLang="en-US" sz="2400" b="1" kern="1200" dirty="0" smtClean="0">
              <a:latin typeface="微軟正黑體" pitchFamily="34" charset="-120"/>
              <a:ea typeface="微軟正黑體" pitchFamily="34" charset="-120"/>
            </a:rPr>
            <a:t>月</a:t>
          </a:r>
          <a:r>
            <a:rPr lang="en-US" altLang="zh-TW" sz="2400" b="1" kern="1200" dirty="0" smtClean="0">
              <a:latin typeface="微軟正黑體" pitchFamily="34" charset="-120"/>
              <a:ea typeface="微軟正黑體" pitchFamily="34" charset="-120"/>
            </a:rPr>
            <a:t>10</a:t>
          </a:r>
          <a:r>
            <a:rPr lang="zh-TW" altLang="en-US" sz="2400" b="1" kern="1200" dirty="0" smtClean="0">
              <a:latin typeface="微軟正黑體" pitchFamily="34" charset="-120"/>
              <a:ea typeface="微軟正黑體" pitchFamily="34" charset="-120"/>
            </a:rPr>
            <a:t>日放榜</a:t>
          </a:r>
          <a:endParaRPr lang="zh-TW" altLang="en-US" sz="2400" b="1" kern="1200" dirty="0">
            <a:latin typeface="微軟正黑體" pitchFamily="34" charset="-120"/>
            <a:ea typeface="微軟正黑體" pitchFamily="34" charset="-120"/>
          </a:endParaRPr>
        </a:p>
        <a:p>
          <a:pPr marL="228600" lvl="1" indent="-228600" algn="l" defTabSz="1066800">
            <a:lnSpc>
              <a:spcPct val="80000"/>
            </a:lnSpc>
            <a:spcBef>
              <a:spcPct val="0"/>
            </a:spcBef>
            <a:spcAft>
              <a:spcPct val="15000"/>
            </a:spcAft>
            <a:buChar char="••"/>
          </a:pPr>
          <a:r>
            <a:rPr lang="en-US" altLang="zh-TW" sz="2400" b="1" kern="1200" dirty="0" smtClean="0">
              <a:latin typeface="微軟正黑體" pitchFamily="34" charset="-120"/>
              <a:ea typeface="微軟正黑體" pitchFamily="34" charset="-120"/>
            </a:rPr>
            <a:t>6</a:t>
          </a:r>
          <a:r>
            <a:rPr lang="zh-TW" altLang="en-US" sz="2400" b="1" kern="1200" dirty="0" smtClean="0">
              <a:latin typeface="微軟正黑體" pitchFamily="34" charset="-120"/>
              <a:ea typeface="微軟正黑體" pitchFamily="34" charset="-120"/>
            </a:rPr>
            <a:t>月</a:t>
          </a:r>
          <a:r>
            <a:rPr lang="en-US" altLang="zh-TW" sz="2400" b="1" kern="1200" dirty="0" smtClean="0">
              <a:latin typeface="微軟正黑體" pitchFamily="34" charset="-120"/>
              <a:ea typeface="微軟正黑體" pitchFamily="34" charset="-120"/>
            </a:rPr>
            <a:t>11</a:t>
          </a:r>
          <a:r>
            <a:rPr lang="zh-TW" altLang="en-US" sz="2400" b="1" kern="1200" dirty="0" smtClean="0">
              <a:latin typeface="微軟正黑體" pitchFamily="34" charset="-120"/>
              <a:ea typeface="微軟正黑體" pitchFamily="34" charset="-120"/>
            </a:rPr>
            <a:t>日報到</a:t>
          </a:r>
          <a:endParaRPr lang="zh-TW" altLang="en-US" sz="2400" b="1" kern="1200" dirty="0">
            <a:latin typeface="微軟正黑體" pitchFamily="34" charset="-120"/>
            <a:ea typeface="微軟正黑體" pitchFamily="34" charset="-120"/>
          </a:endParaRPr>
        </a:p>
      </dsp:txBody>
      <dsp:txXfrm rot="-5400000">
        <a:off x="1159193" y="3594548"/>
        <a:ext cx="6887928" cy="1269010"/>
      </dsp:txXfrm>
    </dsp:sp>
    <dsp:sp modelId="{95F09A83-74EB-4EC8-AD6D-6E463ED96453}">
      <dsp:nvSpPr>
        <dsp:cNvPr id="0" name=""/>
        <dsp:cNvSpPr/>
      </dsp:nvSpPr>
      <dsp:spPr>
        <a:xfrm>
          <a:off x="351" y="3537469"/>
          <a:ext cx="1158842" cy="138316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時程</a:t>
          </a:r>
          <a:endParaRPr lang="zh-TW" altLang="en-US" sz="2800" b="1" kern="1200" dirty="0">
            <a:latin typeface="微軟正黑體" pitchFamily="34" charset="-120"/>
            <a:ea typeface="微軟正黑體" pitchFamily="34" charset="-120"/>
          </a:endParaRPr>
        </a:p>
      </dsp:txBody>
      <dsp:txXfrm>
        <a:off x="56921" y="3594039"/>
        <a:ext cx="1045702" cy="127002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8.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18830" cy="493474"/>
          </a:xfrm>
          <a:prstGeom prst="rect">
            <a:avLst/>
          </a:prstGeom>
        </p:spPr>
        <p:txBody>
          <a:bodyPr vert="horz" lIns="90782" tIns="45391" rIns="90782" bIns="45391" rtlCol="0"/>
          <a:lstStyle>
            <a:lvl1pPr algn="l">
              <a:defRPr sz="1200"/>
            </a:lvl1pPr>
          </a:lstStyle>
          <a:p>
            <a:endParaRPr lang="zh-TW" altLang="en-US"/>
          </a:p>
        </p:txBody>
      </p:sp>
      <p:sp>
        <p:nvSpPr>
          <p:cNvPr id="3" name="日期版面配置區 2"/>
          <p:cNvSpPr>
            <a:spLocks noGrp="1"/>
          </p:cNvSpPr>
          <p:nvPr>
            <p:ph type="dt" sz="quarter" idx="1"/>
          </p:nvPr>
        </p:nvSpPr>
        <p:spPr>
          <a:xfrm>
            <a:off x="3815375" y="0"/>
            <a:ext cx="2918830" cy="493474"/>
          </a:xfrm>
          <a:prstGeom prst="rect">
            <a:avLst/>
          </a:prstGeom>
        </p:spPr>
        <p:txBody>
          <a:bodyPr vert="horz" lIns="90782" tIns="45391" rIns="90782" bIns="45391" rtlCol="0"/>
          <a:lstStyle>
            <a:lvl1pPr algn="r">
              <a:defRPr sz="1200"/>
            </a:lvl1pPr>
          </a:lstStyle>
          <a:p>
            <a:endParaRPr lang="zh-TW" altLang="en-US"/>
          </a:p>
        </p:txBody>
      </p:sp>
      <p:sp>
        <p:nvSpPr>
          <p:cNvPr id="4" name="頁尾版面配置區 3"/>
          <p:cNvSpPr>
            <a:spLocks noGrp="1"/>
          </p:cNvSpPr>
          <p:nvPr>
            <p:ph type="ftr" sz="quarter" idx="2"/>
          </p:nvPr>
        </p:nvSpPr>
        <p:spPr>
          <a:xfrm>
            <a:off x="1" y="9374301"/>
            <a:ext cx="2918830" cy="493474"/>
          </a:xfrm>
          <a:prstGeom prst="rect">
            <a:avLst/>
          </a:prstGeom>
        </p:spPr>
        <p:txBody>
          <a:bodyPr vert="horz" lIns="90782" tIns="45391" rIns="90782" bIns="45391"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15375" y="9374301"/>
            <a:ext cx="2918830" cy="493474"/>
          </a:xfrm>
          <a:prstGeom prst="rect">
            <a:avLst/>
          </a:prstGeom>
        </p:spPr>
        <p:txBody>
          <a:bodyPr vert="horz" lIns="90782" tIns="45391" rIns="90782" bIns="45391" rtlCol="0" anchor="b"/>
          <a:lstStyle>
            <a:lvl1pPr algn="r">
              <a:defRPr sz="1200"/>
            </a:lvl1pPr>
          </a:lstStyle>
          <a:p>
            <a:fld id="{44CE445F-A599-4A5C-8E29-A65B0AEE4B8E}" type="slidenum">
              <a:rPr lang="zh-TW" altLang="en-US" smtClean="0"/>
              <a:t>‹#›</a:t>
            </a:fld>
            <a:endParaRPr lang="zh-TW" altLang="en-US"/>
          </a:p>
        </p:txBody>
      </p:sp>
    </p:spTree>
    <p:extLst>
      <p:ext uri="{BB962C8B-B14F-4D97-AF65-F5344CB8AC3E}">
        <p14:creationId xmlns:p14="http://schemas.microsoft.com/office/powerpoint/2010/main" val="76277590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18830" cy="493474"/>
          </a:xfrm>
          <a:prstGeom prst="rect">
            <a:avLst/>
          </a:prstGeom>
        </p:spPr>
        <p:txBody>
          <a:bodyPr vert="horz" lIns="90782" tIns="45391" rIns="90782" bIns="45391" rtlCol="0"/>
          <a:lstStyle>
            <a:lvl1pPr algn="l">
              <a:defRPr sz="1200"/>
            </a:lvl1pPr>
          </a:lstStyle>
          <a:p>
            <a:endParaRPr lang="zh-TW" altLang="en-US"/>
          </a:p>
        </p:txBody>
      </p:sp>
      <p:sp>
        <p:nvSpPr>
          <p:cNvPr id="3" name="日期版面配置區 2"/>
          <p:cNvSpPr>
            <a:spLocks noGrp="1"/>
          </p:cNvSpPr>
          <p:nvPr>
            <p:ph type="dt" idx="1"/>
          </p:nvPr>
        </p:nvSpPr>
        <p:spPr>
          <a:xfrm>
            <a:off x="3815375" y="0"/>
            <a:ext cx="2918830" cy="493474"/>
          </a:xfrm>
          <a:prstGeom prst="rect">
            <a:avLst/>
          </a:prstGeom>
        </p:spPr>
        <p:txBody>
          <a:bodyPr vert="horz" lIns="90782" tIns="45391" rIns="90782" bIns="45391" rtlCol="0"/>
          <a:lstStyle>
            <a:lvl1pPr algn="r">
              <a:defRPr sz="1200"/>
            </a:lvl1pPr>
          </a:lstStyle>
          <a:p>
            <a:endParaRPr lang="zh-TW" altLang="en-US"/>
          </a:p>
        </p:txBody>
      </p:sp>
      <p:sp>
        <p:nvSpPr>
          <p:cNvPr id="4" name="投影片圖像版面配置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0782" tIns="45391" rIns="90782" bIns="45391" rtlCol="0" anchor="ctr"/>
          <a:lstStyle/>
          <a:p>
            <a:endParaRPr lang="zh-TW" altLang="en-US"/>
          </a:p>
        </p:txBody>
      </p:sp>
      <p:sp>
        <p:nvSpPr>
          <p:cNvPr id="5" name="備忘稿版面配置區 4"/>
          <p:cNvSpPr>
            <a:spLocks noGrp="1"/>
          </p:cNvSpPr>
          <p:nvPr>
            <p:ph type="body" sz="quarter" idx="3"/>
          </p:nvPr>
        </p:nvSpPr>
        <p:spPr>
          <a:xfrm>
            <a:off x="673577" y="4688007"/>
            <a:ext cx="5388610" cy="4441270"/>
          </a:xfrm>
          <a:prstGeom prst="rect">
            <a:avLst/>
          </a:prstGeom>
        </p:spPr>
        <p:txBody>
          <a:bodyPr vert="horz" lIns="90782" tIns="45391" rIns="90782" bIns="45391"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1" y="9374301"/>
            <a:ext cx="2918830" cy="493474"/>
          </a:xfrm>
          <a:prstGeom prst="rect">
            <a:avLst/>
          </a:prstGeom>
        </p:spPr>
        <p:txBody>
          <a:bodyPr vert="horz" lIns="90782" tIns="45391" rIns="90782" bIns="45391"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15375" y="9374301"/>
            <a:ext cx="2918830" cy="493474"/>
          </a:xfrm>
          <a:prstGeom prst="rect">
            <a:avLst/>
          </a:prstGeom>
        </p:spPr>
        <p:txBody>
          <a:bodyPr vert="horz" lIns="90782" tIns="45391" rIns="90782" bIns="45391" rtlCol="0" anchor="b"/>
          <a:lstStyle>
            <a:lvl1pPr algn="r">
              <a:defRPr sz="1200"/>
            </a:lvl1pPr>
          </a:lstStyle>
          <a:p>
            <a:fld id="{CCA85343-A583-4420-94C0-E3A3848D9B46}" type="slidenum">
              <a:rPr lang="zh-TW" altLang="en-US" smtClean="0"/>
              <a:t>‹#›</a:t>
            </a:fld>
            <a:endParaRPr lang="zh-TW" altLang="en-US"/>
          </a:p>
        </p:txBody>
      </p:sp>
    </p:spTree>
    <p:extLst>
      <p:ext uri="{BB962C8B-B14F-4D97-AF65-F5344CB8AC3E}">
        <p14:creationId xmlns:p14="http://schemas.microsoft.com/office/powerpoint/2010/main" val="290773754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Tree>
    <p:extLst>
      <p:ext uri="{BB962C8B-B14F-4D97-AF65-F5344CB8AC3E}">
        <p14:creationId xmlns:p14="http://schemas.microsoft.com/office/powerpoint/2010/main" val="1141771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24</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25</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26</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27</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28</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僅供參考</a:t>
            </a:r>
            <a:r>
              <a:rPr lang="zh-TW" altLang="en-US" baseline="0" dirty="0" smtClean="0"/>
              <a:t> 高中職每班各科系每班多一人</a:t>
            </a:r>
            <a:endParaRPr lang="zh-TW" altLang="en-US" dirty="0"/>
          </a:p>
        </p:txBody>
      </p:sp>
      <p:sp>
        <p:nvSpPr>
          <p:cNvPr id="4" name="投影片編號版面配置區 3"/>
          <p:cNvSpPr>
            <a:spLocks noGrp="1"/>
          </p:cNvSpPr>
          <p:nvPr>
            <p:ph type="sldNum" sz="quarter" idx="10"/>
          </p:nvPr>
        </p:nvSpPr>
        <p:spPr/>
        <p:txBody>
          <a:bodyPr/>
          <a:lstStyle/>
          <a:p>
            <a:fld id="{6E7AA55E-44B4-4A70-A9D9-253A23F73685}" type="slidenum">
              <a:rPr lang="zh-TW" altLang="en-US" smtClean="0"/>
              <a:pPr/>
              <a:t>32</a:t>
            </a:fld>
            <a:endParaRPr lang="zh-TW" altLang="en-US"/>
          </a:p>
        </p:txBody>
      </p:sp>
    </p:spTree>
    <p:extLst>
      <p:ext uri="{BB962C8B-B14F-4D97-AF65-F5344CB8AC3E}">
        <p14:creationId xmlns:p14="http://schemas.microsoft.com/office/powerpoint/2010/main" val="2124013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0890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208554-8A3C-4C63-B681-6562AAFD9378}" type="slidenum">
              <a:rPr lang="zh-TW" altLang="en-US" smtClean="0"/>
              <a:pPr fontAlgn="base">
                <a:spcBef>
                  <a:spcPct val="0"/>
                </a:spcBef>
                <a:spcAft>
                  <a:spcPct val="0"/>
                </a:spcAft>
                <a:defRPr/>
              </a:pPr>
              <a:t>33</a:t>
            </a:fld>
            <a:endParaRPr lang="en-US" altLang="zh-TW" smtClean="0"/>
          </a:p>
        </p:txBody>
      </p:sp>
      <p:sp>
        <p:nvSpPr>
          <p:cNvPr id="2" name="日期版面配置區 1"/>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2385684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45</a:t>
            </a:fld>
            <a:endParaRPr lang="zh-TW" altLang="en-US"/>
          </a:p>
        </p:txBody>
      </p:sp>
    </p:spTree>
    <p:extLst>
      <p:ext uri="{BB962C8B-B14F-4D97-AF65-F5344CB8AC3E}">
        <p14:creationId xmlns:p14="http://schemas.microsoft.com/office/powerpoint/2010/main" val="4068681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48</a:t>
            </a:fld>
            <a:endParaRPr lang="zh-TW" altLang="en-US"/>
          </a:p>
        </p:txBody>
      </p:sp>
    </p:spTree>
    <p:extLst>
      <p:ext uri="{BB962C8B-B14F-4D97-AF65-F5344CB8AC3E}">
        <p14:creationId xmlns:p14="http://schemas.microsoft.com/office/powerpoint/2010/main" val="3786264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50" tIns="45325" rIns="90650" bIns="45325" numCol="1" anchor="t" anchorCtr="0" compatLnSpc="1">
            <a:prstTxWarp prst="textNoShape">
              <a:avLst/>
            </a:prstTxWarp>
          </a:bodyPr>
          <a:lstStyle/>
          <a:p>
            <a:endParaRPr kumimoji="1" lang="zh-TW" altLang="en-US" dirty="0" smtClean="0"/>
          </a:p>
        </p:txBody>
      </p:sp>
      <p:sp>
        <p:nvSpPr>
          <p:cNvPr id="208900" name="投影片編號版面配置區 3"/>
          <p:cNvSpPr txBox="1">
            <a:spLocks noGrp="1"/>
          </p:cNvSpPr>
          <p:nvPr/>
        </p:nvSpPr>
        <p:spPr bwMode="auto">
          <a:xfrm>
            <a:off x="3814892" y="9374516"/>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0" tIns="45325" rIns="90650" bIns="45325"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solidFill>
                  <a:prstClr val="black"/>
                </a:solidFill>
              </a:rPr>
              <a:pPr algn="r" eaLnBrk="1" hangingPunct="1"/>
              <a:t>60</a:t>
            </a:fld>
            <a:endParaRPr lang="en-US" altLang="zh-TW" sz="1200">
              <a:solidFill>
                <a:prstClr val="black"/>
              </a:solidFill>
            </a:endParaRPr>
          </a:p>
        </p:txBody>
      </p:sp>
      <p:sp>
        <p:nvSpPr>
          <p:cNvPr id="2" name="日期版面配置區 1"/>
          <p:cNvSpPr>
            <a:spLocks noGrp="1"/>
          </p:cNvSpPr>
          <p:nvPr>
            <p:ph type="dt" idx="10"/>
          </p:nvPr>
        </p:nvSpPr>
        <p:spPr/>
        <p:txBody>
          <a:bodyPr/>
          <a:lstStyle/>
          <a:p>
            <a:endParaRPr lang="zh-TW" altLang="en-US">
              <a:solidFill>
                <a:prstClr val="black"/>
              </a:solidFill>
            </a:endParaRPr>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solidFill>
                  <a:prstClr val="black"/>
                </a:solidFill>
              </a:rPr>
              <a:pPr/>
              <a:t>60</a:t>
            </a:fld>
            <a:endParaRPr lang="zh-TW" altLang="en-US">
              <a:solidFill>
                <a:prstClr val="black"/>
              </a:solidFill>
            </a:endParaRPr>
          </a:p>
        </p:txBody>
      </p:sp>
    </p:spTree>
    <p:extLst>
      <p:ext uri="{BB962C8B-B14F-4D97-AF65-F5344CB8AC3E}">
        <p14:creationId xmlns:p14="http://schemas.microsoft.com/office/powerpoint/2010/main" val="1464478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投影片編號版面配置區 6"/>
          <p:cNvSpPr txBox="1">
            <a:spLocks noGrp="1"/>
          </p:cNvSpPr>
          <p:nvPr/>
        </p:nvSpPr>
        <p:spPr bwMode="auto">
          <a:xfrm>
            <a:off x="3814626" y="9373883"/>
            <a:ext cx="2919565" cy="49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82" tIns="45391" rIns="90782" bIns="45391"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AA1AB5FC-3BD0-4179-8E81-D85346A6123C}" type="slidenum">
              <a:rPr lang="zh-TW" altLang="en-US" sz="1200"/>
              <a:pPr algn="r" eaLnBrk="1" hangingPunct="1"/>
              <a:t>4</a:t>
            </a:fld>
            <a:endParaRPr lang="en-US" altLang="zh-TW" sz="1200"/>
          </a:p>
        </p:txBody>
      </p:sp>
      <p:sp>
        <p:nvSpPr>
          <p:cNvPr id="156675" name="投影片圖像版面配置區 1"/>
          <p:cNvSpPr>
            <a:spLocks noGrp="1" noRot="1" noChangeAspect="1" noTextEdit="1"/>
          </p:cNvSpPr>
          <p:nvPr>
            <p:ph type="sldImg"/>
          </p:nvPr>
        </p:nvSpPr>
        <p:spPr>
          <a:xfrm>
            <a:off x="900113" y="739775"/>
            <a:ext cx="4935537" cy="3703638"/>
          </a:xfrm>
          <a:ln/>
          <a:extLst>
            <a:ext uri="{909E8E84-426E-40DD-AFC4-6F175D3DCCD1}">
              <a14:hiddenFill xmlns:a14="http://schemas.microsoft.com/office/drawing/2010/main">
                <a:noFill/>
              </a14:hiddenFill>
            </a:ext>
          </a:extLst>
        </p:spPr>
      </p:sp>
      <p:sp>
        <p:nvSpPr>
          <p:cNvPr id="156676" name="備忘稿版面配置區 2"/>
          <p:cNvSpPr>
            <a:spLocks noGrp="1"/>
          </p:cNvSpPr>
          <p:nvPr>
            <p:ph type="body" idx="1"/>
          </p:nvPr>
        </p:nvSpPr>
        <p:spPr/>
        <p:txBody>
          <a:bodyPr/>
          <a:lstStyle/>
          <a:p>
            <a:r>
              <a:rPr lang="en-US" altLang="zh-TW" dirty="0">
                <a:latin typeface="Arial" pitchFamily="34" charset="0"/>
              </a:rPr>
              <a:t>1.</a:t>
            </a:r>
            <a:r>
              <a:rPr lang="zh-TW" altLang="en-US" dirty="0">
                <a:latin typeface="Arial" pitchFamily="34" charset="0"/>
              </a:rPr>
              <a:t>聯考入學、多元入學均為以</a:t>
            </a:r>
            <a:r>
              <a:rPr lang="en-US" altLang="zh-TW" dirty="0">
                <a:latin typeface="Arial" pitchFamily="34" charset="0"/>
              </a:rPr>
              <a:t>『</a:t>
            </a:r>
            <a:r>
              <a:rPr lang="zh-TW" altLang="en-US" dirty="0">
                <a:latin typeface="Arial" pitchFamily="34" charset="0"/>
              </a:rPr>
              <a:t>考試</a:t>
            </a:r>
            <a:r>
              <a:rPr lang="en-US" altLang="zh-TW" dirty="0">
                <a:latin typeface="Arial" pitchFamily="34" charset="0"/>
              </a:rPr>
              <a:t>』</a:t>
            </a:r>
            <a:r>
              <a:rPr lang="zh-TW" altLang="en-US" dirty="0">
                <a:latin typeface="Arial" pitchFamily="34" charset="0"/>
              </a:rPr>
              <a:t>為主的入學，形成考試引導教學，獨尊</a:t>
            </a:r>
            <a:r>
              <a:rPr lang="en-US" altLang="zh-TW" dirty="0">
                <a:latin typeface="Arial" pitchFamily="34" charset="0"/>
              </a:rPr>
              <a:t>『</a:t>
            </a:r>
            <a:r>
              <a:rPr lang="zh-TW" altLang="en-US" dirty="0">
                <a:latin typeface="Arial" pitchFamily="34" charset="0"/>
              </a:rPr>
              <a:t>智育</a:t>
            </a:r>
            <a:r>
              <a:rPr lang="en-US" altLang="zh-TW" dirty="0">
                <a:latin typeface="Arial" pitchFamily="34" charset="0"/>
              </a:rPr>
              <a:t>』</a:t>
            </a:r>
            <a:r>
              <a:rPr lang="zh-TW" altLang="en-US" dirty="0">
                <a:latin typeface="Arial" pitchFamily="34" charset="0"/>
              </a:rPr>
              <a:t>發展，導致學生有過度升學壓力；教師被迫以考試引導教學；學校無法正常教學，課程產生主科、副科區分。</a:t>
            </a:r>
            <a:endParaRPr lang="en-US" altLang="zh-TW" dirty="0">
              <a:latin typeface="Arial" pitchFamily="34" charset="0"/>
            </a:endParaRPr>
          </a:p>
          <a:p>
            <a:r>
              <a:rPr lang="en-US" altLang="zh-TW" dirty="0">
                <a:latin typeface="Arial" pitchFamily="34" charset="0"/>
              </a:rPr>
              <a:t>2.</a:t>
            </a:r>
            <a:r>
              <a:rPr lang="zh-TW" altLang="en-US" dirty="0">
                <a:latin typeface="Arial" pitchFamily="34" charset="0"/>
              </a:rPr>
              <a:t>推動十二年國民基本教育著重適性入學，引導國中較學正常化、活化教學。</a:t>
            </a:r>
          </a:p>
        </p:txBody>
      </p:sp>
      <p:sp>
        <p:nvSpPr>
          <p:cNvPr id="156677" name="投影片編號版面配置區 3"/>
          <p:cNvSpPr txBox="1">
            <a:spLocks noGrp="1"/>
          </p:cNvSpPr>
          <p:nvPr/>
        </p:nvSpPr>
        <p:spPr bwMode="auto">
          <a:xfrm>
            <a:off x="3814626" y="9373883"/>
            <a:ext cx="2919565" cy="49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82" tIns="45391" rIns="90782" bIns="45391" anchor="b"/>
          <a:lstStyle>
            <a:lvl1pPr defTabSz="911225" eaLnBrk="0" hangingPunct="0">
              <a:defRPr kumimoji="1">
                <a:solidFill>
                  <a:schemeClr val="tx1"/>
                </a:solidFill>
                <a:latin typeface="Arial" pitchFamily="34" charset="0"/>
                <a:ea typeface="新細明體" pitchFamily="18" charset="-120"/>
              </a:defRPr>
            </a:lvl1pPr>
            <a:lvl2pPr marL="742950" indent="-285750" defTabSz="911225" eaLnBrk="0" hangingPunct="0">
              <a:defRPr kumimoji="1">
                <a:solidFill>
                  <a:schemeClr val="tx1"/>
                </a:solidFill>
                <a:latin typeface="Arial" pitchFamily="34" charset="0"/>
                <a:ea typeface="新細明體" pitchFamily="18" charset="-120"/>
              </a:defRPr>
            </a:lvl2pPr>
            <a:lvl3pPr marL="1143000" indent="-228600" defTabSz="911225" eaLnBrk="0" hangingPunct="0">
              <a:defRPr kumimoji="1">
                <a:solidFill>
                  <a:schemeClr val="tx1"/>
                </a:solidFill>
                <a:latin typeface="Arial" pitchFamily="34" charset="0"/>
                <a:ea typeface="新細明體" pitchFamily="18" charset="-120"/>
              </a:defRPr>
            </a:lvl3pPr>
            <a:lvl4pPr marL="1600200" indent="-228600" defTabSz="911225" eaLnBrk="0" hangingPunct="0">
              <a:defRPr kumimoji="1">
                <a:solidFill>
                  <a:schemeClr val="tx1"/>
                </a:solidFill>
                <a:latin typeface="Arial" pitchFamily="34" charset="0"/>
                <a:ea typeface="新細明體" pitchFamily="18" charset="-120"/>
              </a:defRPr>
            </a:lvl4pPr>
            <a:lvl5pPr marL="2057400" indent="-228600" defTabSz="911225" eaLnBrk="0" hangingPunct="0">
              <a:defRPr kumimoji="1">
                <a:solidFill>
                  <a:schemeClr val="tx1"/>
                </a:solidFill>
                <a:latin typeface="Arial" pitchFamily="34" charset="0"/>
                <a:ea typeface="新細明體" pitchFamily="18" charset="-120"/>
              </a:defRPr>
            </a:lvl5pPr>
            <a:lvl6pPr marL="25146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C21F2F4F-D71A-4768-BA09-B18B49CEB051}" type="slidenum">
              <a:rPr lang="en-US" altLang="zh-TW" sz="1200"/>
              <a:pPr algn="r" eaLnBrk="1" hangingPunct="1"/>
              <a:t>4</a:t>
            </a:fld>
            <a:endParaRPr lang="en-US" altLang="zh-TW" sz="120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t>4</a:t>
            </a:fld>
            <a:endParaRPr lang="zh-TW" altLang="en-US"/>
          </a:p>
        </p:txBody>
      </p:sp>
    </p:spTree>
    <p:extLst>
      <p:ext uri="{BB962C8B-B14F-4D97-AF65-F5344CB8AC3E}">
        <p14:creationId xmlns:p14="http://schemas.microsoft.com/office/powerpoint/2010/main" val="4113739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62</a:t>
            </a:fld>
            <a:endParaRPr lang="zh-TW" altLang="en-US"/>
          </a:p>
        </p:txBody>
      </p:sp>
    </p:spTree>
    <p:extLst>
      <p:ext uri="{BB962C8B-B14F-4D97-AF65-F5344CB8AC3E}">
        <p14:creationId xmlns:p14="http://schemas.microsoft.com/office/powerpoint/2010/main" val="2621922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65</a:t>
            </a:fld>
            <a:endParaRPr lang="zh-TW" altLang="en-US"/>
          </a:p>
        </p:txBody>
      </p:sp>
    </p:spTree>
    <p:extLst>
      <p:ext uri="{BB962C8B-B14F-4D97-AF65-F5344CB8AC3E}">
        <p14:creationId xmlns:p14="http://schemas.microsoft.com/office/powerpoint/2010/main" val="986018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66</a:t>
            </a:fld>
            <a:endParaRPr lang="zh-TW" altLang="en-US"/>
          </a:p>
        </p:txBody>
      </p:sp>
    </p:spTree>
    <p:extLst>
      <p:ext uri="{BB962C8B-B14F-4D97-AF65-F5344CB8AC3E}">
        <p14:creationId xmlns:p14="http://schemas.microsoft.com/office/powerpoint/2010/main" val="263888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67</a:t>
            </a:fld>
            <a:endParaRPr lang="zh-TW" altLang="en-US"/>
          </a:p>
        </p:txBody>
      </p:sp>
    </p:spTree>
    <p:extLst>
      <p:ext uri="{BB962C8B-B14F-4D97-AF65-F5344CB8AC3E}">
        <p14:creationId xmlns:p14="http://schemas.microsoft.com/office/powerpoint/2010/main" val="85742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68</a:t>
            </a:fld>
            <a:endParaRPr lang="zh-TW" altLang="en-US"/>
          </a:p>
        </p:txBody>
      </p:sp>
    </p:spTree>
    <p:extLst>
      <p:ext uri="{BB962C8B-B14F-4D97-AF65-F5344CB8AC3E}">
        <p14:creationId xmlns:p14="http://schemas.microsoft.com/office/powerpoint/2010/main" val="85742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69</a:t>
            </a:fld>
            <a:endParaRPr lang="zh-TW" altLang="en-US"/>
          </a:p>
        </p:txBody>
      </p:sp>
    </p:spTree>
    <p:extLst>
      <p:ext uri="{BB962C8B-B14F-4D97-AF65-F5344CB8AC3E}">
        <p14:creationId xmlns:p14="http://schemas.microsoft.com/office/powerpoint/2010/main" val="85742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71</a:t>
            </a:fld>
            <a:endParaRPr lang="zh-TW" altLang="en-US"/>
          </a:p>
        </p:txBody>
      </p:sp>
    </p:spTree>
    <p:extLst>
      <p:ext uri="{BB962C8B-B14F-4D97-AF65-F5344CB8AC3E}">
        <p14:creationId xmlns:p14="http://schemas.microsoft.com/office/powerpoint/2010/main" val="2986654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Rot="1" noChangeAspect="1" noChangeArrowheads="1" noTextEdit="1"/>
          </p:cNvSpPr>
          <p:nvPr>
            <p:ph type="sldImg"/>
          </p:nvPr>
        </p:nvSpPr>
        <p:spPr bwMode="auto">
          <a:xfrm>
            <a:off x="904875" y="739775"/>
            <a:ext cx="4933950"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5091" name="Rectangle 3"/>
          <p:cNvSpPr>
            <a:spLocks noGrp="1" noChangeArrowheads="1"/>
          </p:cNvSpPr>
          <p:nvPr>
            <p:ph type="body" idx="1"/>
          </p:nvPr>
        </p:nvSpPr>
        <p:spPr bwMode="auto">
          <a:xfrm>
            <a:off x="671689" y="4688561"/>
            <a:ext cx="5392386" cy="44407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04" tIns="45302" rIns="90604" bIns="45302" numCol="1" anchor="t" anchorCtr="0" compatLnSpc="1">
            <a:prstTxWarp prst="textNoShape">
              <a:avLst/>
            </a:prstTxWarp>
          </a:bodyPr>
          <a:lstStyle/>
          <a:p>
            <a:pPr eaLnBrk="1" hangingPunct="1">
              <a:spcBef>
                <a:spcPct val="0"/>
              </a:spcBef>
            </a:pPr>
            <a:endParaRPr lang="zh-TW" altLang="en-US" smtClean="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72</a:t>
            </a:fld>
            <a:endParaRPr lang="zh-TW" altLang="en-US"/>
          </a:p>
        </p:txBody>
      </p:sp>
    </p:spTree>
    <p:extLst>
      <p:ext uri="{BB962C8B-B14F-4D97-AF65-F5344CB8AC3E}">
        <p14:creationId xmlns:p14="http://schemas.microsoft.com/office/powerpoint/2010/main" val="24709576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spect="1" noChangeArrowheads="1" noTextEdit="1"/>
          </p:cNvSpPr>
          <p:nvPr>
            <p:ph type="sldImg"/>
          </p:nvPr>
        </p:nvSpPr>
        <p:spPr bwMode="auto">
          <a:xfrm>
            <a:off x="904875" y="739775"/>
            <a:ext cx="4933950"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5" name="Rectangle 3"/>
          <p:cNvSpPr>
            <a:spLocks noGrp="1" noChangeArrowheads="1"/>
          </p:cNvSpPr>
          <p:nvPr>
            <p:ph type="body" idx="1"/>
          </p:nvPr>
        </p:nvSpPr>
        <p:spPr bwMode="auto">
          <a:xfrm>
            <a:off x="671689" y="4688561"/>
            <a:ext cx="5392386" cy="44407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04" tIns="45302" rIns="90604" bIns="45302" numCol="1" anchor="t" anchorCtr="0" compatLnSpc="1">
            <a:prstTxWarp prst="textNoShape">
              <a:avLst/>
            </a:prstTxWarp>
          </a:bodyPr>
          <a:lstStyle/>
          <a:p>
            <a:pPr eaLnBrk="1" hangingPunct="1">
              <a:spcBef>
                <a:spcPct val="0"/>
              </a:spcBef>
            </a:pPr>
            <a:endParaRPr lang="zh-TW" altLang="en-US" smtClean="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73</a:t>
            </a:fld>
            <a:endParaRPr lang="zh-TW" altLang="en-US"/>
          </a:p>
        </p:txBody>
      </p:sp>
    </p:spTree>
    <p:extLst>
      <p:ext uri="{BB962C8B-B14F-4D97-AF65-F5344CB8AC3E}">
        <p14:creationId xmlns:p14="http://schemas.microsoft.com/office/powerpoint/2010/main" val="29027299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0530" name="Shape 624"/>
          <p:cNvSpPr>
            <a:spLocks noGrp="1" noRot="1" noChangeAspect="1" noTextEdit="1"/>
          </p:cNvSpPr>
          <p:nvPr>
            <p:ph type="sldImg" idx="2"/>
          </p:nvPr>
        </p:nvSpPr>
        <p:spPr bwMode="auto">
          <a:xfrm>
            <a:off x="901700" y="741363"/>
            <a:ext cx="4933950" cy="3700462"/>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50531" name="Shape 625"/>
          <p:cNvSpPr>
            <a:spLocks noGrp="1"/>
          </p:cNvSpPr>
          <p:nvPr>
            <p:ph type="body" idx="1"/>
          </p:nvPr>
        </p:nvSpPr>
        <p:spPr bwMode="auto">
          <a:xfrm>
            <a:off x="670906" y="4686472"/>
            <a:ext cx="5393951" cy="4440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52" tIns="45427" rIns="90852" bIns="45427" numCol="1" anchor="t" anchorCtr="0" compatLnSpc="1">
            <a:prstTxWarp prst="textNoShape">
              <a:avLst/>
            </a:prstTxWarp>
          </a:bodyPr>
          <a:lstStyle/>
          <a:p>
            <a:pPr eaLnBrk="1" hangingPunct="1">
              <a:spcBef>
                <a:spcPct val="0"/>
              </a:spcBef>
            </a:pPr>
            <a:endParaRPr lang="zh-TW" altLang="zh-TW" smtClean="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77</a:t>
            </a:fld>
            <a:endParaRPr lang="zh-TW" altLang="en-US"/>
          </a:p>
        </p:txBody>
      </p:sp>
    </p:spTree>
    <p:extLst>
      <p:ext uri="{BB962C8B-B14F-4D97-AF65-F5344CB8AC3E}">
        <p14:creationId xmlns:p14="http://schemas.microsoft.com/office/powerpoint/2010/main" val="3410711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Tree>
    <p:extLst>
      <p:ext uri="{BB962C8B-B14F-4D97-AF65-F5344CB8AC3E}">
        <p14:creationId xmlns:p14="http://schemas.microsoft.com/office/powerpoint/2010/main" val="1858136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50" tIns="45325" rIns="90650" bIns="45325" numCol="1" anchor="t" anchorCtr="0" compatLnSpc="1">
            <a:prstTxWarp prst="textNoShape">
              <a:avLst/>
            </a:prstTxWarp>
          </a:bodyPr>
          <a:lstStyle/>
          <a:p>
            <a:endParaRPr kumimoji="1" lang="zh-TW" altLang="en-US" dirty="0" smtClean="0"/>
          </a:p>
        </p:txBody>
      </p:sp>
      <p:sp>
        <p:nvSpPr>
          <p:cNvPr id="208900" name="投影片編號版面配置區 3"/>
          <p:cNvSpPr txBox="1">
            <a:spLocks noGrp="1"/>
          </p:cNvSpPr>
          <p:nvPr/>
        </p:nvSpPr>
        <p:spPr bwMode="auto">
          <a:xfrm>
            <a:off x="3814892" y="9374516"/>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0" tIns="45325" rIns="90650" bIns="45325"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pPr algn="r" eaLnBrk="1" hangingPunct="1"/>
              <a:t>78</a:t>
            </a:fld>
            <a:endParaRPr lang="en-US" altLang="zh-TW" sz="1200"/>
          </a:p>
        </p:txBody>
      </p:sp>
    </p:spTree>
    <p:extLst>
      <p:ext uri="{BB962C8B-B14F-4D97-AF65-F5344CB8AC3E}">
        <p14:creationId xmlns:p14="http://schemas.microsoft.com/office/powerpoint/2010/main" val="37535289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79</a:t>
            </a:fld>
            <a:endParaRPr lang="zh-TW" altLang="en-US"/>
          </a:p>
        </p:txBody>
      </p:sp>
    </p:spTree>
    <p:extLst>
      <p:ext uri="{BB962C8B-B14F-4D97-AF65-F5344CB8AC3E}">
        <p14:creationId xmlns:p14="http://schemas.microsoft.com/office/powerpoint/2010/main" val="20163572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p:cNvSpPr>
            <a:spLocks noGrp="1" noRot="1" noChangeAspect="1" noTextEdit="1"/>
          </p:cNvSpPr>
          <p:nvPr>
            <p:ph type="sldImg"/>
          </p:nvPr>
        </p:nvSpPr>
        <p:spPr>
          <a:ln/>
        </p:spPr>
      </p:sp>
      <p:sp>
        <p:nvSpPr>
          <p:cNvPr id="10752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smtClean="0"/>
              <a:t>在全國高職中的職類熱門度</a:t>
            </a:r>
            <a:endParaRPr lang="en-US" altLang="zh-TW" dirty="0" smtClean="0"/>
          </a:p>
          <a:p>
            <a:r>
              <a:rPr lang="zh-TW" altLang="en-US" dirty="0" smtClean="0"/>
              <a:t>早期商管需求大、會計熱門</a:t>
            </a:r>
          </a:p>
        </p:txBody>
      </p:sp>
      <p:sp>
        <p:nvSpPr>
          <p:cNvPr id="2" name="投影片編號版面配置區 1"/>
          <p:cNvSpPr>
            <a:spLocks noGrp="1"/>
          </p:cNvSpPr>
          <p:nvPr>
            <p:ph type="sldNum" sz="quarter" idx="10"/>
          </p:nvPr>
        </p:nvSpPr>
        <p:spPr/>
        <p:txBody>
          <a:bodyPr/>
          <a:lstStyle/>
          <a:p>
            <a:pPr>
              <a:defRPr/>
            </a:pPr>
            <a:fld id="{C8832C17-C546-418E-B823-AD0D56BE8FFF}" type="slidenum">
              <a:rPr lang="zh-TW" altLang="en-US" smtClean="0"/>
              <a:pPr>
                <a:defRPr/>
              </a:pPr>
              <a:t>86</a:t>
            </a:fld>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22274878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p:cNvSpPr>
            <a:spLocks noGrp="1" noRot="1" noChangeAspect="1" noTextEdit="1"/>
          </p:cNvSpPr>
          <p:nvPr>
            <p:ph type="sldImg"/>
          </p:nvPr>
        </p:nvSpPr>
        <p:spPr>
          <a:ln/>
        </p:spPr>
      </p:sp>
      <p:sp>
        <p:nvSpPr>
          <p:cNvPr id="10752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smtClean="0"/>
              <a:t>在全國高職中的職類熱門度</a:t>
            </a:r>
            <a:endParaRPr lang="en-US" altLang="zh-TW" dirty="0" smtClean="0"/>
          </a:p>
          <a:p>
            <a:r>
              <a:rPr lang="zh-TW" altLang="en-US" dirty="0" smtClean="0"/>
              <a:t>早期商管需求大、會計熱門</a:t>
            </a:r>
          </a:p>
        </p:txBody>
      </p:sp>
      <p:sp>
        <p:nvSpPr>
          <p:cNvPr id="2" name="投影片編號版面配置區 1"/>
          <p:cNvSpPr>
            <a:spLocks noGrp="1"/>
          </p:cNvSpPr>
          <p:nvPr>
            <p:ph type="sldNum" sz="quarter" idx="10"/>
          </p:nvPr>
        </p:nvSpPr>
        <p:spPr/>
        <p:txBody>
          <a:bodyPr/>
          <a:lstStyle/>
          <a:p>
            <a:pPr>
              <a:defRPr/>
            </a:pPr>
            <a:fld id="{C8832C17-C546-418E-B823-AD0D56BE8FFF}" type="slidenum">
              <a:rPr lang="zh-TW" altLang="en-US" smtClean="0"/>
              <a:pPr>
                <a:defRPr/>
              </a:pPr>
              <a:t>87</a:t>
            </a:fld>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8541731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因為資料種類多元所以已經都匯整在此網站中</a:t>
            </a:r>
            <a:endParaRPr lang="en-US" altLang="zh-TW" dirty="0" smtClean="0"/>
          </a:p>
          <a:p>
            <a:r>
              <a:rPr lang="zh-TW" altLang="en-US" dirty="0" smtClean="0"/>
              <a:t>其中包括升學重要日程、高中高職介紹與網站連結、各區資料</a:t>
            </a:r>
            <a:endParaRPr lang="en-US" altLang="zh-TW" dirty="0" smtClean="0"/>
          </a:p>
          <a:p>
            <a:r>
              <a:rPr lang="zh-TW" altLang="en-US" dirty="0" smtClean="0"/>
              <a:t>甚至連工作世界圖和漫步在大學等生涯參考網站都有呈現</a:t>
            </a:r>
            <a:endParaRPr lang="en-US" altLang="zh-TW" dirty="0" smtClean="0"/>
          </a:p>
          <a:p>
            <a:r>
              <a:rPr lang="zh-TW" altLang="en-US" dirty="0" smtClean="0"/>
              <a:t>提供大家多樣且完整的資訊</a:t>
            </a:r>
          </a:p>
          <a:p>
            <a:endParaRPr kumimoji="1"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88</a:t>
            </a:fld>
            <a:endParaRPr lang="zh-TW" altLang="en-US"/>
          </a:p>
        </p:txBody>
      </p:sp>
    </p:spTree>
    <p:extLst>
      <p:ext uri="{BB962C8B-B14F-4D97-AF65-F5344CB8AC3E}">
        <p14:creationId xmlns:p14="http://schemas.microsoft.com/office/powerpoint/2010/main" val="19815190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smtClean="0">
              <a:latin typeface="Arial" pitchFamily="34" charset="0"/>
            </a:endParaRPr>
          </a:p>
        </p:txBody>
      </p:sp>
      <p:sp>
        <p:nvSpPr>
          <p:cNvPr id="152581" name="投影片編號版面配置區 3"/>
          <p:cNvSpPr txBox="1">
            <a:spLocks noGrp="1"/>
          </p:cNvSpPr>
          <p:nvPr/>
        </p:nvSpPr>
        <p:spPr bwMode="auto">
          <a:xfrm>
            <a:off x="3814890" y="9374516"/>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2" rIns="90763" bIns="45382" anchor="b"/>
          <a:lstStyle>
            <a:lvl1pPr defTabSz="912813" eaLnBrk="0" hangingPunct="0">
              <a:defRPr kumimoji="1">
                <a:solidFill>
                  <a:schemeClr val="tx1"/>
                </a:solidFill>
                <a:latin typeface="Arial" pitchFamily="34" charset="0"/>
                <a:ea typeface="新細明體" pitchFamily="18" charset="-120"/>
              </a:defRPr>
            </a:lvl1pPr>
            <a:lvl2pPr marL="742950" indent="-285750" defTabSz="912813" eaLnBrk="0" hangingPunct="0">
              <a:defRPr kumimoji="1">
                <a:solidFill>
                  <a:schemeClr val="tx1"/>
                </a:solidFill>
                <a:latin typeface="Arial" pitchFamily="34" charset="0"/>
                <a:ea typeface="新細明體" pitchFamily="18" charset="-120"/>
              </a:defRPr>
            </a:lvl2pPr>
            <a:lvl3pPr marL="1143000" indent="-228600" defTabSz="912813" eaLnBrk="0" hangingPunct="0">
              <a:defRPr kumimoji="1">
                <a:solidFill>
                  <a:schemeClr val="tx1"/>
                </a:solidFill>
                <a:latin typeface="Arial" pitchFamily="34" charset="0"/>
                <a:ea typeface="新細明體" pitchFamily="18" charset="-120"/>
              </a:defRPr>
            </a:lvl3pPr>
            <a:lvl4pPr marL="1600200" indent="-228600" defTabSz="912813" eaLnBrk="0" hangingPunct="0">
              <a:defRPr kumimoji="1">
                <a:solidFill>
                  <a:schemeClr val="tx1"/>
                </a:solidFill>
                <a:latin typeface="Arial" pitchFamily="34" charset="0"/>
                <a:ea typeface="新細明體" pitchFamily="18" charset="-120"/>
              </a:defRPr>
            </a:lvl4pPr>
            <a:lvl5pPr marL="2057400" indent="-228600" defTabSz="912813" eaLnBrk="0" hangingPunct="0">
              <a:defRPr kumimoji="1">
                <a:solidFill>
                  <a:schemeClr val="tx1"/>
                </a:solidFill>
                <a:latin typeface="Arial" pitchFamily="34" charset="0"/>
                <a:ea typeface="新細明體" pitchFamily="18" charset="-120"/>
              </a:defRPr>
            </a:lvl5pPr>
            <a:lvl6pPr marL="25146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BA744EC8-3089-481D-A75B-E376C4E1A226}" type="slidenum">
              <a:rPr kumimoji="0" lang="en-US" altLang="zh-TW" sz="1200">
                <a:latin typeface="Calibri" pitchFamily="34" charset="0"/>
              </a:rPr>
              <a:pPr algn="r" eaLnBrk="1" hangingPunct="1"/>
              <a:t>89</a:t>
            </a:fld>
            <a:endParaRPr kumimoji="0" lang="en-US" altLang="zh-TW" sz="1200">
              <a:latin typeface="Calibri" pitchFamily="34" charset="0"/>
            </a:endParaRPr>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t>89</a:t>
            </a:fld>
            <a:endParaRPr lang="zh-TW" altLang="en-US"/>
          </a:p>
        </p:txBody>
      </p:sp>
    </p:spTree>
    <p:extLst>
      <p:ext uri="{BB962C8B-B14F-4D97-AF65-F5344CB8AC3E}">
        <p14:creationId xmlns:p14="http://schemas.microsoft.com/office/powerpoint/2010/main" val="2130051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2426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4BCF4C-AE2D-4B1F-BC23-65509292D8A3}" type="slidenum">
              <a:rPr lang="zh-TW" altLang="en-US" smtClean="0"/>
              <a:pPr fontAlgn="base">
                <a:spcBef>
                  <a:spcPct val="0"/>
                </a:spcBef>
                <a:spcAft>
                  <a:spcPct val="0"/>
                </a:spcAft>
                <a:defRPr/>
              </a:pPr>
              <a:t>7</a:t>
            </a:fld>
            <a:endParaRPr lang="en-US" altLang="zh-TW" smtClean="0"/>
          </a:p>
        </p:txBody>
      </p:sp>
      <p:sp>
        <p:nvSpPr>
          <p:cNvPr id="2" name="日期版面配置區 1"/>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1689877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Tree>
    <p:extLst>
      <p:ext uri="{BB962C8B-B14F-4D97-AF65-F5344CB8AC3E}">
        <p14:creationId xmlns:p14="http://schemas.microsoft.com/office/powerpoint/2010/main" val="3999040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41" tIns="45320" rIns="90641" bIns="45320" numCol="1" anchor="t" anchorCtr="0" compatLnSpc="1">
            <a:prstTxWarp prst="textNoShape">
              <a:avLst/>
            </a:prstTxWarp>
          </a:bodyPr>
          <a:lstStyle/>
          <a:p>
            <a:endParaRPr kumimoji="1" lang="zh-TW" altLang="en-US" dirty="0" smtClean="0"/>
          </a:p>
        </p:txBody>
      </p:sp>
      <p:sp>
        <p:nvSpPr>
          <p:cNvPr id="208900" name="投影片編號版面配置區 3"/>
          <p:cNvSpPr txBox="1">
            <a:spLocks noGrp="1"/>
          </p:cNvSpPr>
          <p:nvPr/>
        </p:nvSpPr>
        <p:spPr bwMode="auto">
          <a:xfrm>
            <a:off x="3814893" y="9374517"/>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1" tIns="45320" rIns="90641" bIns="45320"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solidFill>
                  <a:prstClr val="black"/>
                </a:solidFill>
              </a:rPr>
              <a:pPr algn="r" eaLnBrk="1" hangingPunct="1"/>
              <a:t>14</a:t>
            </a:fld>
            <a:endParaRPr lang="en-US" altLang="zh-TW" sz="1200">
              <a:solidFill>
                <a:prstClr val="black"/>
              </a:solidFill>
            </a:endParaRPr>
          </a:p>
        </p:txBody>
      </p:sp>
      <p:sp>
        <p:nvSpPr>
          <p:cNvPr id="2" name="日期版面配置區 1"/>
          <p:cNvSpPr>
            <a:spLocks noGrp="1"/>
          </p:cNvSpPr>
          <p:nvPr>
            <p:ph type="dt" idx="10"/>
          </p:nvPr>
        </p:nvSpPr>
        <p:spPr/>
        <p:txBody>
          <a:bodyPr/>
          <a:lstStyle/>
          <a:p>
            <a:endParaRPr lang="zh-TW" altLang="en-US">
              <a:solidFill>
                <a:prstClr val="black"/>
              </a:solidFill>
            </a:endParaRPr>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solidFill>
                  <a:prstClr val="black"/>
                </a:solidFill>
              </a:rPr>
              <a:pPr/>
              <a:t>14</a:t>
            </a:fld>
            <a:endParaRPr lang="zh-TW" altLang="en-US">
              <a:solidFill>
                <a:prstClr val="black"/>
              </a:solidFill>
            </a:endParaRPr>
          </a:p>
        </p:txBody>
      </p:sp>
    </p:spTree>
    <p:extLst>
      <p:ext uri="{BB962C8B-B14F-4D97-AF65-F5344CB8AC3E}">
        <p14:creationId xmlns:p14="http://schemas.microsoft.com/office/powerpoint/2010/main" val="4188704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41" tIns="45320" rIns="90641" bIns="45320" numCol="1" anchor="t" anchorCtr="0" compatLnSpc="1">
            <a:prstTxWarp prst="textNoShape">
              <a:avLst/>
            </a:prstTxWarp>
          </a:bodyPr>
          <a:lstStyle/>
          <a:p>
            <a:endParaRPr kumimoji="1" lang="zh-TW" altLang="en-US" dirty="0" smtClean="0"/>
          </a:p>
        </p:txBody>
      </p:sp>
      <p:sp>
        <p:nvSpPr>
          <p:cNvPr id="208900" name="投影片編號版面配置區 3"/>
          <p:cNvSpPr txBox="1">
            <a:spLocks noGrp="1"/>
          </p:cNvSpPr>
          <p:nvPr/>
        </p:nvSpPr>
        <p:spPr bwMode="auto">
          <a:xfrm>
            <a:off x="3814893" y="9374517"/>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1" tIns="45320" rIns="90641" bIns="45320"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solidFill>
                  <a:prstClr val="black"/>
                </a:solidFill>
              </a:rPr>
              <a:pPr algn="r" eaLnBrk="1" hangingPunct="1"/>
              <a:t>15</a:t>
            </a:fld>
            <a:endParaRPr lang="en-US" altLang="zh-TW" sz="1200">
              <a:solidFill>
                <a:prstClr val="black"/>
              </a:solidFill>
            </a:endParaRPr>
          </a:p>
        </p:txBody>
      </p:sp>
      <p:sp>
        <p:nvSpPr>
          <p:cNvPr id="2" name="日期版面配置區 1"/>
          <p:cNvSpPr>
            <a:spLocks noGrp="1"/>
          </p:cNvSpPr>
          <p:nvPr>
            <p:ph type="dt" idx="10"/>
          </p:nvPr>
        </p:nvSpPr>
        <p:spPr/>
        <p:txBody>
          <a:bodyPr/>
          <a:lstStyle/>
          <a:p>
            <a:endParaRPr lang="zh-TW" altLang="en-US">
              <a:solidFill>
                <a:prstClr val="black"/>
              </a:solidFill>
            </a:endParaRPr>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solidFill>
                  <a:prstClr val="black"/>
                </a:solidFill>
              </a:rPr>
              <a:pPr/>
              <a:t>15</a:t>
            </a:fld>
            <a:endParaRPr lang="zh-TW" altLang="en-US">
              <a:solidFill>
                <a:prstClr val="black"/>
              </a:solidFill>
            </a:endParaRPr>
          </a:p>
        </p:txBody>
      </p:sp>
    </p:spTree>
    <p:extLst>
      <p:ext uri="{BB962C8B-B14F-4D97-AF65-F5344CB8AC3E}">
        <p14:creationId xmlns:p14="http://schemas.microsoft.com/office/powerpoint/2010/main" val="4188704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16</a:t>
            </a:fld>
            <a:endParaRPr lang="zh-TW" altLang="en-US"/>
          </a:p>
        </p:txBody>
      </p:sp>
    </p:spTree>
    <p:extLst>
      <p:ext uri="{BB962C8B-B14F-4D97-AF65-F5344CB8AC3E}">
        <p14:creationId xmlns:p14="http://schemas.microsoft.com/office/powerpoint/2010/main" val="3945101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僅供參考</a:t>
            </a:r>
            <a:r>
              <a:rPr lang="zh-TW" altLang="en-US" baseline="0" dirty="0" smtClean="0"/>
              <a:t> 高中職每班各科系每班多一人</a:t>
            </a:r>
            <a:endParaRPr lang="zh-TW" altLang="en-US" dirty="0"/>
          </a:p>
        </p:txBody>
      </p:sp>
      <p:sp>
        <p:nvSpPr>
          <p:cNvPr id="4" name="投影片編號版面配置區 3"/>
          <p:cNvSpPr>
            <a:spLocks noGrp="1"/>
          </p:cNvSpPr>
          <p:nvPr>
            <p:ph type="sldNum" sz="quarter" idx="10"/>
          </p:nvPr>
        </p:nvSpPr>
        <p:spPr/>
        <p:txBody>
          <a:bodyPr/>
          <a:lstStyle/>
          <a:p>
            <a:fld id="{6E7AA55E-44B4-4A70-A9D9-253A23F73685}" type="slidenum">
              <a:rPr lang="zh-TW" altLang="en-US" smtClean="0"/>
              <a:pPr/>
              <a:t>21</a:t>
            </a:fld>
            <a:endParaRPr lang="zh-TW" altLang="en-US"/>
          </a:p>
        </p:txBody>
      </p:sp>
    </p:spTree>
    <p:extLst>
      <p:ext uri="{BB962C8B-B14F-4D97-AF65-F5344CB8AC3E}">
        <p14:creationId xmlns:p14="http://schemas.microsoft.com/office/powerpoint/2010/main" val="2776615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204FF60F-3F9B-42CE-842D-A4DE06896C85}" type="datetime1">
              <a:rPr lang="zh-TW" altLang="en-US" smtClean="0">
                <a:solidFill>
                  <a:prstClr val="black">
                    <a:tint val="75000"/>
                  </a:prstClr>
                </a:solidFill>
              </a:rPr>
              <a:t>2020/2/27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414D7A16-8D9F-4607-8A2C-35A3D307028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99699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20A023E9-8CE2-481F-902D-A329D54E9921}" type="datetime1">
              <a:rPr lang="zh-TW" altLang="en-US" smtClean="0">
                <a:solidFill>
                  <a:prstClr val="black">
                    <a:tint val="75000"/>
                  </a:prstClr>
                </a:solidFill>
              </a:rPr>
              <a:t>2020/2/27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F7120351-023D-4D08-9E57-9603BECEC62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04275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1D43DA1C-DC0C-4829-A38F-A15AFE970559}" type="datetime1">
              <a:rPr lang="zh-TW" altLang="en-US" smtClean="0">
                <a:solidFill>
                  <a:prstClr val="black">
                    <a:tint val="75000"/>
                  </a:prstClr>
                </a:solidFill>
              </a:rPr>
              <a:t>2020/2/27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72440455-C142-4E01-B818-6F31F8CEC6E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264077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356350"/>
            <a:ext cx="2133600" cy="365125"/>
          </a:xfrm>
        </p:spPr>
        <p:txBody>
          <a:bodyPr/>
          <a:lstStyle>
            <a:lvl1pPr>
              <a:defRPr smtClean="0"/>
            </a:lvl1pPr>
          </a:lstStyle>
          <a:p>
            <a:pPr>
              <a:defRPr/>
            </a:pPr>
            <a:fld id="{EB999A3F-F6FD-453D-8B5D-803609BE47A2}" type="datetime1">
              <a:rPr lang="zh-TW" altLang="en-US" smtClean="0">
                <a:solidFill>
                  <a:prstClr val="black">
                    <a:tint val="75000"/>
                  </a:prstClr>
                </a:solidFill>
              </a:rPr>
              <a:t>2020/2/27</a:t>
            </a:fld>
            <a:endParaRPr lang="zh-TW" altLang="en-US">
              <a:solidFill>
                <a:prstClr val="black">
                  <a:tint val="75000"/>
                </a:prstClr>
              </a:solidFill>
            </a:endParaRPr>
          </a:p>
        </p:txBody>
      </p:sp>
      <p:sp>
        <p:nvSpPr>
          <p:cNvPr id="6" name="頁尾版面配置區 5"/>
          <p:cNvSpPr>
            <a:spLocks noGrp="1"/>
          </p:cNvSpPr>
          <p:nvPr>
            <p:ph type="ftr" sz="quarter" idx="11"/>
          </p:nvPr>
        </p:nvSpPr>
        <p:spPr>
          <a:xfrm>
            <a:off x="3124200" y="6356350"/>
            <a:ext cx="2895600" cy="365125"/>
          </a:xfrm>
        </p:spPr>
        <p:txBody>
          <a:bodyPr/>
          <a:lstStyle>
            <a:lvl1pPr>
              <a:defRPr/>
            </a:lvl1pPr>
          </a:lstStyle>
          <a:p>
            <a:pPr>
              <a:defRPr/>
            </a:pPr>
            <a:endParaRPr lang="zh-TW" altLang="en-US">
              <a:solidFill>
                <a:prstClr val="black">
                  <a:tint val="75000"/>
                </a:prstClr>
              </a:solidFill>
            </a:endParaRPr>
          </a:p>
        </p:txBody>
      </p:sp>
      <p:sp>
        <p:nvSpPr>
          <p:cNvPr id="7" name="投影片編號版面配置區 6"/>
          <p:cNvSpPr>
            <a:spLocks noGrp="1"/>
          </p:cNvSpPr>
          <p:nvPr>
            <p:ph type="sldNum" sz="quarter" idx="12"/>
          </p:nvPr>
        </p:nvSpPr>
        <p:spPr>
          <a:xfrm>
            <a:off x="6553200" y="6356350"/>
            <a:ext cx="2133600" cy="365125"/>
          </a:xfrm>
        </p:spPr>
        <p:txBody>
          <a:bodyPr/>
          <a:lstStyle>
            <a:lvl1pPr>
              <a:defRPr smtClean="0"/>
            </a:lvl1pPr>
          </a:lstStyle>
          <a:p>
            <a:pPr>
              <a:defRPr/>
            </a:pPr>
            <a:fld id="{C01ECEE5-CADA-4B3E-AA2B-1EB093FA6C3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627040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 Templateswise.com">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879368"/>
            <a:ext cx="8229600" cy="4525963"/>
          </a:xfrm>
        </p:spPr>
        <p:txBody>
          <a:bodyPr/>
          <a:lstStyle>
            <a:lvl1pPr>
              <a:defRPr/>
            </a:lvl1pPr>
          </a:lstStyle>
          <a:p>
            <a:pPr lvl="0"/>
            <a:r>
              <a:rPr lang="zh-TW" altLang="en-US" smtClean="0"/>
              <a:t>按一下以編輯母片文字樣式</a:t>
            </a:r>
          </a:p>
        </p:txBody>
      </p:sp>
      <p:sp>
        <p:nvSpPr>
          <p:cNvPr id="7" name="Title 1"/>
          <p:cNvSpPr>
            <a:spLocks noGrp="1"/>
          </p:cNvSpPr>
          <p:nvPr>
            <p:ph type="title"/>
          </p:nvPr>
        </p:nvSpPr>
        <p:spPr>
          <a:xfrm>
            <a:off x="457200" y="553805"/>
            <a:ext cx="8229600" cy="1143000"/>
          </a:xfrm>
        </p:spPr>
        <p:txBody>
          <a:bodyPr/>
          <a:lstStyle>
            <a:lvl1pPr>
              <a:defRPr>
                <a:solidFill>
                  <a:schemeClr val="tx2"/>
                </a:solidFill>
              </a:defRPr>
            </a:lvl1pPr>
          </a:lstStyle>
          <a:p>
            <a:r>
              <a:rPr lang="zh-TW" altLang="en-US" smtClean="0"/>
              <a:t>按一下以編輯母片標題樣式</a:t>
            </a:r>
            <a:endParaRPr lang="fr-CA" dirty="0"/>
          </a:p>
        </p:txBody>
      </p:sp>
    </p:spTree>
    <p:extLst>
      <p:ext uri="{BB962C8B-B14F-4D97-AF65-F5344CB8AC3E}">
        <p14:creationId xmlns:p14="http://schemas.microsoft.com/office/powerpoint/2010/main" val="1661504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714375"/>
            <a:ext cx="8153400" cy="56102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77"/>
          <p:cNvSpPr>
            <a:spLocks noGrp="1" noChangeArrowheads="1"/>
          </p:cNvSpPr>
          <p:nvPr>
            <p:ph type="sldNum" sz="quarter" idx="10"/>
          </p:nvPr>
        </p:nvSpPr>
        <p:spPr/>
        <p:txBody>
          <a:bodyPr/>
          <a:lstStyle>
            <a:lvl1pPr>
              <a:defRPr/>
            </a:lvl1pPr>
          </a:lstStyle>
          <a:p>
            <a:pPr>
              <a:defRPr/>
            </a:pPr>
            <a:fld id="{731E8EA0-7927-4149-8AAE-E8E80BF4AD48}"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3692933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cSld name="標題，文字及圖表">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9"/>
            <a:ext cx="7543800" cy="12954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719263"/>
            <a:ext cx="4038600" cy="44116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圖表版面配置區 3"/>
          <p:cNvSpPr>
            <a:spLocks noGrp="1"/>
          </p:cNvSpPr>
          <p:nvPr>
            <p:ph type="chart" sz="half" idx="2"/>
          </p:nvPr>
        </p:nvSpPr>
        <p:spPr>
          <a:xfrm>
            <a:off x="4648200" y="1719263"/>
            <a:ext cx="4038600" cy="4411663"/>
          </a:xfrm>
        </p:spPr>
        <p:txBody>
          <a:bodyPr>
            <a:normAutofit/>
          </a:bodyPr>
          <a:lstStyle/>
          <a:p>
            <a:pPr lvl="0"/>
            <a:endParaRPr lang="zh-TW" altLang="en-US" noProof="0"/>
          </a:p>
        </p:txBody>
      </p:sp>
      <p:sp>
        <p:nvSpPr>
          <p:cNvPr id="5" name="日期版面配置區 4"/>
          <p:cNvSpPr>
            <a:spLocks noGrp="1"/>
          </p:cNvSpPr>
          <p:nvPr>
            <p:ph type="dt" sz="half" idx="10"/>
          </p:nvPr>
        </p:nvSpPr>
        <p:spPr>
          <a:xfrm>
            <a:off x="457200" y="6248400"/>
            <a:ext cx="2133600" cy="457200"/>
          </a:xfrm>
        </p:spPr>
        <p:txBody>
          <a:bodyPr/>
          <a:lstStyle>
            <a:lvl1pPr>
              <a:defRPr/>
            </a:lvl1pPr>
          </a:lstStyle>
          <a:p>
            <a:pPr>
              <a:defRPr/>
            </a:pPr>
            <a:endParaRPr lang="en-US" altLang="zh-TW"/>
          </a:p>
        </p:txBody>
      </p:sp>
      <p:sp>
        <p:nvSpPr>
          <p:cNvPr id="6" name="頁尾版面配置區 5"/>
          <p:cNvSpPr>
            <a:spLocks noGrp="1"/>
          </p:cNvSpPr>
          <p:nvPr>
            <p:ph type="ftr" sz="quarter" idx="11"/>
          </p:nvPr>
        </p:nvSpPr>
        <p:spPr>
          <a:xfrm>
            <a:off x="3124200" y="6248400"/>
            <a:ext cx="2895600" cy="457200"/>
          </a:xfrm>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a:xfrm>
            <a:off x="6553200" y="6248400"/>
            <a:ext cx="2133600" cy="457200"/>
          </a:xfrm>
        </p:spPr>
        <p:txBody>
          <a:bodyPr/>
          <a:lstStyle>
            <a:lvl1pPr>
              <a:defRPr/>
            </a:lvl1pPr>
          </a:lstStyle>
          <a:p>
            <a:pPr>
              <a:defRPr/>
            </a:pPr>
            <a:fld id="{E19D8310-4614-4CC3-A6D0-2D2AC9741477}" type="slidenum">
              <a:rPr lang="en-US" altLang="zh-TW"/>
              <a:pPr>
                <a:defRPr/>
              </a:pPr>
              <a:t>‹#›</a:t>
            </a:fld>
            <a:endParaRPr lang="en-US" altLang="zh-TW"/>
          </a:p>
        </p:txBody>
      </p:sp>
    </p:spTree>
    <p:extLst>
      <p:ext uri="{BB962C8B-B14F-4D97-AF65-F5344CB8AC3E}">
        <p14:creationId xmlns:p14="http://schemas.microsoft.com/office/powerpoint/2010/main" val="2299595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204FF60F-3F9B-42CE-842D-A4DE06896C85}" type="datetime1">
              <a:rPr lang="zh-TW" altLang="en-US" smtClean="0">
                <a:solidFill>
                  <a:prstClr val="black">
                    <a:tint val="75000"/>
                  </a:prstClr>
                </a:solidFill>
              </a:rPr>
              <a:pPr>
                <a:defRPr/>
              </a:pPr>
              <a:t>2020/2/27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414D7A16-8D9F-4607-8A2C-35A3D307028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507395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marL="342900" indent="-342900">
              <a:buFontTx/>
              <a:buBlip>
                <a:blip r:embed="rId2"/>
              </a:buBlip>
              <a:defRPr>
                <a:latin typeface="標楷體" pitchFamily="65" charset="-120"/>
                <a:ea typeface="標楷體" pitchFamily="65" charset="-120"/>
              </a:defRPr>
            </a:lvl1pPr>
            <a:lvl2pPr marL="742950" indent="-285750">
              <a:buFontTx/>
              <a:buBlip>
                <a:blip r:embed="rId3"/>
              </a:buBlip>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4A68FAB1-B592-46B2-A8D6-AD9BCF276BA6}" type="datetime1">
              <a:rPr lang="zh-TW" altLang="en-US" smtClean="0">
                <a:solidFill>
                  <a:prstClr val="black">
                    <a:tint val="75000"/>
                  </a:prstClr>
                </a:solidFill>
              </a:rPr>
              <a:pPr>
                <a:defRPr/>
              </a:pPr>
              <a:t>2020/2/27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0E7D0FD-EE13-44ED-ACB2-D7993CD4191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684017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07BB29C3-647F-4C80-B460-1B872153E89C}" type="datetime1">
              <a:rPr lang="zh-TW" altLang="en-US" smtClean="0">
                <a:solidFill>
                  <a:prstClr val="black">
                    <a:tint val="75000"/>
                  </a:prstClr>
                </a:solidFill>
              </a:rPr>
              <a:pPr>
                <a:defRPr/>
              </a:pPr>
              <a:t>2020/2/27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4024379-499E-448B-AEE5-776A8FDC1EB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356360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A262CE02-AC54-4B8F-AA2B-DB4F1EA07D9D}" type="datetime1">
              <a:rPr lang="zh-TW" altLang="en-US" smtClean="0">
                <a:solidFill>
                  <a:prstClr val="black">
                    <a:tint val="75000"/>
                  </a:prstClr>
                </a:solidFill>
              </a:rPr>
              <a:pPr>
                <a:defRPr/>
              </a:pPr>
              <a:t>2020/2/27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B768B969-5AA1-4637-B090-4E9CD0C0433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615375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marL="342900" indent="-342900">
              <a:buFontTx/>
              <a:buBlip>
                <a:blip r:embed="rId2"/>
              </a:buBlip>
              <a:defRPr>
                <a:latin typeface="標楷體" pitchFamily="65" charset="-120"/>
                <a:ea typeface="標楷體" pitchFamily="65" charset="-120"/>
              </a:defRPr>
            </a:lvl1pPr>
            <a:lvl2pPr marL="742950" indent="-285750">
              <a:buFontTx/>
              <a:buBlip>
                <a:blip r:embed="rId3"/>
              </a:buBlip>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4A68FAB1-B592-46B2-A8D6-AD9BCF276BA6}" type="datetime1">
              <a:rPr lang="zh-TW" altLang="en-US" smtClean="0">
                <a:solidFill>
                  <a:prstClr val="black">
                    <a:tint val="75000"/>
                  </a:prstClr>
                </a:solidFill>
              </a:rPr>
              <a:t>2020/2/27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0E7D0FD-EE13-44ED-ACB2-D7993CD4191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276212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D024D630-C4D6-4E6F-9096-39C388ACE3A1}" type="datetime1">
              <a:rPr lang="zh-TW" altLang="en-US" smtClean="0">
                <a:solidFill>
                  <a:prstClr val="black">
                    <a:tint val="75000"/>
                  </a:prstClr>
                </a:solidFill>
              </a:rPr>
              <a:pPr>
                <a:defRPr/>
              </a:pPr>
              <a:t>2020/2/27</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E62865D2-FA59-4DBA-973F-A2E9CBF2DE6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25027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993FC4BB-E55D-42A8-A15E-30565A68C8A7}" type="datetime1">
              <a:rPr lang="zh-TW" altLang="en-US" smtClean="0">
                <a:solidFill>
                  <a:prstClr val="black">
                    <a:tint val="75000"/>
                  </a:prstClr>
                </a:solidFill>
              </a:rPr>
              <a:pPr>
                <a:defRPr/>
              </a:pPr>
              <a:t>2020/2/27</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5AC055F6-56DF-49B0-AF81-E2291C04F18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340187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C919F098-D53C-42CA-86E8-5847B1A7BFE6}" type="datetime1">
              <a:rPr lang="zh-TW" altLang="en-US" smtClean="0">
                <a:solidFill>
                  <a:prstClr val="black">
                    <a:tint val="75000"/>
                  </a:prstClr>
                </a:solidFill>
              </a:rPr>
              <a:pPr>
                <a:defRPr/>
              </a:pPr>
              <a:t>2020/2/27</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4C41AD94-AEC2-4269-8437-AE8ADE699CC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253765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C1DFD3B-7A1E-44A6-83CA-ABBB1C8DE64F}" type="datetime1">
              <a:rPr lang="zh-TW" altLang="en-US" smtClean="0">
                <a:solidFill>
                  <a:prstClr val="black">
                    <a:tint val="75000"/>
                  </a:prstClr>
                </a:solidFill>
              </a:rPr>
              <a:pPr>
                <a:defRPr/>
              </a:pPr>
              <a:t>2020/2/27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CDC3522D-00B2-4773-BC80-1249D350494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63623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C75FCB4E-DE62-4456-8D7D-2875CDD0F4ED}" type="datetime1">
              <a:rPr lang="zh-TW" altLang="en-US" smtClean="0">
                <a:solidFill>
                  <a:prstClr val="black">
                    <a:tint val="75000"/>
                  </a:prstClr>
                </a:solidFill>
              </a:rPr>
              <a:pPr>
                <a:defRPr/>
              </a:pPr>
              <a:t>2020/2/27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D863E64F-F64A-4411-88F3-1D9F5A6D0653}"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533351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20A023E9-8CE2-481F-902D-A329D54E9921}" type="datetime1">
              <a:rPr lang="zh-TW" altLang="en-US" smtClean="0">
                <a:solidFill>
                  <a:prstClr val="black">
                    <a:tint val="75000"/>
                  </a:prstClr>
                </a:solidFill>
              </a:rPr>
              <a:pPr>
                <a:defRPr/>
              </a:pPr>
              <a:t>2020/2/27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F7120351-023D-4D08-9E57-9603BECEC62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578720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1D43DA1C-DC0C-4829-A38F-A15AFE970559}" type="datetime1">
              <a:rPr lang="zh-TW" altLang="en-US" smtClean="0">
                <a:solidFill>
                  <a:prstClr val="black">
                    <a:tint val="75000"/>
                  </a:prstClr>
                </a:solidFill>
              </a:rPr>
              <a:pPr>
                <a:defRPr/>
              </a:pPr>
              <a:t>2020/2/27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72440455-C142-4E01-B818-6F31F8CEC6E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632521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714375"/>
            <a:ext cx="8153400" cy="56102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77"/>
          <p:cNvSpPr>
            <a:spLocks noGrp="1" noChangeArrowheads="1"/>
          </p:cNvSpPr>
          <p:nvPr>
            <p:ph type="sldNum" sz="quarter" idx="10"/>
          </p:nvPr>
        </p:nvSpPr>
        <p:spPr/>
        <p:txBody>
          <a:bodyPr/>
          <a:lstStyle>
            <a:lvl1pPr>
              <a:defRPr/>
            </a:lvl1pPr>
          </a:lstStyle>
          <a:p>
            <a:pPr>
              <a:defRPr/>
            </a:pPr>
            <a:fld id="{731E8EA0-7927-4149-8AAE-E8E80BF4AD48}"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99447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356350"/>
            <a:ext cx="2133600" cy="365125"/>
          </a:xfrm>
        </p:spPr>
        <p:txBody>
          <a:bodyPr/>
          <a:lstStyle>
            <a:lvl1pPr>
              <a:defRPr smtClean="0"/>
            </a:lvl1pPr>
          </a:lstStyle>
          <a:p>
            <a:pPr>
              <a:defRPr/>
            </a:pPr>
            <a:fld id="{EB999A3F-F6FD-453D-8B5D-803609BE47A2}" type="datetime1">
              <a:rPr lang="zh-TW" altLang="en-US">
                <a:solidFill>
                  <a:prstClr val="black">
                    <a:tint val="75000"/>
                  </a:prstClr>
                </a:solidFill>
              </a:rPr>
              <a:pPr>
                <a:defRPr/>
              </a:pPr>
              <a:t>2020/2/27</a:t>
            </a:fld>
            <a:endParaRPr lang="zh-TW" altLang="en-US">
              <a:solidFill>
                <a:prstClr val="black">
                  <a:tint val="75000"/>
                </a:prstClr>
              </a:solidFill>
            </a:endParaRPr>
          </a:p>
        </p:txBody>
      </p:sp>
      <p:sp>
        <p:nvSpPr>
          <p:cNvPr id="6" name="頁尾版面配置區 5"/>
          <p:cNvSpPr>
            <a:spLocks noGrp="1"/>
          </p:cNvSpPr>
          <p:nvPr>
            <p:ph type="ftr" sz="quarter" idx="11"/>
          </p:nvPr>
        </p:nvSpPr>
        <p:spPr>
          <a:xfrm>
            <a:off x="3124200" y="6356350"/>
            <a:ext cx="2895600" cy="365125"/>
          </a:xfrm>
        </p:spPr>
        <p:txBody>
          <a:bodyPr/>
          <a:lstStyle>
            <a:lvl1pPr>
              <a:defRPr/>
            </a:lvl1pPr>
          </a:lstStyle>
          <a:p>
            <a:pPr>
              <a:defRPr/>
            </a:pPr>
            <a:endParaRPr lang="zh-TW" altLang="en-US">
              <a:solidFill>
                <a:prstClr val="black">
                  <a:tint val="75000"/>
                </a:prstClr>
              </a:solidFill>
            </a:endParaRPr>
          </a:p>
        </p:txBody>
      </p:sp>
      <p:sp>
        <p:nvSpPr>
          <p:cNvPr id="7" name="投影片編號版面配置區 6"/>
          <p:cNvSpPr>
            <a:spLocks noGrp="1"/>
          </p:cNvSpPr>
          <p:nvPr>
            <p:ph type="sldNum" sz="quarter" idx="12"/>
          </p:nvPr>
        </p:nvSpPr>
        <p:spPr>
          <a:xfrm>
            <a:off x="6553200" y="6356350"/>
            <a:ext cx="2133600" cy="365125"/>
          </a:xfrm>
        </p:spPr>
        <p:txBody>
          <a:bodyPr/>
          <a:lstStyle>
            <a:lvl1pPr>
              <a:defRPr smtClean="0"/>
            </a:lvl1pPr>
          </a:lstStyle>
          <a:p>
            <a:pPr>
              <a:defRPr/>
            </a:pPr>
            <a:fld id="{C01ECEE5-CADA-4B3E-AA2B-1EB093FA6C3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757179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307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91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41763"/>
            <a:ext cx="4038600" cy="218916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12"/>
          <p:cNvSpPr>
            <a:spLocks noGrp="1" noChangeArrowheads="1"/>
          </p:cNvSpPr>
          <p:nvPr>
            <p:ph type="dt" sz="half" idx="10"/>
          </p:nvPr>
        </p:nvSpPr>
        <p:spPr/>
        <p:txBody>
          <a:bodyPr/>
          <a:lstStyle>
            <a:lvl1pPr>
              <a:defRPr/>
            </a:lvl1pPr>
          </a:lstStyle>
          <a:p>
            <a:pPr>
              <a:defRPr/>
            </a:pPr>
            <a:endParaRPr lang="en-US" altLang="zh-TW">
              <a:solidFill>
                <a:prstClr val="black">
                  <a:tint val="75000"/>
                </a:prstClr>
              </a:solidFill>
            </a:endParaRPr>
          </a:p>
        </p:txBody>
      </p:sp>
      <p:sp>
        <p:nvSpPr>
          <p:cNvPr id="7" name="Rectangle 13"/>
          <p:cNvSpPr>
            <a:spLocks noGrp="1" noChangeArrowheads="1"/>
          </p:cNvSpPr>
          <p:nvPr>
            <p:ph type="ftr" sz="quarter" idx="11"/>
          </p:nvPr>
        </p:nvSpPr>
        <p:spPr/>
        <p:txBody>
          <a:bodyPr/>
          <a:lstStyle>
            <a:lvl1pPr>
              <a:defRPr/>
            </a:lvl1pPr>
          </a:lstStyle>
          <a:p>
            <a:pPr>
              <a:defRPr/>
            </a:pPr>
            <a:endParaRPr lang="en-US" altLang="zh-TW">
              <a:solidFill>
                <a:prstClr val="black">
                  <a:tint val="75000"/>
                </a:prstClr>
              </a:solidFill>
            </a:endParaRPr>
          </a:p>
        </p:txBody>
      </p:sp>
      <p:sp>
        <p:nvSpPr>
          <p:cNvPr id="8" name="Rectangle 14"/>
          <p:cNvSpPr>
            <a:spLocks noGrp="1" noChangeArrowheads="1"/>
          </p:cNvSpPr>
          <p:nvPr>
            <p:ph type="sldNum" sz="quarter" idx="12"/>
          </p:nvPr>
        </p:nvSpPr>
        <p:spPr/>
        <p:txBody>
          <a:bodyPr/>
          <a:lstStyle>
            <a:lvl1pPr>
              <a:defRPr/>
            </a:lvl1pPr>
          </a:lstStyle>
          <a:p>
            <a:pPr>
              <a:defRPr/>
            </a:pPr>
            <a:fld id="{1D7163B6-2FEF-43ED-861B-5D57D8F62FA0}"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340747327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07BB29C3-647F-4C80-B460-1B872153E89C}" type="datetime1">
              <a:rPr lang="zh-TW" altLang="en-US" smtClean="0">
                <a:solidFill>
                  <a:prstClr val="black">
                    <a:tint val="75000"/>
                  </a:prstClr>
                </a:solidFill>
              </a:rPr>
              <a:t>2020/2/27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4024379-499E-448B-AEE5-776A8FDC1EB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780063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hart">
  <p:cSld name="標題，文字及圖表">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9"/>
            <a:ext cx="7543800" cy="12954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719263"/>
            <a:ext cx="4038600" cy="44116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圖表版面配置區 3"/>
          <p:cNvSpPr>
            <a:spLocks noGrp="1"/>
          </p:cNvSpPr>
          <p:nvPr>
            <p:ph type="chart" sz="half" idx="2"/>
          </p:nvPr>
        </p:nvSpPr>
        <p:spPr>
          <a:xfrm>
            <a:off x="4648200" y="1719263"/>
            <a:ext cx="4038600" cy="4411663"/>
          </a:xfrm>
        </p:spPr>
        <p:txBody>
          <a:bodyPr>
            <a:normAutofit/>
          </a:bodyPr>
          <a:lstStyle/>
          <a:p>
            <a:pPr lvl="0"/>
            <a:endParaRPr lang="zh-TW" altLang="en-US" noProof="0"/>
          </a:p>
        </p:txBody>
      </p:sp>
      <p:sp>
        <p:nvSpPr>
          <p:cNvPr id="5" name="日期版面配置區 4"/>
          <p:cNvSpPr>
            <a:spLocks noGrp="1"/>
          </p:cNvSpPr>
          <p:nvPr>
            <p:ph type="dt" sz="half" idx="10"/>
          </p:nvPr>
        </p:nvSpPr>
        <p:spPr>
          <a:xfrm>
            <a:off x="457200" y="6248400"/>
            <a:ext cx="2133600" cy="457200"/>
          </a:xfrm>
        </p:spPr>
        <p:txBody>
          <a:bodyPr/>
          <a:lstStyle>
            <a:lvl1pPr>
              <a:defRPr/>
            </a:lvl1pPr>
          </a:lstStyle>
          <a:p>
            <a:pPr>
              <a:defRPr/>
            </a:pPr>
            <a:endParaRPr lang="en-US" altLang="zh-TW">
              <a:solidFill>
                <a:prstClr val="black">
                  <a:tint val="75000"/>
                </a:prstClr>
              </a:solidFill>
            </a:endParaRPr>
          </a:p>
        </p:txBody>
      </p:sp>
      <p:sp>
        <p:nvSpPr>
          <p:cNvPr id="6" name="頁尾版面配置區 5"/>
          <p:cNvSpPr>
            <a:spLocks noGrp="1"/>
          </p:cNvSpPr>
          <p:nvPr>
            <p:ph type="ftr" sz="quarter" idx="11"/>
          </p:nvPr>
        </p:nvSpPr>
        <p:spPr>
          <a:xfrm>
            <a:off x="3124200" y="6248400"/>
            <a:ext cx="2895600" cy="457200"/>
          </a:xfrm>
        </p:spPr>
        <p:txBody>
          <a:bodyPr/>
          <a:lstStyle>
            <a:lvl1pPr>
              <a:defRPr/>
            </a:lvl1pPr>
          </a:lstStyle>
          <a:p>
            <a:pPr>
              <a:defRPr/>
            </a:pPr>
            <a:endParaRPr lang="en-US" altLang="zh-TW">
              <a:solidFill>
                <a:prstClr val="black">
                  <a:tint val="75000"/>
                </a:prstClr>
              </a:solidFill>
            </a:endParaRPr>
          </a:p>
        </p:txBody>
      </p:sp>
      <p:sp>
        <p:nvSpPr>
          <p:cNvPr id="7" name="投影片編號版面配置區 6"/>
          <p:cNvSpPr>
            <a:spLocks noGrp="1"/>
          </p:cNvSpPr>
          <p:nvPr>
            <p:ph type="sldNum" sz="quarter" idx="12"/>
          </p:nvPr>
        </p:nvSpPr>
        <p:spPr>
          <a:xfrm>
            <a:off x="6553200" y="6248400"/>
            <a:ext cx="2133600" cy="457200"/>
          </a:xfrm>
        </p:spPr>
        <p:txBody>
          <a:bodyPr/>
          <a:lstStyle>
            <a:lvl1pPr>
              <a:defRPr/>
            </a:lvl1pPr>
          </a:lstStyle>
          <a:p>
            <a:pPr>
              <a:defRPr/>
            </a:pPr>
            <a:fld id="{E19D8310-4614-4CC3-A6D0-2D2AC9741477}"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2286528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 Templateswise.co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879368"/>
            <a:ext cx="8229600" cy="4525963"/>
          </a:xfrm>
        </p:spPr>
        <p:txBody>
          <a:bodyPr/>
          <a:lstStyle>
            <a:lvl1pPr>
              <a:defRPr/>
            </a:lvl1pPr>
          </a:lstStyle>
          <a:p>
            <a:pPr lvl="0"/>
            <a:r>
              <a:rPr lang="zh-TW" altLang="en-US" smtClean="0"/>
              <a:t>按一下以編輯母片文字樣式</a:t>
            </a:r>
          </a:p>
        </p:txBody>
      </p:sp>
      <p:sp>
        <p:nvSpPr>
          <p:cNvPr id="7" name="Title 1"/>
          <p:cNvSpPr>
            <a:spLocks noGrp="1"/>
          </p:cNvSpPr>
          <p:nvPr>
            <p:ph type="title"/>
          </p:nvPr>
        </p:nvSpPr>
        <p:spPr>
          <a:xfrm>
            <a:off x="457200" y="553805"/>
            <a:ext cx="8229600" cy="1143000"/>
          </a:xfrm>
        </p:spPr>
        <p:txBody>
          <a:bodyPr/>
          <a:lstStyle>
            <a:lvl1pPr>
              <a:defRPr>
                <a:solidFill>
                  <a:schemeClr val="tx2"/>
                </a:solidFill>
              </a:defRPr>
            </a:lvl1pPr>
          </a:lstStyle>
          <a:p>
            <a:r>
              <a:rPr lang="zh-TW" altLang="en-US" smtClean="0"/>
              <a:t>按一下以編輯母片標題樣式</a:t>
            </a:r>
            <a:endParaRPr lang="fr-CA" dirty="0"/>
          </a:p>
        </p:txBody>
      </p:sp>
    </p:spTree>
    <p:extLst>
      <p:ext uri="{BB962C8B-B14F-4D97-AF65-F5344CB8AC3E}">
        <p14:creationId xmlns:p14="http://schemas.microsoft.com/office/powerpoint/2010/main" val="192129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A262CE02-AC54-4B8F-AA2B-DB4F1EA07D9D}" type="datetime1">
              <a:rPr lang="zh-TW" altLang="en-US" smtClean="0">
                <a:solidFill>
                  <a:prstClr val="black">
                    <a:tint val="75000"/>
                  </a:prstClr>
                </a:solidFill>
              </a:rPr>
              <a:t>2020/2/27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B768B969-5AA1-4637-B090-4E9CD0C0433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241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D024D630-C4D6-4E6F-9096-39C388ACE3A1}" type="datetime1">
              <a:rPr lang="zh-TW" altLang="en-US" smtClean="0">
                <a:solidFill>
                  <a:prstClr val="black">
                    <a:tint val="75000"/>
                  </a:prstClr>
                </a:solidFill>
              </a:rPr>
              <a:t>2020/2/27</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E62865D2-FA59-4DBA-973F-A2E9CBF2DE6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751040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993FC4BB-E55D-42A8-A15E-30565A68C8A7}" type="datetime1">
              <a:rPr lang="zh-TW" altLang="en-US" smtClean="0">
                <a:solidFill>
                  <a:prstClr val="black">
                    <a:tint val="75000"/>
                  </a:prstClr>
                </a:solidFill>
              </a:rPr>
              <a:t>2020/2/27</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5AC055F6-56DF-49B0-AF81-E2291C04F18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87406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C919F098-D53C-42CA-86E8-5847B1A7BFE6}" type="datetime1">
              <a:rPr lang="zh-TW" altLang="en-US" smtClean="0">
                <a:solidFill>
                  <a:prstClr val="black">
                    <a:tint val="75000"/>
                  </a:prstClr>
                </a:solidFill>
              </a:rPr>
              <a:t>2020/2/27</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4C41AD94-AEC2-4269-8437-AE8ADE699CC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56216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C1DFD3B-7A1E-44A6-83CA-ABBB1C8DE64F}" type="datetime1">
              <a:rPr lang="zh-TW" altLang="en-US" smtClean="0">
                <a:solidFill>
                  <a:prstClr val="black">
                    <a:tint val="75000"/>
                  </a:prstClr>
                </a:solidFill>
              </a:rPr>
              <a:t>2020/2/27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CDC3522D-00B2-4773-BC80-1249D350494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07113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C75FCB4E-DE62-4456-8D7D-2875CDD0F4ED}" type="datetime1">
              <a:rPr lang="zh-TW" altLang="en-US" smtClean="0">
                <a:solidFill>
                  <a:prstClr val="black">
                    <a:tint val="75000"/>
                  </a:prstClr>
                </a:solidFill>
              </a:rPr>
              <a:t>2020/2/27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D863E64F-F64A-4411-88F3-1D9F5A6D0653}"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865931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5.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D29BE67A-11BC-4BBC-B564-65B661729A62}" type="datetime1">
              <a:rPr lang="zh-TW" altLang="en-US" smtClean="0">
                <a:solidFill>
                  <a:prstClr val="black">
                    <a:tint val="75000"/>
                  </a:prstClr>
                </a:solidFill>
              </a:rPr>
              <a:t>2020/2/27</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337B06C7-1CBF-4E74-9E35-D3F4AE7B4611}"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1031" name="圖片 6"/>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7199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 id="2147483676" r:id="rId14"/>
    <p:sldLayoutId id="2147483695" r:id="rId15"/>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D29BE67A-11BC-4BBC-B564-65B661729A62}" type="datetime1">
              <a:rPr lang="zh-TW" altLang="en-US" smtClean="0">
                <a:solidFill>
                  <a:prstClr val="black">
                    <a:tint val="75000"/>
                  </a:prstClr>
                </a:solidFill>
              </a:rPr>
              <a:pPr>
                <a:defRPr/>
              </a:pPr>
              <a:t>2020/2/27</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337B06C7-1CBF-4E74-9E35-D3F4AE7B4611}"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1031" name="圖片 6"/>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87301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diagramLayout" Target="../diagrams/layout1.xml"/><Relationship Id="rId7" Type="http://schemas.openxmlformats.org/officeDocument/2006/relationships/slide" Target="slide17.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6.xml"/><Relationship Id="rId16" Type="http://schemas.openxmlformats.org/officeDocument/2006/relationships/diagramColors" Target="../diagrams/colors4.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image" Target="../media/image10.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7.xml"/><Relationship Id="rId16" Type="http://schemas.openxmlformats.org/officeDocument/2006/relationships/diagramColors" Target="../diagrams/colors7.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slide" Target="slide13.xml"/><Relationship Id="rId7" Type="http://schemas.openxmlformats.org/officeDocument/2006/relationships/diagramQuickStyle" Target="../diagrams/quickStyle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11.gif"/><Relationship Id="rId9" Type="http://schemas.microsoft.com/office/2007/relationships/diagramDrawing" Target="../diagrams/drawing8.xml"/></Relationships>
</file>

<file path=ppt/slides/_rels/slide17.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diagramLayout" Target="../diagrams/layout9.xml"/><Relationship Id="rId7" Type="http://schemas.openxmlformats.org/officeDocument/2006/relationships/slide" Target="slide13.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diagramLayout" Target="../diagrams/layout10.xml"/><Relationship Id="rId7" Type="http://schemas.openxmlformats.org/officeDocument/2006/relationships/slide" Target="slide13.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diagramLayout" Target="../diagrams/layout11.xml"/><Relationship Id="rId7" Type="http://schemas.openxmlformats.org/officeDocument/2006/relationships/slide" Target="slide13.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4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4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slide" Target="slide13.xml"/></Relationships>
</file>

<file path=ppt/slides/_rels/slide4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1.gif"/><Relationship Id="rId5" Type="http://schemas.openxmlformats.org/officeDocument/2006/relationships/slide" Target="slide13.xml"/><Relationship Id="rId4" Type="http://schemas.openxmlformats.org/officeDocument/2006/relationships/image" Target="../media/image24.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diagramLayout" Target="../diagrams/layout14.xml"/><Relationship Id="rId7" Type="http://schemas.openxmlformats.org/officeDocument/2006/relationships/slide" Target="slide13.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 Id="rId9" Type="http://schemas.openxmlformats.org/officeDocument/2006/relationships/image" Target="../media/image1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diagramData" Target="../diagrams/data18.xml"/><Relationship Id="rId13" Type="http://schemas.openxmlformats.org/officeDocument/2006/relationships/diagramData" Target="../diagrams/data19.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17" Type="http://schemas.microsoft.com/office/2007/relationships/diagramDrawing" Target="../diagrams/drawing19.xml"/><Relationship Id="rId2" Type="http://schemas.openxmlformats.org/officeDocument/2006/relationships/notesSlide" Target="../notesSlides/notesSlide19.xml"/><Relationship Id="rId16" Type="http://schemas.openxmlformats.org/officeDocument/2006/relationships/diagramColors" Target="../diagrams/colors19.xml"/><Relationship Id="rId1" Type="http://schemas.openxmlformats.org/officeDocument/2006/relationships/slideLayout" Target="../slideLayouts/slideLayout7.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5" Type="http://schemas.openxmlformats.org/officeDocument/2006/relationships/diagramQuickStyle" Target="../diagrams/quickStyle19.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 Id="rId14" Type="http://schemas.openxmlformats.org/officeDocument/2006/relationships/diagramLayout" Target="../diagrams/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0.wmf"/><Relationship Id="rId1" Type="http://schemas.openxmlformats.org/officeDocument/2006/relationships/slideLayout" Target="../slideLayouts/slideLayout1.xml"/><Relationship Id="rId4" Type="http://schemas.openxmlformats.org/officeDocument/2006/relationships/image" Target="../media/image18.w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15.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78.xml.rels><?xml version="1.0" encoding="UTF-8" standalone="yes"?>
<Relationships xmlns="http://schemas.openxmlformats.org/package/2006/relationships"><Relationship Id="rId8" Type="http://schemas.openxmlformats.org/officeDocument/2006/relationships/diagramData" Target="../diagrams/data23.xml"/><Relationship Id="rId13" Type="http://schemas.openxmlformats.org/officeDocument/2006/relationships/diagramData" Target="../diagrams/data24.xml"/><Relationship Id="rId18" Type="http://schemas.openxmlformats.org/officeDocument/2006/relationships/image" Target="../media/image29.png"/><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17" Type="http://schemas.microsoft.com/office/2007/relationships/diagramDrawing" Target="../diagrams/drawing24.xml"/><Relationship Id="rId2" Type="http://schemas.openxmlformats.org/officeDocument/2006/relationships/notesSlide" Target="../notesSlides/notesSlide30.xml"/><Relationship Id="rId16" Type="http://schemas.openxmlformats.org/officeDocument/2006/relationships/diagramColors" Target="../diagrams/colors24.xml"/><Relationship Id="rId1" Type="http://schemas.openxmlformats.org/officeDocument/2006/relationships/slideLayout" Target="../slideLayouts/slideLayout7.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5" Type="http://schemas.openxmlformats.org/officeDocument/2006/relationships/diagramQuickStyle" Target="../diagrams/quickStyle24.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 Id="rId14" Type="http://schemas.openxmlformats.org/officeDocument/2006/relationships/diagramLayout" Target="../diagrams/layout24.xml"/></Relationships>
</file>

<file path=ppt/slides/_rels/slide79.xml.rels><?xml version="1.0" encoding="UTF-8" standalone="yes"?>
<Relationships xmlns="http://schemas.openxmlformats.org/package/2006/relationships"><Relationship Id="rId8" Type="http://schemas.openxmlformats.org/officeDocument/2006/relationships/diagramData" Target="../diagrams/data26.xml"/><Relationship Id="rId3" Type="http://schemas.openxmlformats.org/officeDocument/2006/relationships/diagramData" Target="../diagrams/data25.xml"/><Relationship Id="rId7" Type="http://schemas.microsoft.com/office/2007/relationships/diagramDrawing" Target="../diagrams/drawing25.xml"/><Relationship Id="rId12" Type="http://schemas.microsoft.com/office/2007/relationships/diagramDrawing" Target="../diagrams/drawing26.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5.xml"/><Relationship Id="rId11" Type="http://schemas.openxmlformats.org/officeDocument/2006/relationships/diagramColors" Target="../diagrams/colors26.xml"/><Relationship Id="rId5" Type="http://schemas.openxmlformats.org/officeDocument/2006/relationships/diagramQuickStyle" Target="../diagrams/quickStyle25.xml"/><Relationship Id="rId10" Type="http://schemas.openxmlformats.org/officeDocument/2006/relationships/diagramQuickStyle" Target="../diagrams/quickStyle26.xml"/><Relationship Id="rId4" Type="http://schemas.openxmlformats.org/officeDocument/2006/relationships/diagramLayout" Target="../diagrams/layout25.xml"/><Relationship Id="rId9" Type="http://schemas.openxmlformats.org/officeDocument/2006/relationships/diagramLayout" Target="../diagrams/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82.xml.rels><?xml version="1.0" encoding="UTF-8" standalone="yes"?>
<Relationships xmlns="http://schemas.openxmlformats.org/package/2006/relationships"><Relationship Id="rId8" Type="http://schemas.openxmlformats.org/officeDocument/2006/relationships/diagramLayout" Target="../diagrams/layout31.xml"/><Relationship Id="rId3" Type="http://schemas.openxmlformats.org/officeDocument/2006/relationships/diagramLayout" Target="../diagrams/layout30.xml"/><Relationship Id="rId7" Type="http://schemas.openxmlformats.org/officeDocument/2006/relationships/diagramData" Target="../diagrams/data31.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11" Type="http://schemas.microsoft.com/office/2007/relationships/diagramDrawing" Target="../diagrams/drawing31.xml"/><Relationship Id="rId5" Type="http://schemas.openxmlformats.org/officeDocument/2006/relationships/diagramColors" Target="../diagrams/colors30.xml"/><Relationship Id="rId10" Type="http://schemas.openxmlformats.org/officeDocument/2006/relationships/diagramColors" Target="../diagrams/colors31.xml"/><Relationship Id="rId4" Type="http://schemas.openxmlformats.org/officeDocument/2006/relationships/diagramQuickStyle" Target="../diagrams/quickStyle30.xml"/><Relationship Id="rId9" Type="http://schemas.openxmlformats.org/officeDocument/2006/relationships/diagramQuickStyle" Target="../diagrams/quickStyle31.xml"/></Relationships>
</file>

<file path=ppt/slides/_rels/slide8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8" Type="http://schemas.openxmlformats.org/officeDocument/2006/relationships/diagramLayout" Target="../diagrams/layout33.xml"/><Relationship Id="rId3" Type="http://schemas.openxmlformats.org/officeDocument/2006/relationships/diagramLayout" Target="../diagrams/layout32.xml"/><Relationship Id="rId7" Type="http://schemas.openxmlformats.org/officeDocument/2006/relationships/diagramData" Target="../diagrams/data33.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11" Type="http://schemas.microsoft.com/office/2007/relationships/diagramDrawing" Target="../diagrams/drawing33.xml"/><Relationship Id="rId5" Type="http://schemas.openxmlformats.org/officeDocument/2006/relationships/diagramColors" Target="../diagrams/colors32.xml"/><Relationship Id="rId10" Type="http://schemas.openxmlformats.org/officeDocument/2006/relationships/diagramColors" Target="../diagrams/colors33.xml"/><Relationship Id="rId4" Type="http://schemas.openxmlformats.org/officeDocument/2006/relationships/diagramQuickStyle" Target="../diagrams/quickStyle32.xml"/><Relationship Id="rId9" Type="http://schemas.openxmlformats.org/officeDocument/2006/relationships/diagramQuickStyle" Target="../diagrams/quickStyle33.xml"/></Relationships>
</file>

<file path=ppt/slides/_rels/slide85.xml.rels><?xml version="1.0" encoding="UTF-8" standalone="yes"?>
<Relationships xmlns="http://schemas.openxmlformats.org/package/2006/relationships"><Relationship Id="rId8" Type="http://schemas.openxmlformats.org/officeDocument/2006/relationships/diagramLayout" Target="../diagrams/layout35.xml"/><Relationship Id="rId3" Type="http://schemas.openxmlformats.org/officeDocument/2006/relationships/diagramLayout" Target="../diagrams/layout34.xml"/><Relationship Id="rId7" Type="http://schemas.openxmlformats.org/officeDocument/2006/relationships/diagramData" Target="../diagrams/data35.xml"/><Relationship Id="rId12" Type="http://schemas.openxmlformats.org/officeDocument/2006/relationships/image" Target="../media/image32.jpeg"/><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11" Type="http://schemas.microsoft.com/office/2007/relationships/diagramDrawing" Target="../diagrams/drawing35.xml"/><Relationship Id="rId5" Type="http://schemas.openxmlformats.org/officeDocument/2006/relationships/diagramColors" Target="../diagrams/colors34.xml"/><Relationship Id="rId10" Type="http://schemas.openxmlformats.org/officeDocument/2006/relationships/diagramColors" Target="../diagrams/colors35.xml"/><Relationship Id="rId4" Type="http://schemas.openxmlformats.org/officeDocument/2006/relationships/diagramQuickStyle" Target="../diagrams/quickStyle34.xml"/><Relationship Id="rId9" Type="http://schemas.openxmlformats.org/officeDocument/2006/relationships/diagramQuickStyle" Target="../diagrams/quickStyle3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hyperlink" Target="http://adapt.k12ea.gov.tw/"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hyperlink" Target="http://www.12basic.chc.edu.tw/index.asp" TargetMode="Externa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Walk_On.mp4" TargetMode="External"/><Relationship Id="rId2" Type="http://schemas.openxmlformats.org/officeDocument/2006/relationships/hyperlink" Target="keep%20going.mp4" TargetMode="External"/><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1440225-D6DA-4B83-BB7B-BB8BDAE421FD}" type="slidenum">
              <a:rPr lang="zh-TW" altLang="en-US">
                <a:solidFill>
                  <a:prstClr val="black">
                    <a:tint val="75000"/>
                  </a:prstClr>
                </a:solidFill>
              </a:rPr>
              <a:pPr>
                <a:defRPr/>
              </a:pPr>
              <a:t>1</a:t>
            </a:fld>
            <a:endParaRPr lang="zh-TW" altLang="en-US">
              <a:solidFill>
                <a:prstClr val="black">
                  <a:tint val="75000"/>
                </a:prstClr>
              </a:solidFill>
            </a:endParaRPr>
          </a:p>
        </p:txBody>
      </p:sp>
      <p:sp>
        <p:nvSpPr>
          <p:cNvPr id="6" name="標題 1"/>
          <p:cNvSpPr>
            <a:spLocks noGrp="1"/>
          </p:cNvSpPr>
          <p:nvPr>
            <p:ph type="ctrTitle"/>
          </p:nvPr>
        </p:nvSpPr>
        <p:spPr>
          <a:xfrm>
            <a:off x="251520" y="1412776"/>
            <a:ext cx="8748464" cy="2304256"/>
          </a:xfrm>
          <a:ln>
            <a:miter lim="800000"/>
            <a:headEnd/>
            <a:tailEnd/>
          </a:ln>
        </p:spPr>
        <p:txBody>
          <a:bodyPr rtlCol="0">
            <a:normAutofit fontScale="90000"/>
          </a:bodyPr>
          <a:lstStyle/>
          <a:p>
            <a:pPr eaLnBrk="1" fontAlgn="auto" hangingPunct="1">
              <a:lnSpc>
                <a:spcPct val="150000"/>
              </a:lnSpc>
              <a:spcAft>
                <a:spcPts val="0"/>
              </a:spcAft>
              <a:defRPr/>
            </a:pPr>
            <a:r>
              <a:rPr lang="zh-TW"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十二年國民基本教育</a:t>
            </a:r>
            <a: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b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br>
            <a:r>
              <a:rPr lang="en-US" altLang="zh-TW"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109</a:t>
            </a:r>
            <a:r>
              <a:rPr lang="zh-TW"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年彰化區適</a:t>
            </a:r>
            <a:r>
              <a:rPr lang="zh-TW"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性入學</a:t>
            </a:r>
            <a:r>
              <a:rPr lang="zh-TW"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宣導</a:t>
            </a:r>
            <a:r>
              <a:rPr lang="en-US" altLang="zh-TW"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
            </a:r>
            <a:br>
              <a:rPr lang="en-US" altLang="zh-TW"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br>
            <a:endParaRPr lang="zh-TW"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8" name="副標題 2"/>
          <p:cNvSpPr txBox="1">
            <a:spLocks/>
          </p:cNvSpPr>
          <p:nvPr/>
        </p:nvSpPr>
        <p:spPr>
          <a:xfrm>
            <a:off x="2943048" y="4293097"/>
            <a:ext cx="5733408" cy="2203048"/>
          </a:xfrm>
          <a:prstGeom prst="rect">
            <a:avLst/>
          </a:prstGeom>
        </p:spPr>
        <p:txBody>
          <a:bodyPr vert="horz" lIns="91440" tIns="9144" rIns="91440" bIns="45720" rtlCol="0">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nSpc>
                <a:spcPct val="150000"/>
              </a:lnSpc>
              <a:defRPr/>
            </a:pP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彰化縣十二年國教地方宣導團</a:t>
            </a:r>
          </a:p>
          <a:p>
            <a:pPr>
              <a:lnSpc>
                <a:spcPct val="150000"/>
              </a:lnSpc>
              <a:defRPr/>
            </a:pP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講師</a:t>
            </a:r>
            <a:r>
              <a:rPr lang="en-US" altLang="zh-TW"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a:t>
            </a:r>
            <a:r>
              <a:rPr lang="zh-TW" altLang="en-US" sz="2800" b="1" dirty="0">
                <a:solidFill>
                  <a:srgbClr val="000099"/>
                </a:solidFill>
                <a:effectLst>
                  <a:outerShdw blurRad="38100" dist="38100" dir="2700000" algn="tl">
                    <a:srgbClr val="C0C0C0"/>
                  </a:outerShdw>
                </a:effectLst>
                <a:latin typeface="微軟正黑體" pitchFamily="34" charset="-120"/>
                <a:ea typeface="微軟正黑體" pitchFamily="34" charset="-120"/>
              </a:rPr>
              <a:t>林妙娟主任</a:t>
            </a:r>
            <a:endParaRPr lang="en-US" altLang="zh-TW"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endParaRPr>
          </a:p>
          <a:p>
            <a:pPr>
              <a:lnSpc>
                <a:spcPct val="150000"/>
              </a:lnSpc>
              <a:defRPr/>
            </a:pP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時間</a:t>
            </a:r>
            <a:r>
              <a:rPr lang="en-US" altLang="zh-TW"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:109</a:t>
            </a: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年</a:t>
            </a:r>
            <a:r>
              <a:rPr lang="en-US" altLang="zh-TW"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3</a:t>
            </a: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月</a:t>
            </a:r>
            <a:r>
              <a:rPr lang="en-US" altLang="zh-TW"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14</a:t>
            </a: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日</a:t>
            </a:r>
            <a:endParaRPr lang="en-US" altLang="zh-TW"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endParaRPr>
          </a:p>
          <a:p>
            <a:pPr>
              <a:lnSpc>
                <a:spcPct val="150000"/>
              </a:lnSpc>
              <a:defRPr/>
            </a:pPr>
            <a:endParaRPr lang="en-US" altLang="zh-TW" sz="2800" b="1" dirty="0">
              <a:solidFill>
                <a:srgbClr val="000099"/>
              </a:solidFill>
              <a:effectLst>
                <a:outerShdw blurRad="38100" dist="38100" dir="2700000" algn="tl">
                  <a:srgbClr val="C0C0C0"/>
                </a:outerShdw>
              </a:effectLst>
              <a:latin typeface="微軟正黑體" pitchFamily="34" charset="-120"/>
              <a:ea typeface="微軟正黑體" pitchFamily="34" charset="-120"/>
            </a:endParaRPr>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 y="3501007"/>
            <a:ext cx="2943048" cy="2304256"/>
          </a:xfrm>
          <a:prstGeom prst="rect">
            <a:avLst/>
          </a:prstGeom>
        </p:spPr>
      </p:pic>
    </p:spTree>
    <p:extLst>
      <p:ext uri="{BB962C8B-B14F-4D97-AF65-F5344CB8AC3E}">
        <p14:creationId xmlns:p14="http://schemas.microsoft.com/office/powerpoint/2010/main" val="3590264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435118" y="6357296"/>
            <a:ext cx="2133600" cy="365125"/>
          </a:xfrm>
        </p:spPr>
        <p:txBody>
          <a:bodyPr/>
          <a:lstStyle/>
          <a:p>
            <a:pPr>
              <a:defRPr/>
            </a:pPr>
            <a:fld id="{E45E2808-6723-4F2A-800F-8123E86B1AC4}" type="slidenum">
              <a:rPr lang="zh-TW" altLang="en-US"/>
              <a:pPr>
                <a:defRPr/>
              </a:pPr>
              <a:t>10</a:t>
            </a:fld>
            <a:endParaRPr lang="zh-TW" altLang="en-US" dirty="0"/>
          </a:p>
        </p:txBody>
      </p:sp>
      <p:sp>
        <p:nvSpPr>
          <p:cNvPr id="6" name="標題 3"/>
          <p:cNvSpPr txBox="1">
            <a:spLocks/>
          </p:cNvSpPr>
          <p:nvPr/>
        </p:nvSpPr>
        <p:spPr bwMode="auto">
          <a:xfrm>
            <a:off x="468635" y="260648"/>
            <a:ext cx="8229600" cy="936104"/>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b="1" dirty="0" smtClean="0">
                <a:solidFill>
                  <a:schemeClr val="bg1"/>
                </a:solidFill>
                <a:latin typeface="微軟正黑體" pitchFamily="34" charset="-120"/>
                <a:ea typeface="微軟正黑體" pitchFamily="34" charset="-120"/>
              </a:rPr>
              <a:t>會考注意事項</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3" name="圓角矩形 2"/>
          <p:cNvSpPr/>
          <p:nvPr/>
        </p:nvSpPr>
        <p:spPr>
          <a:xfrm>
            <a:off x="350553" y="1484784"/>
            <a:ext cx="8423844" cy="720080"/>
          </a:xfrm>
          <a:prstGeom prst="roundRect">
            <a:avLst/>
          </a:prstGeom>
          <a:solidFill>
            <a:schemeClr val="accent5">
              <a:lumMod val="20000"/>
              <a:lumOff val="80000"/>
            </a:schemeClr>
          </a:solidFill>
          <a:effectLst>
            <a:glow rad="127000">
              <a:schemeClr val="tx2">
                <a:lumMod val="60000"/>
                <a:lumOff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TW" altLang="en-US" sz="2600" b="1" dirty="0">
                <a:solidFill>
                  <a:srgbClr val="0070C0"/>
                </a:solidFill>
                <a:latin typeface="微軟正黑體" panose="020B0604030504040204" pitchFamily="34" charset="-120"/>
                <a:ea typeface="微軟正黑體" panose="020B0604030504040204" pitchFamily="34" charset="-120"/>
              </a:rPr>
              <a:t>會考為檢定國中三年學力而</a:t>
            </a:r>
            <a:r>
              <a:rPr lang="zh-TW" altLang="en-US" sz="2600" b="1" dirty="0" smtClean="0">
                <a:solidFill>
                  <a:srgbClr val="0070C0"/>
                </a:solidFill>
                <a:latin typeface="微軟正黑體" panose="020B0604030504040204" pitchFamily="34" charset="-120"/>
                <a:ea typeface="微軟正黑體" panose="020B0604030504040204" pitchFamily="34" charset="-120"/>
              </a:rPr>
              <a:t>設計，</a:t>
            </a:r>
            <a:r>
              <a:rPr lang="zh-TW" altLang="en-US" sz="2600" b="1" dirty="0">
                <a:solidFill>
                  <a:srgbClr val="0070C0"/>
                </a:solidFill>
                <a:latin typeface="微軟正黑體" panose="020B0604030504040204" pitchFamily="34" charset="-120"/>
                <a:ea typeface="微軟正黑體" panose="020B0604030504040204" pitchFamily="34" charset="-120"/>
              </a:rPr>
              <a:t>每位同學均須</a:t>
            </a:r>
            <a:r>
              <a:rPr lang="zh-TW" altLang="en-US" sz="2600" b="1" dirty="0" smtClean="0">
                <a:solidFill>
                  <a:srgbClr val="0070C0"/>
                </a:solidFill>
                <a:latin typeface="微軟正黑體" panose="020B0604030504040204" pitchFamily="34" charset="-120"/>
                <a:ea typeface="微軟正黑體" panose="020B0604030504040204" pitchFamily="34" charset="-120"/>
              </a:rPr>
              <a:t>參加。</a:t>
            </a:r>
            <a:endParaRPr lang="en-US" altLang="zh-TW" sz="2600" b="1" dirty="0">
              <a:solidFill>
                <a:srgbClr val="0070C0"/>
              </a:solidFill>
              <a:latin typeface="微軟正黑體" panose="020B0604030504040204" pitchFamily="34" charset="-120"/>
              <a:ea typeface="微軟正黑體" panose="020B0604030504040204" pitchFamily="34" charset="-120"/>
            </a:endParaRPr>
          </a:p>
        </p:txBody>
      </p:sp>
      <p:sp>
        <p:nvSpPr>
          <p:cNvPr id="7" name="圓角矩形 6"/>
          <p:cNvSpPr/>
          <p:nvPr/>
        </p:nvSpPr>
        <p:spPr>
          <a:xfrm>
            <a:off x="350553" y="2439770"/>
            <a:ext cx="8423844" cy="602162"/>
          </a:xfrm>
          <a:prstGeom prst="roundRect">
            <a:avLst/>
          </a:prstGeom>
          <a:solidFill>
            <a:schemeClr val="accent5">
              <a:lumMod val="40000"/>
              <a:lumOff val="60000"/>
            </a:schemeClr>
          </a:solidFill>
          <a:effectLst>
            <a:glow rad="127000">
              <a:schemeClr val="tx2">
                <a:lumMod val="60000"/>
                <a:lumOff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TW" altLang="en-US" sz="2600" b="1" dirty="0" smtClean="0">
                <a:solidFill>
                  <a:srgbClr val="0070C0"/>
                </a:solidFill>
                <a:latin typeface="微軟正黑體" pitchFamily="34" charset="-120"/>
                <a:ea typeface="微軟正黑體" pitchFamily="34" charset="-120"/>
              </a:rPr>
              <a:t>免</a:t>
            </a:r>
            <a:r>
              <a:rPr lang="zh-TW" altLang="en-US" sz="2600" b="1" dirty="0">
                <a:solidFill>
                  <a:srgbClr val="0070C0"/>
                </a:solidFill>
                <a:latin typeface="微軟正黑體" pitchFamily="34" charset="-120"/>
                <a:ea typeface="微軟正黑體" pitchFamily="34" charset="-120"/>
              </a:rPr>
              <a:t>報名費，採集中考場測驗，</a:t>
            </a:r>
            <a:r>
              <a:rPr lang="zh-TW" altLang="zh-TW" sz="2600" b="1" dirty="0">
                <a:solidFill>
                  <a:srgbClr val="0070C0"/>
                </a:solidFill>
                <a:latin typeface="微軟正黑體" pitchFamily="34" charset="-120"/>
                <a:ea typeface="微軟正黑體" pitchFamily="34" charset="-120"/>
              </a:rPr>
              <a:t>試場全面開放</a:t>
            </a:r>
            <a:r>
              <a:rPr lang="zh-TW" altLang="en-US" sz="2600" b="1" dirty="0">
                <a:solidFill>
                  <a:srgbClr val="0070C0"/>
                </a:solidFill>
                <a:latin typeface="微軟正黑體" pitchFamily="34" charset="-120"/>
                <a:ea typeface="微軟正黑體" pitchFamily="34" charset="-120"/>
              </a:rPr>
              <a:t>冷氣服務。</a:t>
            </a:r>
            <a:endParaRPr lang="en-US" altLang="zh-TW" sz="2600" b="1" dirty="0">
              <a:solidFill>
                <a:srgbClr val="0070C0"/>
              </a:solidFill>
              <a:latin typeface="微軟正黑體" pitchFamily="34" charset="-120"/>
              <a:ea typeface="微軟正黑體" pitchFamily="34" charset="-120"/>
            </a:endParaRPr>
          </a:p>
        </p:txBody>
      </p:sp>
      <p:sp>
        <p:nvSpPr>
          <p:cNvPr id="8" name="圓角矩形 7"/>
          <p:cNvSpPr/>
          <p:nvPr/>
        </p:nvSpPr>
        <p:spPr>
          <a:xfrm>
            <a:off x="339668" y="3232376"/>
            <a:ext cx="8423844" cy="649018"/>
          </a:xfrm>
          <a:prstGeom prst="roundRect">
            <a:avLst/>
          </a:prstGeom>
          <a:solidFill>
            <a:schemeClr val="accent5">
              <a:lumMod val="60000"/>
              <a:lumOff val="40000"/>
            </a:schemeClr>
          </a:solidFill>
          <a:effectLst>
            <a:glow rad="127000">
              <a:schemeClr val="tx2">
                <a:lumMod val="60000"/>
                <a:lumOff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TW" altLang="zh-TW" sz="2600" b="1" dirty="0">
                <a:solidFill>
                  <a:srgbClr val="0070C0"/>
                </a:solidFill>
                <a:latin typeface="微軟正黑體" pitchFamily="34" charset="-120"/>
                <a:ea typeface="微軟正黑體" pitchFamily="34" charset="-120"/>
              </a:rPr>
              <a:t>身心障礙</a:t>
            </a:r>
            <a:r>
              <a:rPr lang="zh-TW" altLang="en-US" sz="2600" b="1" dirty="0">
                <a:solidFill>
                  <a:srgbClr val="0070C0"/>
                </a:solidFill>
                <a:latin typeface="微軟正黑體" pitchFamily="34" charset="-120"/>
                <a:ea typeface="微軟正黑體" pitchFamily="34" charset="-120"/>
              </a:rPr>
              <a:t>或突發傷病學生可申請特殊試場應</a:t>
            </a:r>
            <a:r>
              <a:rPr lang="zh-TW" altLang="zh-TW" sz="2600" b="1" dirty="0">
                <a:solidFill>
                  <a:srgbClr val="0070C0"/>
                </a:solidFill>
                <a:latin typeface="微軟正黑體" pitchFamily="34" charset="-120"/>
                <a:ea typeface="微軟正黑體" pitchFamily="34" charset="-120"/>
              </a:rPr>
              <a:t>考服務</a:t>
            </a:r>
            <a:r>
              <a:rPr lang="zh-TW" altLang="en-US" sz="2600" b="1" dirty="0">
                <a:solidFill>
                  <a:srgbClr val="0070C0"/>
                </a:solidFill>
                <a:latin typeface="微軟正黑體" pitchFamily="34" charset="-120"/>
                <a:ea typeface="微軟正黑體" pitchFamily="34" charset="-120"/>
              </a:rPr>
              <a:t>。</a:t>
            </a:r>
          </a:p>
        </p:txBody>
      </p:sp>
      <p:sp>
        <p:nvSpPr>
          <p:cNvPr id="9" name="圓角矩形 8"/>
          <p:cNvSpPr/>
          <p:nvPr/>
        </p:nvSpPr>
        <p:spPr>
          <a:xfrm>
            <a:off x="350553" y="4150026"/>
            <a:ext cx="8412959" cy="1152128"/>
          </a:xfrm>
          <a:prstGeom prst="roundRect">
            <a:avLst/>
          </a:prstGeom>
          <a:solidFill>
            <a:schemeClr val="accent1"/>
          </a:solidFill>
          <a:effectLst>
            <a:glow rad="127000">
              <a:schemeClr val="tx2">
                <a:lumMod val="60000"/>
                <a:lumOff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TW" altLang="en-US" sz="2600" b="1" dirty="0" smtClean="0">
                <a:solidFill>
                  <a:schemeClr val="bg1"/>
                </a:solidFill>
                <a:latin typeface="微軟正黑體" panose="020B0604030504040204" pitchFamily="34" charset="-120"/>
                <a:ea typeface="微軟正黑體" panose="020B0604030504040204" pitchFamily="34" charset="-120"/>
              </a:rPr>
              <a:t>試場一般違規</a:t>
            </a:r>
            <a:r>
              <a:rPr lang="zh-TW" altLang="en-US" sz="2600" b="1" dirty="0">
                <a:solidFill>
                  <a:schemeClr val="bg1"/>
                </a:solidFill>
                <a:latin typeface="微軟正黑體" panose="020B0604030504040204" pitchFamily="34" charset="-120"/>
                <a:ea typeface="微軟正黑體" panose="020B0604030504040204" pitchFamily="34" charset="-120"/>
              </a:rPr>
              <a:t>採計點，每記</a:t>
            </a:r>
            <a:r>
              <a:rPr lang="en-US" altLang="zh-TW" sz="2600" b="1" dirty="0">
                <a:solidFill>
                  <a:schemeClr val="bg1"/>
                </a:solidFill>
                <a:latin typeface="微軟正黑體" panose="020B0604030504040204" pitchFamily="34" charset="-120"/>
                <a:ea typeface="微軟正黑體" panose="020B0604030504040204" pitchFamily="34" charset="-120"/>
              </a:rPr>
              <a:t>1</a:t>
            </a:r>
            <a:r>
              <a:rPr lang="zh-TW" altLang="en-US" sz="2600" b="1" dirty="0">
                <a:solidFill>
                  <a:schemeClr val="bg1"/>
                </a:solidFill>
                <a:latin typeface="微軟正黑體" panose="020B0604030504040204" pitchFamily="34" charset="-120"/>
                <a:ea typeface="微軟正黑體" panose="020B0604030504040204" pitchFamily="34" charset="-120"/>
              </a:rPr>
              <a:t>點扣教育會考總積分</a:t>
            </a:r>
            <a:r>
              <a:rPr lang="en-US" altLang="zh-TW" sz="2600" b="1" dirty="0">
                <a:solidFill>
                  <a:schemeClr val="bg1"/>
                </a:solidFill>
                <a:latin typeface="微軟正黑體" panose="020B0604030504040204" pitchFamily="34" charset="-120"/>
                <a:ea typeface="微軟正黑體" panose="020B0604030504040204" pitchFamily="34" charset="-120"/>
              </a:rPr>
              <a:t>1</a:t>
            </a:r>
            <a:r>
              <a:rPr lang="zh-TW" altLang="en-US" sz="2600" b="1" dirty="0" smtClean="0">
                <a:solidFill>
                  <a:schemeClr val="bg1"/>
                </a:solidFill>
                <a:latin typeface="微軟正黑體" panose="020B0604030504040204" pitchFamily="34" charset="-120"/>
                <a:ea typeface="微軟正黑體" panose="020B0604030504040204" pitchFamily="34" charset="-120"/>
              </a:rPr>
              <a:t>％。</a:t>
            </a:r>
            <a:endParaRPr lang="en-US" altLang="zh-TW" sz="2600" b="1" dirty="0" smtClean="0">
              <a:solidFill>
                <a:schemeClr val="bg1"/>
              </a:solidFill>
              <a:latin typeface="微軟正黑體" panose="020B0604030504040204" pitchFamily="34" charset="-120"/>
              <a:ea typeface="微軟正黑體" panose="020B0604030504040204" pitchFamily="34" charset="-120"/>
            </a:endParaRPr>
          </a:p>
          <a:p>
            <a:pPr>
              <a:defRPr/>
            </a:pPr>
            <a:r>
              <a:rPr lang="en-US" altLang="zh-TW" sz="2600" b="1" dirty="0" smtClean="0">
                <a:solidFill>
                  <a:schemeClr val="bg1"/>
                </a:solidFill>
                <a:latin typeface="微軟正黑體" panose="020B0604030504040204" pitchFamily="34" charset="-120"/>
                <a:ea typeface="微軟正黑體" panose="020B0604030504040204" pitchFamily="34" charset="-120"/>
              </a:rPr>
              <a:t>(</a:t>
            </a:r>
            <a:r>
              <a:rPr lang="zh-TW" altLang="en-US" sz="2600" b="1" dirty="0" smtClean="0">
                <a:solidFill>
                  <a:schemeClr val="bg1"/>
                </a:solidFill>
                <a:latin typeface="微軟正黑體" panose="020B0604030504040204" pitchFamily="34" charset="-120"/>
                <a:ea typeface="微軟正黑體" panose="020B0604030504040204" pitchFamily="34" charset="-120"/>
              </a:rPr>
              <a:t>彰化區</a:t>
            </a:r>
            <a:r>
              <a:rPr lang="zh-TW" altLang="en-US" sz="2600" b="1" dirty="0">
                <a:solidFill>
                  <a:schemeClr val="bg1"/>
                </a:solidFill>
                <a:latin typeface="微軟正黑體" panose="020B0604030504040204" pitchFamily="34" charset="-120"/>
                <a:ea typeface="微軟正黑體" panose="020B0604030504040204" pitchFamily="34" charset="-120"/>
              </a:rPr>
              <a:t>每記</a:t>
            </a:r>
            <a:r>
              <a:rPr lang="en-US" altLang="zh-TW" sz="2600" b="1" dirty="0">
                <a:solidFill>
                  <a:schemeClr val="bg1"/>
                </a:solidFill>
                <a:latin typeface="微軟正黑體" panose="020B0604030504040204" pitchFamily="34" charset="-120"/>
                <a:ea typeface="微軟正黑體" panose="020B0604030504040204" pitchFamily="34" charset="-120"/>
              </a:rPr>
              <a:t>1</a:t>
            </a:r>
            <a:r>
              <a:rPr lang="zh-TW" altLang="en-US" sz="2600" b="1" dirty="0">
                <a:solidFill>
                  <a:schemeClr val="bg1"/>
                </a:solidFill>
                <a:latin typeface="微軟正黑體" panose="020B0604030504040204" pitchFamily="34" charset="-120"/>
                <a:ea typeface="微軟正黑體" panose="020B0604030504040204" pitchFamily="34" charset="-120"/>
              </a:rPr>
              <a:t>點</a:t>
            </a:r>
            <a:r>
              <a:rPr lang="zh-TW" altLang="en-US" sz="2600" b="1" dirty="0" smtClean="0">
                <a:solidFill>
                  <a:schemeClr val="bg1"/>
                </a:solidFill>
                <a:latin typeface="微軟正黑體" panose="020B0604030504040204" pitchFamily="34" charset="-120"/>
                <a:ea typeface="微軟正黑體" panose="020B0604030504040204" pitchFamily="34" charset="-120"/>
              </a:rPr>
              <a:t>扣會考總積分</a:t>
            </a:r>
            <a:r>
              <a:rPr lang="en-US" altLang="zh-TW" sz="2600" b="1" dirty="0" smtClean="0">
                <a:solidFill>
                  <a:schemeClr val="bg1"/>
                </a:solidFill>
                <a:latin typeface="微軟正黑體" panose="020B0604030504040204" pitchFamily="34" charset="-120"/>
                <a:ea typeface="微軟正黑體" panose="020B0604030504040204" pitchFamily="34" charset="-120"/>
              </a:rPr>
              <a:t>0.45</a:t>
            </a:r>
            <a:r>
              <a:rPr lang="zh-TW" altLang="en-US" sz="2600" b="1" dirty="0" smtClean="0">
                <a:solidFill>
                  <a:schemeClr val="bg1"/>
                </a:solidFill>
                <a:latin typeface="微軟正黑體" panose="020B0604030504040204" pitchFamily="34" charset="-120"/>
                <a:ea typeface="微軟正黑體" panose="020B0604030504040204" pitchFamily="34" charset="-120"/>
              </a:rPr>
              <a:t>分，五專則為</a:t>
            </a:r>
            <a:r>
              <a:rPr lang="en-US" altLang="zh-TW" sz="2600" b="1" dirty="0" smtClean="0">
                <a:solidFill>
                  <a:schemeClr val="bg1"/>
                </a:solidFill>
                <a:latin typeface="微軟正黑體" panose="020B0604030504040204" pitchFamily="34" charset="-120"/>
                <a:ea typeface="微軟正黑體" panose="020B0604030504040204" pitchFamily="34" charset="-120"/>
              </a:rPr>
              <a:t>0.15</a:t>
            </a:r>
            <a:r>
              <a:rPr lang="zh-TW" altLang="en-US" sz="2600" b="1" dirty="0" smtClean="0">
                <a:solidFill>
                  <a:schemeClr val="bg1"/>
                </a:solidFill>
                <a:latin typeface="微軟正黑體" panose="020B0604030504040204" pitchFamily="34" charset="-120"/>
                <a:ea typeface="微軟正黑體" panose="020B0604030504040204" pitchFamily="34" charset="-120"/>
              </a:rPr>
              <a:t>分</a:t>
            </a:r>
            <a:r>
              <a:rPr lang="en-US" altLang="zh-TW" sz="2600" b="1" dirty="0" smtClean="0">
                <a:solidFill>
                  <a:schemeClr val="bg1"/>
                </a:solidFill>
                <a:latin typeface="微軟正黑體" panose="020B0604030504040204" pitchFamily="34" charset="-120"/>
                <a:ea typeface="微軟正黑體" panose="020B0604030504040204" pitchFamily="34" charset="-120"/>
              </a:rPr>
              <a:t>)</a:t>
            </a:r>
            <a:endParaRPr lang="zh-TW" altLang="en-US" sz="2600" b="1" dirty="0">
              <a:solidFill>
                <a:schemeClr val="bg1"/>
              </a:solidFill>
              <a:latin typeface="微軟正黑體" panose="020B0604030504040204" pitchFamily="34" charset="-120"/>
              <a:ea typeface="微軟正黑體" panose="020B0604030504040204" pitchFamily="34" charset="-120"/>
            </a:endParaRPr>
          </a:p>
        </p:txBody>
      </p:sp>
      <p:sp>
        <p:nvSpPr>
          <p:cNvPr id="10" name="圓角矩形 9"/>
          <p:cNvSpPr/>
          <p:nvPr/>
        </p:nvSpPr>
        <p:spPr>
          <a:xfrm>
            <a:off x="350552" y="5448739"/>
            <a:ext cx="8412959" cy="942101"/>
          </a:xfrm>
          <a:prstGeom prst="roundRect">
            <a:avLst/>
          </a:prstGeom>
          <a:solidFill>
            <a:schemeClr val="accent5">
              <a:lumMod val="50000"/>
            </a:schemeClr>
          </a:solidFill>
          <a:effectLst>
            <a:glow rad="127000">
              <a:schemeClr val="tx2">
                <a:lumMod val="60000"/>
                <a:lumOff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TW" altLang="en-US" sz="2600" b="1" dirty="0">
                <a:solidFill>
                  <a:schemeClr val="bg1"/>
                </a:solidFill>
                <a:latin typeface="微軟正黑體" panose="020B0604030504040204" pitchFamily="34" charset="-120"/>
                <a:ea typeface="微軟正黑體" panose="020B0604030504040204" pitchFamily="34" charset="-120"/>
              </a:rPr>
              <a:t>會考考題為難易適中，每一位學生皆由基礎等級出發，再努力一點，即可進入精熟。</a:t>
            </a:r>
            <a:endParaRPr lang="en-US" altLang="zh-TW" sz="2600" b="1" dirty="0">
              <a:solidFill>
                <a:schemeClr val="bg1"/>
              </a:solidFill>
              <a:latin typeface="微軟正黑體" panose="020B0604030504040204" pitchFamily="34" charset="-120"/>
              <a:ea typeface="微軟正黑體" panose="020B0604030504040204" pitchFamily="34" charset="-120"/>
            </a:endParaRPr>
          </a:p>
        </p:txBody>
      </p:sp>
      <p:pic>
        <p:nvPicPr>
          <p:cNvPr id="19461"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5918843"/>
            <a:ext cx="3881888" cy="77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0277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schemeClr val="bg1"/>
                </a:solidFill>
                <a:latin typeface="微軟正黑體" pitchFamily="34" charset="-120"/>
                <a:ea typeface="微軟正黑體" pitchFamily="34" charset="-120"/>
              </a:rPr>
              <a:t>十二年國教理念及教育會考說明</a:t>
            </a:r>
            <a:endParaRPr lang="en-US" altLang="zh-TW" sz="3600" b="1" dirty="0" smtClean="0">
              <a:solidFill>
                <a:schemeClr val="bg1"/>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schemeClr val="bg1"/>
                </a:solidFill>
                <a:latin typeface="微軟正黑體" pitchFamily="34" charset="-120"/>
                <a:ea typeface="微軟正黑體" pitchFamily="34" charset="-120"/>
              </a:rPr>
              <a:t>彰化區適性入學管道介紹與說明</a:t>
            </a:r>
            <a:endParaRPr lang="en-US" altLang="zh-TW" sz="3600" b="1" dirty="0" smtClean="0">
              <a:solidFill>
                <a:schemeClr val="bg1"/>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schemeClr val="bg1"/>
                </a:solidFill>
                <a:latin typeface="微軟正黑體" pitchFamily="34" charset="-120"/>
                <a:ea typeface="微軟正黑體" pitchFamily="34" charset="-120"/>
              </a:rPr>
              <a:t>高中、高職及五專群科介紹與說明</a:t>
            </a:r>
            <a:endParaRPr lang="en-US" altLang="zh-TW" sz="3600" b="1" dirty="0" smtClean="0">
              <a:solidFill>
                <a:schemeClr val="bg1"/>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schemeClr val="bg1"/>
                </a:solidFill>
                <a:latin typeface="微軟正黑體" pitchFamily="34" charset="-120"/>
                <a:ea typeface="微軟正黑體" pitchFamily="34" charset="-120"/>
              </a:rPr>
              <a:t>志願選填統計與輔導策略</a:t>
            </a:r>
            <a:endParaRPr lang="zh-TW" altLang="en-US" sz="3600" dirty="0" smtClean="0">
              <a:solidFill>
                <a:schemeClr val="bg1"/>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11</a:t>
            </a:fld>
            <a:endParaRPr lang="zh-TW" altLang="en-US">
              <a:solidFill>
                <a:prstClr val="black">
                  <a:tint val="75000"/>
                </a:prstClr>
              </a:solidFill>
            </a:endParaRPr>
          </a:p>
        </p:txBody>
      </p:sp>
    </p:spTree>
    <p:extLst>
      <p:ext uri="{BB962C8B-B14F-4D97-AF65-F5344CB8AC3E}">
        <p14:creationId xmlns:p14="http://schemas.microsoft.com/office/powerpoint/2010/main" val="26205236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1440225-D6DA-4B83-BB7B-BB8BDAE421FD}" type="slidenum">
              <a:rPr lang="zh-TW" altLang="en-US">
                <a:solidFill>
                  <a:prstClr val="black">
                    <a:tint val="75000"/>
                  </a:prstClr>
                </a:solidFill>
              </a:rPr>
              <a:pPr>
                <a:defRPr/>
              </a:pPr>
              <a:t>12</a:t>
            </a:fld>
            <a:endParaRPr lang="zh-TW" altLang="en-US">
              <a:solidFill>
                <a:prstClr val="black">
                  <a:tint val="75000"/>
                </a:prstClr>
              </a:solidFill>
            </a:endParaRPr>
          </a:p>
        </p:txBody>
      </p:sp>
      <p:sp>
        <p:nvSpPr>
          <p:cNvPr id="7" name="矩形 6"/>
          <p:cNvSpPr/>
          <p:nvPr/>
        </p:nvSpPr>
        <p:spPr>
          <a:xfrm>
            <a:off x="730170" y="3284984"/>
            <a:ext cx="7802137" cy="923330"/>
          </a:xfrm>
          <a:prstGeom prst="rect">
            <a:avLst/>
          </a:prstGeom>
          <a:noFill/>
        </p:spPr>
        <p:txBody>
          <a:bodyPr wrap="none">
            <a:spAutoFit/>
          </a:bodyPr>
          <a:lstStyle/>
          <a:p>
            <a:pPr algn="ctr" fontAlgn="auto">
              <a:spcBef>
                <a:spcPts val="0"/>
              </a:spcBef>
              <a:spcAft>
                <a:spcPts val="0"/>
              </a:spcAft>
              <a:defRPr/>
            </a:pPr>
            <a:r>
              <a:rPr lang="zh-TW" altLang="en-US" sz="5400" b="1" dirty="0" smtClean="0">
                <a:ln w="10541" cmpd="sng">
                  <a:solidFill>
                    <a:schemeClr val="accent1">
                      <a:shade val="88000"/>
                      <a:satMod val="110000"/>
                    </a:schemeClr>
                  </a:solidFill>
                  <a:prstDash val="solid"/>
                </a:ln>
                <a:solidFill>
                  <a:srgbClr val="0043C8"/>
                </a:solidFill>
                <a:effectLst>
                  <a:outerShdw blurRad="38100" dist="38100" dir="2700000" algn="tl">
                    <a:srgbClr val="000000">
                      <a:alpha val="43137"/>
                    </a:srgbClr>
                  </a:outerShdw>
                </a:effectLst>
                <a:latin typeface="微軟正黑體" pitchFamily="34" charset="-120"/>
                <a:ea typeface="微軟正黑體" pitchFamily="34" charset="-120"/>
              </a:rPr>
              <a:t>十二年國教入學方案說明</a:t>
            </a:r>
            <a:endParaRPr kumimoji="0" lang="zh-TW" altLang="en-US" sz="5400" b="1" dirty="0">
              <a:ln w="10541" cmpd="sng">
                <a:solidFill>
                  <a:schemeClr val="accent1">
                    <a:shade val="88000"/>
                    <a:satMod val="110000"/>
                  </a:schemeClr>
                </a:solidFill>
                <a:prstDash val="solid"/>
              </a:ln>
              <a:solidFill>
                <a:srgbClr val="0043C8"/>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837539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1520" y="1772816"/>
            <a:ext cx="8713093" cy="453650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b="1" dirty="0"/>
          </a:p>
        </p:txBody>
      </p:sp>
      <p:graphicFrame>
        <p:nvGraphicFramePr>
          <p:cNvPr id="2" name="資料庫圖表 1"/>
          <p:cNvGraphicFramePr/>
          <p:nvPr>
            <p:extLst>
              <p:ext uri="{D42A27DB-BD31-4B8C-83A1-F6EECF244321}">
                <p14:modId xmlns:p14="http://schemas.microsoft.com/office/powerpoint/2010/main" val="1646448932"/>
              </p:ext>
            </p:extLst>
          </p:nvPr>
        </p:nvGraphicFramePr>
        <p:xfrm>
          <a:off x="377076" y="1901056"/>
          <a:ext cx="8424936" cy="4280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標題 1"/>
          <p:cNvSpPr txBox="1">
            <a:spLocks/>
          </p:cNvSpPr>
          <p:nvPr/>
        </p:nvSpPr>
        <p:spPr bwMode="auto">
          <a:xfrm>
            <a:off x="467544" y="260648"/>
            <a:ext cx="8244000" cy="1008112"/>
          </a:xfrm>
          <a:prstGeom prst="rect">
            <a:avLst/>
          </a:prstGeom>
          <a:solidFill>
            <a:schemeClr val="accent4">
              <a:lumMod val="7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sz="4800" b="1" dirty="0" smtClean="0">
                <a:solidFill>
                  <a:schemeClr val="bg1"/>
                </a:solidFill>
                <a:effectLst>
                  <a:outerShdw blurRad="38100" dist="38100" dir="2700000" algn="tl">
                    <a:srgbClr val="C0C0C0"/>
                  </a:outerShdw>
                </a:effectLst>
                <a:latin typeface="微軟正黑體" pitchFamily="34" charset="-120"/>
                <a:ea typeface="微軟正黑體" pitchFamily="34" charset="-120"/>
              </a:rPr>
              <a:t>彰化區高中職適</a:t>
            </a:r>
            <a:r>
              <a:rPr lang="zh-TW" altLang="en-US" sz="4800" b="1" dirty="0">
                <a:solidFill>
                  <a:schemeClr val="bg1"/>
                </a:solidFill>
                <a:effectLst>
                  <a:outerShdw blurRad="38100" dist="38100" dir="2700000" algn="tl">
                    <a:srgbClr val="C0C0C0"/>
                  </a:outerShdw>
                </a:effectLst>
                <a:latin typeface="微軟正黑體" pitchFamily="34" charset="-120"/>
                <a:ea typeface="微軟正黑體" pitchFamily="34" charset="-120"/>
              </a:rPr>
              <a:t>性入學</a:t>
            </a:r>
            <a:r>
              <a:rPr lang="zh-TW" altLang="en-US" sz="4800" b="1" dirty="0" smtClean="0">
                <a:solidFill>
                  <a:schemeClr val="bg1"/>
                </a:solidFill>
                <a:effectLst>
                  <a:outerShdw blurRad="38100" dist="38100" dir="2700000" algn="tl">
                    <a:srgbClr val="C0C0C0"/>
                  </a:outerShdw>
                </a:effectLst>
                <a:latin typeface="微軟正黑體" pitchFamily="34" charset="-120"/>
                <a:ea typeface="微軟正黑體" pitchFamily="34" charset="-120"/>
              </a:rPr>
              <a:t>管道</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pSp>
        <p:nvGrpSpPr>
          <p:cNvPr id="10" name="群組 9"/>
          <p:cNvGrpSpPr/>
          <p:nvPr/>
        </p:nvGrpSpPr>
        <p:grpSpPr>
          <a:xfrm>
            <a:off x="611560" y="4509120"/>
            <a:ext cx="2304692" cy="497674"/>
            <a:chOff x="234483" y="1963191"/>
            <a:chExt cx="2304692" cy="497674"/>
          </a:xfrm>
        </p:grpSpPr>
        <p:sp>
          <p:nvSpPr>
            <p:cNvPr id="11" name="圓角矩形 10">
              <a:hlinkClick r:id="rId7" action="ppaction://hlinksldjump"/>
            </p:cNvPr>
            <p:cNvSpPr/>
            <p:nvPr/>
          </p:nvSpPr>
          <p:spPr>
            <a:xfrm>
              <a:off x="234483" y="1963191"/>
              <a:ext cx="2304692" cy="497674"/>
            </a:xfrm>
            <a:prstGeom prst="roundRect">
              <a:avLst>
                <a:gd name="adj" fmla="val 10000"/>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圓角矩形 4">
              <a:hlinkClick r:id="rId8" action="ppaction://hlinksldjump"/>
            </p:cNvPr>
            <p:cNvSpPr txBox="1"/>
            <p:nvPr/>
          </p:nvSpPr>
          <p:spPr>
            <a:xfrm>
              <a:off x="249059" y="1977767"/>
              <a:ext cx="2275540" cy="4685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zh-TW" altLang="en-US" sz="2400" b="1" dirty="0" smtClean="0">
                  <a:solidFill>
                    <a:srgbClr val="FF0000"/>
                  </a:solidFill>
                  <a:latin typeface="微軟正黑體" panose="020B0604030504040204" pitchFamily="34" charset="-120"/>
                  <a:ea typeface="微軟正黑體" panose="020B0604030504040204" pitchFamily="34" charset="-120"/>
                </a:rPr>
                <a:t>優先免試</a:t>
              </a:r>
              <a:endParaRPr lang="zh-TW" altLang="en-US" sz="2400" b="1" kern="1200" dirty="0">
                <a:solidFill>
                  <a:srgbClr val="FF0000"/>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966241459"/>
      </p:ext>
    </p:extLst>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文字方塊 3"/>
          <p:cNvSpPr txBox="1">
            <a:spLocks noChangeArrowheads="1"/>
          </p:cNvSpPr>
          <p:nvPr/>
        </p:nvSpPr>
        <p:spPr bwMode="auto">
          <a:xfrm>
            <a:off x="179512" y="1340768"/>
            <a:ext cx="8784976" cy="496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457200" lvl="1" indent="0" algn="just" eaLnBrk="1" hangingPunct="1">
              <a:lnSpc>
                <a:spcPct val="110000"/>
              </a:lnSpc>
              <a:spcAft>
                <a:spcPts val="1200"/>
              </a:spcAft>
              <a:buClr>
                <a:srgbClr val="C0504D"/>
              </a:buClr>
              <a:buSzPct val="85000"/>
            </a:pPr>
            <a:r>
              <a:rPr lang="zh-TW" altLang="en-US" sz="2800" b="1" dirty="0" smtClean="0">
                <a:solidFill>
                  <a:srgbClr val="0099FF"/>
                </a:solidFill>
                <a:latin typeface="微軟正黑體" pitchFamily="34" charset="-120"/>
                <a:ea typeface="微軟正黑體" pitchFamily="34" charset="-120"/>
                <a:cs typeface="華康儷粗圓"/>
              </a:rPr>
              <a:t>一、</a:t>
            </a:r>
            <a:r>
              <a:rPr lang="zh-TW" altLang="en-US" sz="2800" b="1" dirty="0">
                <a:solidFill>
                  <a:srgbClr val="0099FF"/>
                </a:solidFill>
                <a:latin typeface="微軟正黑體" pitchFamily="34" charset="-120"/>
                <a:ea typeface="微軟正黑體" pitchFamily="34" charset="-120"/>
                <a:cs typeface="華康儷粗圓"/>
              </a:rPr>
              <a:t>務必注意各管道放榜</a:t>
            </a:r>
            <a:r>
              <a:rPr lang="zh-TW" altLang="en-US" sz="2800" b="1" dirty="0" smtClean="0">
                <a:solidFill>
                  <a:srgbClr val="0099FF"/>
                </a:solidFill>
                <a:latin typeface="微軟正黑體" pitchFamily="34" charset="-120"/>
                <a:ea typeface="微軟正黑體" pitchFamily="34" charset="-120"/>
                <a:cs typeface="華康儷粗圓"/>
              </a:rPr>
              <a:t>、報到及放棄</a:t>
            </a:r>
            <a:r>
              <a:rPr lang="zh-TW" altLang="en-US" sz="2800" b="1" dirty="0">
                <a:solidFill>
                  <a:srgbClr val="0099FF"/>
                </a:solidFill>
                <a:latin typeface="微軟正黑體" pitchFamily="34" charset="-120"/>
                <a:ea typeface="微軟正黑體" pitchFamily="34" charset="-120"/>
                <a:cs typeface="華康儷粗圓"/>
              </a:rPr>
              <a:t>錄取等</a:t>
            </a:r>
            <a:r>
              <a:rPr lang="zh-TW" altLang="en-US" sz="2800" b="1" dirty="0" smtClean="0">
                <a:solidFill>
                  <a:srgbClr val="0099FF"/>
                </a:solidFill>
                <a:latin typeface="微軟正黑體" pitchFamily="34" charset="-120"/>
                <a:ea typeface="微軟正黑體" pitchFamily="34" charset="-120"/>
                <a:cs typeface="華康儷粗圓"/>
              </a:rPr>
              <a:t>重要</a:t>
            </a:r>
            <a:endParaRPr lang="en-US" altLang="zh-TW" sz="2800" b="1" dirty="0" smtClean="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en-US" altLang="zh-TW" sz="2800" b="1" dirty="0">
                <a:solidFill>
                  <a:srgbClr val="0099FF"/>
                </a:solidFill>
                <a:latin typeface="微軟正黑體" pitchFamily="34" charset="-120"/>
                <a:ea typeface="微軟正黑體" pitchFamily="34" charset="-120"/>
                <a:cs typeface="華康儷粗圓"/>
              </a:rPr>
              <a:t> </a:t>
            </a:r>
            <a:r>
              <a:rPr lang="en-US" altLang="zh-TW" sz="2800" b="1" dirty="0" smtClean="0">
                <a:solidFill>
                  <a:srgbClr val="0099FF"/>
                </a:solidFill>
                <a:latin typeface="微軟正黑體" pitchFamily="34" charset="-120"/>
                <a:ea typeface="微軟正黑體" pitchFamily="34" charset="-120"/>
                <a:cs typeface="華康儷粗圓"/>
              </a:rPr>
              <a:t>       </a:t>
            </a:r>
            <a:r>
              <a:rPr lang="zh-TW" altLang="en-US" sz="2800" b="1" dirty="0" smtClean="0">
                <a:solidFill>
                  <a:srgbClr val="0099FF"/>
                </a:solidFill>
                <a:latin typeface="微軟正黑體" pitchFamily="34" charset="-120"/>
                <a:ea typeface="微軟正黑體" pitchFamily="34" charset="-120"/>
                <a:cs typeface="華康儷粗圓"/>
              </a:rPr>
              <a:t>日程。</a:t>
            </a:r>
            <a:endParaRPr lang="en-US" altLang="zh-TW" sz="2800" b="1" dirty="0" smtClean="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smtClean="0">
                <a:solidFill>
                  <a:srgbClr val="0099FF"/>
                </a:solidFill>
                <a:latin typeface="微軟正黑體" pitchFamily="34" charset="-120"/>
                <a:ea typeface="微軟正黑體" pitchFamily="34" charset="-120"/>
                <a:cs typeface="華康儷粗圓"/>
              </a:rPr>
              <a:t>二、各管道錄取</a:t>
            </a:r>
            <a:r>
              <a:rPr lang="zh-TW" altLang="en-US" sz="2800" b="1" dirty="0">
                <a:solidFill>
                  <a:srgbClr val="0099FF"/>
                </a:solidFill>
                <a:latin typeface="微軟正黑體" pitchFamily="34" charset="-120"/>
                <a:ea typeface="微軟正黑體" pitchFamily="34" charset="-120"/>
                <a:cs typeface="華康儷粗圓"/>
              </a:rPr>
              <a:t>報到</a:t>
            </a:r>
            <a:r>
              <a:rPr lang="zh-TW" altLang="en-US" sz="2800" b="1" dirty="0" smtClean="0">
                <a:solidFill>
                  <a:srgbClr val="0099FF"/>
                </a:solidFill>
                <a:latin typeface="微軟正黑體" pitchFamily="34" charset="-120"/>
                <a:ea typeface="微軟正黑體" pitchFamily="34" charset="-120"/>
                <a:cs typeface="華康儷粗圓"/>
              </a:rPr>
              <a:t>後，如未於期限內放棄錄取資</a:t>
            </a:r>
            <a:endParaRPr lang="en-US" altLang="zh-TW" sz="2800" b="1" dirty="0" smtClean="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 </a:t>
            </a:r>
            <a:r>
              <a:rPr lang="zh-TW" altLang="en-US" sz="2800" b="1" dirty="0" smtClean="0">
                <a:solidFill>
                  <a:srgbClr val="0099FF"/>
                </a:solidFill>
                <a:latin typeface="微軟正黑體" pitchFamily="34" charset="-120"/>
                <a:ea typeface="微軟正黑體" pitchFamily="34" charset="-120"/>
                <a:cs typeface="華康儷粗圓"/>
              </a:rPr>
              <a:t>       格者將不得報名其他入學管道。</a:t>
            </a:r>
            <a:endParaRPr lang="en-US" altLang="zh-TW" sz="2800" b="1" dirty="0" smtClean="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smtClean="0">
                <a:solidFill>
                  <a:srgbClr val="0099FF"/>
                </a:solidFill>
                <a:latin typeface="微軟正黑體" pitchFamily="34" charset="-120"/>
                <a:ea typeface="微軟正黑體" pitchFamily="34" charset="-120"/>
                <a:cs typeface="華康儷粗圓"/>
              </a:rPr>
              <a:t>三</a:t>
            </a:r>
            <a:r>
              <a:rPr lang="zh-TW" altLang="en-US" sz="2800" b="1" dirty="0">
                <a:solidFill>
                  <a:srgbClr val="0099FF"/>
                </a:solidFill>
                <a:latin typeface="微軟正黑體" pitchFamily="34" charset="-120"/>
                <a:ea typeface="微軟正黑體" pitchFamily="34" charset="-120"/>
                <a:cs typeface="華康儷粗圓"/>
              </a:rPr>
              <a:t>、請依錄取學校規定於期限內繳交畢業證書等</a:t>
            </a:r>
            <a:r>
              <a:rPr lang="zh-TW" altLang="en-US" sz="2800" b="1" dirty="0" smtClean="0">
                <a:solidFill>
                  <a:srgbClr val="0099FF"/>
                </a:solidFill>
                <a:latin typeface="微軟正黑體" pitchFamily="34" charset="-120"/>
                <a:ea typeface="微軟正黑體" pitchFamily="34" charset="-120"/>
                <a:cs typeface="華康儷粗圓"/>
              </a:rPr>
              <a:t>相</a:t>
            </a:r>
            <a:endParaRPr lang="en-US" altLang="zh-TW" sz="2800" b="1" dirty="0" smtClean="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 </a:t>
            </a:r>
            <a:r>
              <a:rPr lang="zh-TW" altLang="en-US" sz="2800" b="1" dirty="0" smtClean="0">
                <a:solidFill>
                  <a:srgbClr val="0099FF"/>
                </a:solidFill>
                <a:latin typeface="微軟正黑體" pitchFamily="34" charset="-120"/>
                <a:ea typeface="微軟正黑體" pitchFamily="34" charset="-120"/>
                <a:cs typeface="華康儷粗圓"/>
              </a:rPr>
              <a:t>       關</a:t>
            </a:r>
            <a:r>
              <a:rPr lang="zh-TW" altLang="en-US" sz="2800" b="1" dirty="0">
                <a:solidFill>
                  <a:srgbClr val="0099FF"/>
                </a:solidFill>
                <a:latin typeface="微軟正黑體" pitchFamily="34" charset="-120"/>
                <a:ea typeface="微軟正黑體" pitchFamily="34" charset="-120"/>
                <a:cs typeface="華康儷粗圓"/>
              </a:rPr>
              <a:t>資料</a:t>
            </a:r>
            <a:r>
              <a:rPr lang="zh-TW" altLang="en-US" sz="2800" b="1" dirty="0" smtClean="0">
                <a:solidFill>
                  <a:srgbClr val="0099FF"/>
                </a:solidFill>
                <a:latin typeface="微軟正黑體" pitchFamily="34" charset="-120"/>
                <a:ea typeface="微軟正黑體" pitchFamily="34" charset="-120"/>
                <a:cs typeface="華康儷粗圓"/>
              </a:rPr>
              <a:t>。</a:t>
            </a:r>
            <a:endParaRPr lang="en-US" altLang="zh-TW" sz="2800" b="1" dirty="0" smtClean="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四</a:t>
            </a:r>
            <a:r>
              <a:rPr lang="zh-TW" altLang="en-US" sz="2800" b="1" dirty="0" smtClean="0">
                <a:solidFill>
                  <a:srgbClr val="0099FF"/>
                </a:solidFill>
                <a:latin typeface="微軟正黑體" pitchFamily="34" charset="-120"/>
                <a:ea typeface="微軟正黑體" pitchFamily="34" charset="-120"/>
                <a:cs typeface="華康儷粗圓"/>
              </a:rPr>
              <a:t>、選校前請參考各校特色課程與選修科目如何安</a:t>
            </a:r>
            <a:endParaRPr lang="en-US" altLang="zh-TW" sz="2800" b="1" dirty="0" smtClean="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 </a:t>
            </a:r>
            <a:r>
              <a:rPr lang="zh-TW" altLang="en-US" sz="2800" b="1" dirty="0" smtClean="0">
                <a:solidFill>
                  <a:srgbClr val="0099FF"/>
                </a:solidFill>
                <a:latin typeface="微軟正黑體" pitchFamily="34" charset="-120"/>
                <a:ea typeface="微軟正黑體" pitchFamily="34" charset="-120"/>
                <a:cs typeface="華康儷粗圓"/>
              </a:rPr>
              <a:t>       排，以符應個人性向與興趣。</a:t>
            </a:r>
            <a:endParaRPr lang="en-US" altLang="zh-TW" sz="2800" b="1" dirty="0">
              <a:solidFill>
                <a:srgbClr val="0099FF"/>
              </a:solidFill>
              <a:latin typeface="微軟正黑體" pitchFamily="34" charset="-120"/>
              <a:ea typeface="微軟正黑體" pitchFamily="34" charset="-120"/>
              <a:cs typeface="華康儷粗圓"/>
            </a:endParaRPr>
          </a:p>
        </p:txBody>
      </p:sp>
      <p:sp>
        <p:nvSpPr>
          <p:cNvPr id="12" name="標題 1"/>
          <p:cNvSpPr txBox="1">
            <a:spLocks/>
          </p:cNvSpPr>
          <p:nvPr/>
        </p:nvSpPr>
        <p:spPr>
          <a:xfrm>
            <a:off x="0" y="227081"/>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400" b="1" dirty="0" smtClean="0">
                <a:solidFill>
                  <a:prstClr val="white"/>
                </a:solidFill>
                <a:latin typeface="微軟正黑體" pitchFamily="34" charset="-120"/>
                <a:ea typeface="微軟正黑體" pitchFamily="34" charset="-120"/>
              </a:rPr>
              <a:t>109</a:t>
            </a:r>
            <a:r>
              <a:rPr lang="zh-TW" altLang="en-US" sz="4400" b="1" dirty="0" smtClean="0">
                <a:solidFill>
                  <a:prstClr val="white"/>
                </a:solidFill>
                <a:latin typeface="微軟正黑體" pitchFamily="34" charset="-120"/>
                <a:ea typeface="微軟正黑體" pitchFamily="34" charset="-120"/>
              </a:rPr>
              <a:t>年</a:t>
            </a:r>
            <a:r>
              <a:rPr lang="zh-TW" altLang="en-US" sz="4400" b="1" dirty="0">
                <a:solidFill>
                  <a:prstClr val="white"/>
                </a:solidFill>
                <a:latin typeface="微軟正黑體" pitchFamily="34" charset="-120"/>
                <a:ea typeface="微軟正黑體" pitchFamily="34" charset="-120"/>
              </a:rPr>
              <a:t>免試</a:t>
            </a:r>
            <a:r>
              <a:rPr lang="zh-TW" altLang="en-US" sz="4400" b="1" dirty="0" smtClean="0">
                <a:solidFill>
                  <a:prstClr val="white"/>
                </a:solidFill>
                <a:latin typeface="微軟正黑體" pitchFamily="34" charset="-120"/>
                <a:ea typeface="微軟正黑體" pitchFamily="34" charset="-120"/>
              </a:rPr>
              <a:t>入學注意事項</a:t>
            </a:r>
            <a:endParaRPr kumimoji="1" lang="zh-TW" altLang="en-US" sz="4400" b="1" dirty="0">
              <a:solidFill>
                <a:prstClr val="white"/>
              </a:solidFill>
              <a:latin typeface="微軟正黑體" pitchFamily="34" charset="-120"/>
              <a:ea typeface="微軟正黑體" pitchFamily="34" charset="-120"/>
            </a:endParaRPr>
          </a:p>
        </p:txBody>
      </p:sp>
    </p:spTree>
    <p:extLst>
      <p:ext uri="{BB962C8B-B14F-4D97-AF65-F5344CB8AC3E}">
        <p14:creationId xmlns:p14="http://schemas.microsoft.com/office/powerpoint/2010/main" val="34131348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文字方塊 3"/>
          <p:cNvSpPr txBox="1">
            <a:spLocks noChangeArrowheads="1"/>
          </p:cNvSpPr>
          <p:nvPr/>
        </p:nvSpPr>
        <p:spPr bwMode="auto">
          <a:xfrm>
            <a:off x="345212" y="1340768"/>
            <a:ext cx="8453576" cy="565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just" eaLnBrk="1" hangingPunct="1">
              <a:lnSpc>
                <a:spcPct val="110000"/>
              </a:lnSpc>
              <a:spcAft>
                <a:spcPts val="1200"/>
              </a:spcAft>
              <a:buClr>
                <a:srgbClr val="C0504D"/>
              </a:buClr>
              <a:buSzPct val="85000"/>
              <a:buFont typeface="Wingdings" pitchFamily="2" charset="2"/>
              <a:buChar char="l"/>
            </a:pPr>
            <a:r>
              <a:rPr lang="zh-TW" altLang="en-US" sz="3200" b="1" dirty="0">
                <a:solidFill>
                  <a:srgbClr val="7030A0"/>
                </a:solidFill>
                <a:latin typeface="微軟正黑體" pitchFamily="34" charset="-120"/>
                <a:ea typeface="微軟正黑體" pitchFamily="34" charset="-120"/>
                <a:cs typeface="華康儷粗圓"/>
              </a:rPr>
              <a:t>彰化區</a:t>
            </a:r>
            <a:r>
              <a:rPr lang="en-US" altLang="zh-TW" sz="3200" b="1" dirty="0" smtClean="0">
                <a:solidFill>
                  <a:srgbClr val="7030A0"/>
                </a:solidFill>
                <a:latin typeface="微軟正黑體" pitchFamily="34" charset="-120"/>
                <a:ea typeface="微軟正黑體" pitchFamily="34" charset="-120"/>
                <a:cs typeface="華康儷粗圓"/>
              </a:rPr>
              <a:t>109</a:t>
            </a:r>
            <a:r>
              <a:rPr lang="zh-TW" altLang="en-US" sz="3200" b="1" dirty="0" smtClean="0">
                <a:solidFill>
                  <a:srgbClr val="7030A0"/>
                </a:solidFill>
                <a:latin typeface="微軟正黑體" pitchFamily="34" charset="-120"/>
                <a:ea typeface="微軟正黑體" pitchFamily="34" charset="-120"/>
                <a:cs typeface="華康儷粗圓"/>
              </a:rPr>
              <a:t>入學</a:t>
            </a:r>
            <a:r>
              <a:rPr lang="zh-TW" altLang="en-US" sz="3200" b="1" dirty="0">
                <a:solidFill>
                  <a:srgbClr val="7030A0"/>
                </a:solidFill>
                <a:latin typeface="微軟正黑體" pitchFamily="34" charset="-120"/>
                <a:ea typeface="微軟正黑體" pitchFamily="34" charset="-120"/>
                <a:cs typeface="華康儷粗圓"/>
              </a:rPr>
              <a:t>變革事項</a:t>
            </a:r>
            <a:endParaRPr lang="en-US" altLang="zh-TW" sz="3200" b="1" dirty="0">
              <a:solidFill>
                <a:srgbClr val="7030A0"/>
              </a:solidFill>
              <a:latin typeface="微軟正黑體" pitchFamily="34" charset="-120"/>
              <a:ea typeface="微軟正黑體" pitchFamily="34" charset="-120"/>
              <a:cs typeface="華康儷粗圓"/>
            </a:endParaRPr>
          </a:p>
          <a:p>
            <a:pPr lvl="1" algn="just" eaLnBrk="1" hangingPunct="1">
              <a:lnSpc>
                <a:spcPct val="110000"/>
              </a:lnSpc>
              <a:spcAft>
                <a:spcPts val="1200"/>
              </a:spcAft>
              <a:buClr>
                <a:srgbClr val="C0504D"/>
              </a:buClr>
              <a:buSzPct val="85000"/>
              <a:buFont typeface="Wingdings" pitchFamily="2" charset="2"/>
              <a:buChar char="l"/>
            </a:pPr>
            <a:r>
              <a:rPr lang="zh-TW" altLang="en-US" sz="2800" b="1" dirty="0" smtClean="0">
                <a:solidFill>
                  <a:srgbClr val="0099FF"/>
                </a:solidFill>
                <a:latin typeface="微軟正黑體" pitchFamily="34" charset="-120"/>
                <a:ea typeface="微軟正黑體" pitchFamily="34" charset="-120"/>
                <a:cs typeface="華康儷粗圓"/>
              </a:rPr>
              <a:t>本縣高中職 </a:t>
            </a:r>
            <a:r>
              <a:rPr lang="zh-TW" altLang="en-US" sz="2800" b="1" dirty="0">
                <a:solidFill>
                  <a:srgbClr val="0099FF"/>
                </a:solidFill>
                <a:latin typeface="微軟正黑體" pitchFamily="34" charset="-120"/>
                <a:ea typeface="微軟正黑體" pitchFamily="34" charset="-120"/>
                <a:cs typeface="華康儷粗圓"/>
              </a:rPr>
              <a:t>皆有</a:t>
            </a:r>
            <a:r>
              <a:rPr lang="zh-TW" altLang="en-US" sz="2800" b="1" dirty="0">
                <a:solidFill>
                  <a:srgbClr val="FF0000"/>
                </a:solidFill>
                <a:latin typeface="微軟正黑體" pitchFamily="34" charset="-120"/>
                <a:ea typeface="微軟正黑體" pitchFamily="34" charset="-120"/>
                <a:cs typeface="華康儷粗圓"/>
              </a:rPr>
              <a:t>優先免試入學</a:t>
            </a:r>
            <a:r>
              <a:rPr lang="zh-TW" altLang="en-US" sz="2800" b="1" dirty="0" smtClean="0">
                <a:solidFill>
                  <a:srgbClr val="0099FF"/>
                </a:solidFill>
                <a:latin typeface="微軟正黑體" pitchFamily="34" charset="-120"/>
                <a:ea typeface="微軟正黑體" pitchFamily="34" charset="-120"/>
                <a:cs typeface="華康儷粗圓"/>
              </a:rPr>
              <a:t>管道。</a:t>
            </a:r>
            <a:endParaRPr lang="en-US" altLang="zh-TW" sz="2800" b="1" dirty="0" smtClean="0">
              <a:solidFill>
                <a:srgbClr val="0099FF"/>
              </a:solidFill>
              <a:latin typeface="微軟正黑體" pitchFamily="34" charset="-120"/>
              <a:ea typeface="微軟正黑體" pitchFamily="34" charset="-120"/>
              <a:cs typeface="華康儷粗圓"/>
            </a:endParaRPr>
          </a:p>
          <a:p>
            <a:pPr lvl="1" algn="just" eaLnBrk="1" hangingPunct="1">
              <a:lnSpc>
                <a:spcPct val="110000"/>
              </a:lnSpc>
              <a:spcAft>
                <a:spcPts val="1200"/>
              </a:spcAft>
              <a:buClr>
                <a:srgbClr val="C0504D"/>
              </a:buClr>
              <a:buSzPct val="85000"/>
              <a:buFont typeface="Wingdings" pitchFamily="2" charset="2"/>
              <a:buChar char="l"/>
            </a:pPr>
            <a:r>
              <a:rPr lang="zh-TW" altLang="en-US" sz="2800" b="1" dirty="0">
                <a:latin typeface="微軟正黑體" pitchFamily="34" charset="-120"/>
                <a:ea typeface="微軟正黑體" pitchFamily="34" charset="-120"/>
                <a:cs typeface="華康儷粗圓"/>
              </a:rPr>
              <a:t>報名日期：</a:t>
            </a:r>
            <a:endParaRPr lang="en-US" altLang="zh-TW" sz="2800" b="1" dirty="0">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    </a:t>
            </a:r>
            <a:r>
              <a:rPr lang="en-US" altLang="zh-TW" sz="2800" b="1" dirty="0" smtClean="0">
                <a:solidFill>
                  <a:srgbClr val="FF0000"/>
                </a:solidFill>
                <a:latin typeface="微軟正黑體" pitchFamily="34" charset="-120"/>
                <a:ea typeface="微軟正黑體" pitchFamily="34" charset="-120"/>
                <a:cs typeface="華康儷粗圓"/>
              </a:rPr>
              <a:t>6/3</a:t>
            </a:r>
            <a:r>
              <a:rPr lang="zh-TW" altLang="en-US" sz="2800" b="1" dirty="0" smtClean="0">
                <a:solidFill>
                  <a:srgbClr val="FF0000"/>
                </a:solidFill>
                <a:latin typeface="微軟正黑體" pitchFamily="34" charset="-120"/>
                <a:ea typeface="微軟正黑體" pitchFamily="34" charset="-120"/>
                <a:cs typeface="華康儷粗圓"/>
              </a:rPr>
              <a:t> </a:t>
            </a:r>
            <a:r>
              <a:rPr lang="zh-TW" altLang="en-US" sz="2800" b="1" dirty="0">
                <a:solidFill>
                  <a:srgbClr val="0099FF"/>
                </a:solidFill>
                <a:latin typeface="微軟正黑體" pitchFamily="34" charset="-120"/>
                <a:ea typeface="微軟正黑體" pitchFamily="34" charset="-120"/>
                <a:cs typeface="華康儷粗圓"/>
              </a:rPr>
              <a:t>優先免試入學報名  </a:t>
            </a:r>
            <a:r>
              <a:rPr lang="zh-TW" altLang="en-US" sz="2800" b="1" dirty="0" smtClean="0">
                <a:solidFill>
                  <a:srgbClr val="0099FF"/>
                </a:solidFill>
                <a:latin typeface="微軟正黑體" pitchFamily="34" charset="-120"/>
                <a:ea typeface="微軟正黑體" pitchFamily="34" charset="-120"/>
                <a:cs typeface="華康儷粗圓"/>
              </a:rPr>
              <a:t>（</a:t>
            </a:r>
            <a:r>
              <a:rPr lang="zh-TW" altLang="en-US" sz="2800" b="1" dirty="0">
                <a:solidFill>
                  <a:srgbClr val="FF0000"/>
                </a:solidFill>
                <a:latin typeface="微軟正黑體" pitchFamily="34" charset="-120"/>
                <a:ea typeface="微軟正黑體" pitchFamily="34" charset="-120"/>
                <a:cs typeface="華康儷粗圓"/>
              </a:rPr>
              <a:t>員林家商</a:t>
            </a:r>
            <a:r>
              <a:rPr lang="zh-TW" altLang="en-US" sz="2800" b="1" dirty="0" smtClean="0">
                <a:solidFill>
                  <a:srgbClr val="FF0000"/>
                </a:solidFill>
                <a:latin typeface="微軟正黑體" pitchFamily="34" charset="-120"/>
                <a:ea typeface="微軟正黑體" pitchFamily="34" charset="-120"/>
                <a:cs typeface="華康儷粗圓"/>
              </a:rPr>
              <a:t>收件</a:t>
            </a:r>
            <a:r>
              <a:rPr lang="zh-TW" altLang="en-US" sz="2800" b="1" dirty="0">
                <a:solidFill>
                  <a:srgbClr val="0099FF"/>
                </a:solidFill>
                <a:latin typeface="微軟正黑體" pitchFamily="34" charset="-120"/>
                <a:ea typeface="微軟正黑體" pitchFamily="34" charset="-120"/>
                <a:cs typeface="華康儷粗圓"/>
              </a:rPr>
              <a:t>）</a:t>
            </a:r>
            <a:endParaRPr lang="en-US" altLang="zh-TW" sz="2800" b="1" dirty="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FF0000"/>
                </a:solidFill>
                <a:latin typeface="微軟正黑體" pitchFamily="34" charset="-120"/>
                <a:ea typeface="微軟正黑體" pitchFamily="34" charset="-120"/>
                <a:cs typeface="華康儷粗圓"/>
              </a:rPr>
              <a:t>  </a:t>
            </a:r>
            <a:r>
              <a:rPr lang="en-US" altLang="zh-TW" sz="2800" b="1" dirty="0">
                <a:solidFill>
                  <a:srgbClr val="FF0000"/>
                </a:solidFill>
                <a:latin typeface="微軟正黑體" pitchFamily="34" charset="-120"/>
                <a:ea typeface="微軟正黑體" pitchFamily="34" charset="-120"/>
                <a:cs typeface="華康儷粗圓"/>
              </a:rPr>
              <a:t>**</a:t>
            </a:r>
            <a:r>
              <a:rPr lang="zh-TW" altLang="en-US" sz="2800" b="1" dirty="0">
                <a:solidFill>
                  <a:srgbClr val="FF0000"/>
                </a:solidFill>
                <a:latin typeface="微軟正黑體" pitchFamily="34" charset="-120"/>
                <a:ea typeface="微軟正黑體" pitchFamily="34" charset="-120"/>
                <a:cs typeface="華康儷粗圓"/>
              </a:rPr>
              <a:t>  </a:t>
            </a:r>
            <a:r>
              <a:rPr lang="en-US" altLang="zh-TW" sz="2800" b="1" dirty="0" smtClean="0">
                <a:solidFill>
                  <a:srgbClr val="FF0000"/>
                </a:solidFill>
                <a:latin typeface="微軟正黑體" pitchFamily="34" charset="-120"/>
                <a:ea typeface="微軟正黑體" pitchFamily="34" charset="-120"/>
                <a:cs typeface="華康儷粗圓"/>
              </a:rPr>
              <a:t>6/5</a:t>
            </a:r>
            <a:r>
              <a:rPr lang="zh-TW" altLang="en-US" sz="2800" b="1" dirty="0" smtClean="0">
                <a:solidFill>
                  <a:srgbClr val="0099FF"/>
                </a:solidFill>
                <a:latin typeface="微軟正黑體" pitchFamily="34" charset="-120"/>
                <a:ea typeface="微軟正黑體" pitchFamily="34" charset="-120"/>
                <a:cs typeface="華康儷粗圓"/>
              </a:rPr>
              <a:t>會考</a:t>
            </a:r>
            <a:r>
              <a:rPr lang="zh-TW" altLang="en-US" sz="2800" b="1" dirty="0">
                <a:solidFill>
                  <a:srgbClr val="0099FF"/>
                </a:solidFill>
                <a:latin typeface="微軟正黑體" pitchFamily="34" charset="-120"/>
                <a:ea typeface="微軟正黑體" pitchFamily="34" charset="-120"/>
                <a:cs typeface="華康儷粗圓"/>
              </a:rPr>
              <a:t>成績公布</a:t>
            </a:r>
            <a:r>
              <a:rPr lang="en-US" altLang="zh-TW" sz="2800" b="1" dirty="0">
                <a:solidFill>
                  <a:srgbClr val="0099FF"/>
                </a:solidFill>
                <a:latin typeface="微軟正黑體" pitchFamily="34" charset="-120"/>
                <a:ea typeface="微軟正黑體" pitchFamily="34" charset="-120"/>
                <a:cs typeface="華康儷粗圓"/>
              </a:rPr>
              <a:t> </a:t>
            </a:r>
            <a:r>
              <a:rPr lang="en-US" altLang="zh-TW" sz="2800" b="1" dirty="0">
                <a:solidFill>
                  <a:srgbClr val="FF0000"/>
                </a:solidFill>
                <a:latin typeface="微軟正黑體" pitchFamily="34" charset="-120"/>
                <a:ea typeface="微軟正黑體" pitchFamily="34" charset="-120"/>
                <a:cs typeface="華康儷粗圓"/>
              </a:rPr>
              <a:t>**</a:t>
            </a: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  </a:t>
            </a:r>
            <a:r>
              <a:rPr lang="zh-TW" altLang="en-US" sz="2800" b="1" dirty="0">
                <a:latin typeface="微軟正黑體" pitchFamily="34" charset="-120"/>
                <a:ea typeface="微軟正黑體" pitchFamily="34" charset="-120"/>
                <a:cs typeface="華康儷粗圓"/>
              </a:rPr>
              <a:t>報名資格：</a:t>
            </a:r>
            <a:endParaRPr lang="en-US" altLang="zh-TW" sz="2800" b="1" dirty="0">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latin typeface="微軟正黑體" pitchFamily="34" charset="-120"/>
                <a:ea typeface="微軟正黑體" pitchFamily="34" charset="-120"/>
                <a:cs typeface="華康儷粗圓"/>
              </a:rPr>
              <a:t>            </a:t>
            </a:r>
            <a:r>
              <a:rPr lang="en-US" altLang="zh-TW" sz="2800" b="1" dirty="0" smtClean="0">
                <a:solidFill>
                  <a:srgbClr val="0099FF"/>
                </a:solidFill>
                <a:latin typeface="微軟正黑體" pitchFamily="34" charset="-120"/>
                <a:ea typeface="微軟正黑體" pitchFamily="34" charset="-120"/>
                <a:cs typeface="華康儷粗圓"/>
              </a:rPr>
              <a:t>109</a:t>
            </a:r>
            <a:r>
              <a:rPr lang="zh-TW" altLang="en-US" sz="2800" b="1" dirty="0" smtClean="0">
                <a:solidFill>
                  <a:srgbClr val="0099FF"/>
                </a:solidFill>
                <a:latin typeface="微軟正黑體" pitchFamily="34" charset="-120"/>
                <a:ea typeface="微軟正黑體" pitchFamily="34" charset="-120"/>
                <a:cs typeface="華康儷粗圓"/>
              </a:rPr>
              <a:t>年 </a:t>
            </a:r>
            <a:r>
              <a:rPr lang="en-US" altLang="zh-TW" sz="2800" b="1" dirty="0">
                <a:solidFill>
                  <a:srgbClr val="FF0000"/>
                </a:solidFill>
                <a:latin typeface="微軟正黑體" pitchFamily="34" charset="-120"/>
                <a:ea typeface="微軟正黑體" pitchFamily="34" charset="-120"/>
                <a:cs typeface="華康儷粗圓"/>
              </a:rPr>
              <a:t>2</a:t>
            </a:r>
            <a:r>
              <a:rPr lang="zh-TW" altLang="en-US" sz="2800" b="1" dirty="0">
                <a:solidFill>
                  <a:srgbClr val="FF0000"/>
                </a:solidFill>
                <a:latin typeface="微軟正黑體" pitchFamily="34" charset="-120"/>
                <a:ea typeface="微軟正黑體" pitchFamily="34" charset="-120"/>
                <a:cs typeface="華康儷粗圓"/>
              </a:rPr>
              <a:t>月 </a:t>
            </a:r>
            <a:r>
              <a:rPr lang="en-US" altLang="zh-TW" sz="2800" b="1" dirty="0">
                <a:solidFill>
                  <a:srgbClr val="FF0000"/>
                </a:solidFill>
                <a:latin typeface="微軟正黑體" pitchFamily="34" charset="-120"/>
                <a:ea typeface="微軟正黑體" pitchFamily="34" charset="-120"/>
                <a:cs typeface="華康儷粗圓"/>
              </a:rPr>
              <a:t>1</a:t>
            </a:r>
            <a:r>
              <a:rPr lang="zh-TW" altLang="en-US" sz="2800" b="1" dirty="0">
                <a:solidFill>
                  <a:srgbClr val="FF0000"/>
                </a:solidFill>
                <a:latin typeface="微軟正黑體" pitchFamily="34" charset="-120"/>
                <a:ea typeface="微軟正黑體" pitchFamily="34" charset="-120"/>
                <a:cs typeface="華康儷粗圓"/>
              </a:rPr>
              <a:t>日前</a:t>
            </a:r>
            <a:r>
              <a:rPr lang="zh-TW" altLang="en-US" sz="2800" b="1" dirty="0">
                <a:solidFill>
                  <a:srgbClr val="0099FF"/>
                </a:solidFill>
                <a:latin typeface="微軟正黑體" pitchFamily="34" charset="-120"/>
                <a:ea typeface="微軟正黑體" pitchFamily="34" charset="-120"/>
                <a:cs typeface="華康儷粗圓"/>
              </a:rPr>
              <a:t>就讀本區國中</a:t>
            </a:r>
            <a:endParaRPr lang="en-US" altLang="zh-TW" sz="2800" b="1" dirty="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FF0000"/>
                </a:solidFill>
                <a:latin typeface="微軟正黑體" pitchFamily="34" charset="-120"/>
                <a:ea typeface="微軟正黑體" pitchFamily="34" charset="-120"/>
                <a:cs typeface="華康儷粗圓"/>
              </a:rPr>
              <a:t>             且未申請變更就學區 </a:t>
            </a:r>
          </a:p>
          <a:p>
            <a:pPr lvl="1" algn="just" eaLnBrk="1" hangingPunct="1">
              <a:lnSpc>
                <a:spcPct val="110000"/>
              </a:lnSpc>
              <a:spcAft>
                <a:spcPts val="1200"/>
              </a:spcAft>
              <a:buClr>
                <a:srgbClr val="C0504D"/>
              </a:buClr>
              <a:buSzPct val="85000"/>
              <a:buFont typeface="Wingdings" pitchFamily="2" charset="2"/>
              <a:buChar char="l"/>
            </a:pPr>
            <a:endParaRPr lang="en-US" altLang="zh-TW" sz="2800" b="1" dirty="0">
              <a:solidFill>
                <a:srgbClr val="0099FF"/>
              </a:solidFill>
              <a:latin typeface="微軟正黑體" pitchFamily="34" charset="-120"/>
              <a:ea typeface="微軟正黑體" pitchFamily="34" charset="-120"/>
              <a:cs typeface="華康儷粗圓"/>
            </a:endParaRPr>
          </a:p>
        </p:txBody>
      </p:sp>
      <p:sp>
        <p:nvSpPr>
          <p:cNvPr id="12" name="標題 1"/>
          <p:cNvSpPr txBox="1">
            <a:spLocks/>
          </p:cNvSpPr>
          <p:nvPr/>
        </p:nvSpPr>
        <p:spPr>
          <a:xfrm>
            <a:off x="0" y="227081"/>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400" b="1" dirty="0" smtClean="0">
                <a:solidFill>
                  <a:prstClr val="white"/>
                </a:solidFill>
                <a:latin typeface="微軟正黑體" pitchFamily="34" charset="-120"/>
                <a:ea typeface="微軟正黑體" pitchFamily="34" charset="-120"/>
              </a:rPr>
              <a:t>109</a:t>
            </a:r>
            <a:r>
              <a:rPr lang="zh-TW" altLang="en-US" sz="4400" b="1" dirty="0" smtClean="0">
                <a:solidFill>
                  <a:prstClr val="white"/>
                </a:solidFill>
                <a:latin typeface="微軟正黑體" pitchFamily="34" charset="-120"/>
                <a:ea typeface="微軟正黑體" pitchFamily="34" charset="-120"/>
              </a:rPr>
              <a:t>年彰化區入學</a:t>
            </a:r>
            <a:r>
              <a:rPr lang="en-US" altLang="zh-TW" sz="4400" b="1" dirty="0" smtClean="0">
                <a:solidFill>
                  <a:prstClr val="white"/>
                </a:solidFill>
                <a:latin typeface="微軟正黑體" pitchFamily="34" charset="-120"/>
                <a:ea typeface="微軟正黑體" pitchFamily="34" charset="-120"/>
              </a:rPr>
              <a:t>-</a:t>
            </a:r>
            <a:r>
              <a:rPr lang="zh-TW" altLang="en-US" sz="4400" b="1" dirty="0" smtClean="0">
                <a:solidFill>
                  <a:prstClr val="white"/>
                </a:solidFill>
                <a:latin typeface="微軟正黑體" pitchFamily="34" charset="-120"/>
                <a:ea typeface="微軟正黑體" pitchFamily="34" charset="-120"/>
              </a:rPr>
              <a:t>變革事項</a:t>
            </a:r>
            <a:endParaRPr kumimoji="1" lang="zh-TW" altLang="en-US" sz="4400" b="1" dirty="0">
              <a:solidFill>
                <a:prstClr val="white"/>
              </a:solidFill>
              <a:latin typeface="微軟正黑體" pitchFamily="34" charset="-120"/>
              <a:ea typeface="微軟正黑體" pitchFamily="34" charset="-120"/>
            </a:endParaRPr>
          </a:p>
        </p:txBody>
      </p:sp>
      <p:pic>
        <p:nvPicPr>
          <p:cNvPr id="4098"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181048" y="2243316"/>
            <a:ext cx="617740" cy="152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6644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2664826033"/>
              </p:ext>
            </p:extLst>
          </p:nvPr>
        </p:nvGraphicFramePr>
        <p:xfrm>
          <a:off x="395535" y="2631049"/>
          <a:ext cx="6192688" cy="3966302"/>
        </p:xfrm>
        <a:graphic>
          <a:graphicData uri="http://schemas.openxmlformats.org/drawingml/2006/table">
            <a:tbl>
              <a:tblPr firstRow="1" bandRow="1">
                <a:tableStyleId>{08FB837D-C827-4EFA-A057-4D05807E0F7C}</a:tableStyleId>
              </a:tblPr>
              <a:tblGrid>
                <a:gridCol w="360040">
                  <a:extLst>
                    <a:ext uri="{9D8B030D-6E8A-4147-A177-3AD203B41FA5}">
                      <a16:colId xmlns:a16="http://schemas.microsoft.com/office/drawing/2014/main" xmlns="" val="20000"/>
                    </a:ext>
                  </a:extLst>
                </a:gridCol>
                <a:gridCol w="5832648">
                  <a:extLst>
                    <a:ext uri="{9D8B030D-6E8A-4147-A177-3AD203B41FA5}">
                      <a16:colId xmlns:a16="http://schemas.microsoft.com/office/drawing/2014/main" xmlns="" val="20001"/>
                    </a:ext>
                  </a:extLst>
                </a:gridCol>
              </a:tblGrid>
              <a:tr h="450611">
                <a:tc gridSpan="2">
                  <a:txBody>
                    <a:bodyPr/>
                    <a:lstStyle/>
                    <a:p>
                      <a:pPr algn="ctr">
                        <a:lnSpc>
                          <a:spcPct val="80000"/>
                        </a:lnSpc>
                        <a:spcAft>
                          <a:spcPts val="0"/>
                        </a:spcAft>
                      </a:pPr>
                      <a:r>
                        <a:rPr lang="zh-TW" altLang="en-US" sz="2400" b="1" kern="100" dirty="0" smtClean="0">
                          <a:solidFill>
                            <a:schemeClr val="bg1"/>
                          </a:solidFill>
                          <a:latin typeface="微軟正黑體" pitchFamily="34" charset="-120"/>
                          <a:ea typeface="微軟正黑體" pitchFamily="34" charset="-120"/>
                          <a:cs typeface="+mn-cs"/>
                        </a:rPr>
                        <a:t>採計積分</a:t>
                      </a:r>
                      <a:endParaRPr lang="zh-TW" sz="2400" b="1" kern="100" dirty="0">
                        <a:solidFill>
                          <a:schemeClr val="bg1"/>
                        </a:solidFill>
                        <a:latin typeface="微軟正黑體" pitchFamily="34" charset="-120"/>
                        <a:ea typeface="微軟正黑體" pitchFamily="34" charset="-120"/>
                        <a:cs typeface="Times New Roman"/>
                      </a:endParaRPr>
                    </a:p>
                  </a:txBody>
                  <a:tcPr marL="68580" marR="68580" marT="0" marB="0" anchor="ctr">
                    <a:lnR w="12700" cap="flat" cmpd="sng" algn="ctr">
                      <a:solidFill>
                        <a:schemeClr val="bg1"/>
                      </a:solidFill>
                      <a:prstDash val="solid"/>
                      <a:round/>
                      <a:headEnd type="none" w="med" len="med"/>
                      <a:tailEnd type="none" w="med" len="med"/>
                    </a:lnR>
                  </a:tcPr>
                </a:tc>
                <a:tc hMerge="1">
                  <a:txBody>
                    <a:bodyPr/>
                    <a:lstStyle/>
                    <a:p>
                      <a:pPr algn="ctr">
                        <a:lnSpc>
                          <a:spcPct val="80000"/>
                        </a:lnSpc>
                        <a:spcAft>
                          <a:spcPts val="0"/>
                        </a:spcAft>
                      </a:pPr>
                      <a:endParaRPr lang="zh-TW" sz="2400" b="1" kern="100" dirty="0">
                        <a:solidFill>
                          <a:srgbClr val="7030A0"/>
                        </a:solidFill>
                        <a:latin typeface="微軟正黑體" pitchFamily="34" charset="-120"/>
                        <a:ea typeface="微軟正黑體" pitchFamily="34" charset="-120"/>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xmlns="" val="10000"/>
                  </a:ext>
                </a:extLst>
              </a:tr>
              <a:tr h="437807">
                <a:tc>
                  <a:txBody>
                    <a:bodyPr/>
                    <a:lstStyle/>
                    <a:p>
                      <a:pPr algn="ctr">
                        <a:lnSpc>
                          <a:spcPct val="100000"/>
                        </a:lnSpc>
                      </a:pPr>
                      <a:r>
                        <a:rPr lang="en-US" altLang="zh-TW" sz="2000" b="0" dirty="0" smtClean="0">
                          <a:latin typeface="微軟正黑體" pitchFamily="34" charset="-120"/>
                          <a:ea typeface="微軟正黑體" pitchFamily="34" charset="-120"/>
                        </a:rPr>
                        <a:t>1</a:t>
                      </a:r>
                      <a:endParaRPr lang="zh-TW" altLang="en-US" sz="2000" b="0" dirty="0">
                        <a:latin typeface="微軟正黑體" pitchFamily="34" charset="-120"/>
                        <a:ea typeface="微軟正黑體" pitchFamily="34" charset="-120"/>
                      </a:endParaRPr>
                    </a:p>
                  </a:txBody>
                  <a:tcPr marL="68580" marR="68580" marT="0" marB="0" anchor="ctr"/>
                </a:tc>
                <a:tc>
                  <a:txBody>
                    <a:bodyPr/>
                    <a:lstStyle/>
                    <a:p>
                      <a:pPr marL="0" marR="0" lvl="1" indent="-34290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000" b="0" kern="1200" dirty="0" smtClean="0">
                          <a:solidFill>
                            <a:schemeClr val="dk1"/>
                          </a:solidFill>
                          <a:latin typeface="微軟正黑體" pitchFamily="34" charset="-120"/>
                          <a:ea typeface="微軟正黑體" pitchFamily="34" charset="-120"/>
                          <a:cs typeface="+mn-cs"/>
                        </a:rPr>
                        <a:t>國際技能競賽</a:t>
                      </a:r>
                      <a:r>
                        <a:rPr lang="en-US" altLang="zh-TW" sz="2000" b="0" kern="1200" dirty="0" smtClean="0">
                          <a:solidFill>
                            <a:schemeClr val="dk1"/>
                          </a:solidFill>
                          <a:latin typeface="微軟正黑體" pitchFamily="34" charset="-120"/>
                          <a:ea typeface="微軟正黑體" pitchFamily="34" charset="-120"/>
                          <a:cs typeface="+mn-cs"/>
                        </a:rPr>
                        <a:t>(</a:t>
                      </a:r>
                      <a:r>
                        <a:rPr lang="zh-TW" altLang="en-US" sz="2000" b="0" kern="1200" dirty="0" smtClean="0">
                          <a:solidFill>
                            <a:schemeClr val="dk1"/>
                          </a:solidFill>
                          <a:latin typeface="微軟正黑體" pitchFamily="34" charset="-120"/>
                          <a:ea typeface="微軟正黑體" pitchFamily="34" charset="-120"/>
                          <a:cs typeface="+mn-cs"/>
                        </a:rPr>
                        <a:t>含科技展覽</a:t>
                      </a:r>
                      <a:r>
                        <a:rPr lang="en-US" altLang="zh-TW" sz="2000" b="0" kern="1200" dirty="0" smtClean="0">
                          <a:solidFill>
                            <a:schemeClr val="dk1"/>
                          </a:solidFill>
                          <a:latin typeface="微軟正黑體" pitchFamily="34" charset="-120"/>
                          <a:ea typeface="微軟正黑體" pitchFamily="34" charset="-120"/>
                          <a:cs typeface="+mn-cs"/>
                        </a:rPr>
                        <a:t>)</a:t>
                      </a:r>
                      <a:endParaRPr lang="zh-TW" altLang="en-US" sz="2000" b="0" kern="1200" dirty="0" smtClean="0">
                        <a:solidFill>
                          <a:schemeClr val="dk1"/>
                        </a:solidFill>
                        <a:latin typeface="微軟正黑體" pitchFamily="34" charset="-120"/>
                        <a:ea typeface="微軟正黑體" pitchFamily="34" charset="-120"/>
                        <a:cs typeface="+mn-cs"/>
                      </a:endParaRPr>
                    </a:p>
                  </a:txBody>
                  <a:tcPr marL="68580" marR="68580" marT="0" marB="0" anchor="ctr"/>
                </a:tc>
                <a:extLst>
                  <a:ext uri="{0D108BD9-81ED-4DB2-BD59-A6C34878D82A}">
                    <a16:rowId xmlns:a16="http://schemas.microsoft.com/office/drawing/2014/main" xmlns="" val="10001"/>
                  </a:ext>
                </a:extLst>
              </a:tr>
              <a:tr h="341990">
                <a:tc>
                  <a:txBody>
                    <a:bodyPr/>
                    <a:lstStyle/>
                    <a:p>
                      <a:pPr algn="ctr">
                        <a:lnSpc>
                          <a:spcPct val="100000"/>
                        </a:lnSpc>
                      </a:pPr>
                      <a:r>
                        <a:rPr lang="en-US" altLang="zh-TW" sz="2000" b="0" dirty="0" smtClean="0">
                          <a:latin typeface="微軟正黑體" pitchFamily="34" charset="-120"/>
                          <a:ea typeface="微軟正黑體" pitchFamily="34" charset="-120"/>
                        </a:rPr>
                        <a:t>2</a:t>
                      </a:r>
                      <a:endParaRPr lang="zh-TW" altLang="en-US" sz="2000" b="0" dirty="0">
                        <a:latin typeface="微軟正黑體" pitchFamily="34" charset="-120"/>
                        <a:ea typeface="微軟正黑體" pitchFamily="34" charset="-120"/>
                      </a:endParaRPr>
                    </a:p>
                  </a:txBody>
                  <a:tcPr marL="68580" marR="68580" marT="0" marB="0" anchor="ctr"/>
                </a:tc>
                <a:tc>
                  <a:txBody>
                    <a:bodyPr/>
                    <a:lstStyle/>
                    <a:p>
                      <a:pPr marL="0" lvl="1" indent="-342900" algn="l" defTabSz="914400" rtl="0" eaLnBrk="1" latinLnBrk="0" hangingPunct="1">
                        <a:lnSpc>
                          <a:spcPct val="100000"/>
                        </a:lnSpc>
                        <a:spcAft>
                          <a:spcPts val="0"/>
                        </a:spcAft>
                        <a:buFont typeface="Wingdings" pitchFamily="2" charset="2"/>
                        <a:buNone/>
                      </a:pPr>
                      <a:r>
                        <a:rPr lang="zh-TW" altLang="en-US" sz="2000" b="0" kern="1200" dirty="0" smtClean="0">
                          <a:solidFill>
                            <a:schemeClr val="dk1"/>
                          </a:solidFill>
                          <a:latin typeface="微軟正黑體" pitchFamily="34" charset="-120"/>
                          <a:ea typeface="微軟正黑體" pitchFamily="34" charset="-120"/>
                          <a:cs typeface="+mn-cs"/>
                        </a:rPr>
                        <a:t>全國性技藝技能競賽</a:t>
                      </a:r>
                    </a:p>
                  </a:txBody>
                  <a:tcPr marL="68580" marR="68580" marT="0" marB="0" anchor="ctr"/>
                </a:tc>
                <a:extLst>
                  <a:ext uri="{0D108BD9-81ED-4DB2-BD59-A6C34878D82A}">
                    <a16:rowId xmlns:a16="http://schemas.microsoft.com/office/drawing/2014/main" xmlns="" val="10002"/>
                  </a:ext>
                </a:extLst>
              </a:tr>
              <a:tr h="360385">
                <a:tc>
                  <a:txBody>
                    <a:bodyPr/>
                    <a:lstStyle/>
                    <a:p>
                      <a:pPr algn="ctr">
                        <a:lnSpc>
                          <a:spcPct val="100000"/>
                        </a:lnSpc>
                      </a:pPr>
                      <a:r>
                        <a:rPr lang="en-US" altLang="zh-TW" sz="2000" b="0" dirty="0" smtClean="0">
                          <a:latin typeface="微軟正黑體" pitchFamily="34" charset="-120"/>
                          <a:ea typeface="微軟正黑體" pitchFamily="34" charset="-120"/>
                        </a:rPr>
                        <a:t>3</a:t>
                      </a:r>
                      <a:endParaRPr lang="zh-TW" altLang="en-US" sz="2000" b="0" dirty="0">
                        <a:latin typeface="微軟正黑體" pitchFamily="34" charset="-120"/>
                        <a:ea typeface="微軟正黑體" pitchFamily="34" charset="-120"/>
                      </a:endParaRPr>
                    </a:p>
                  </a:txBody>
                  <a:tcPr marL="68580" marR="68580" marT="0" marB="0" anchor="ctr"/>
                </a:tc>
                <a:tc>
                  <a:txBody>
                    <a:bodyPr/>
                    <a:lstStyle/>
                    <a:p>
                      <a:pPr marL="0" lvl="1" indent="-342900" algn="l" defTabSz="914400" rtl="0" eaLnBrk="1" latinLnBrk="0" hangingPunct="1">
                        <a:lnSpc>
                          <a:spcPct val="100000"/>
                        </a:lnSpc>
                        <a:spcAft>
                          <a:spcPts val="0"/>
                        </a:spcAft>
                        <a:buFont typeface="Wingdings" pitchFamily="2" charset="2"/>
                        <a:buNone/>
                      </a:pPr>
                      <a:r>
                        <a:rPr lang="zh-TW" altLang="en-US" sz="2000" b="0" kern="1200" dirty="0" smtClean="0">
                          <a:solidFill>
                            <a:schemeClr val="dk1"/>
                          </a:solidFill>
                          <a:latin typeface="微軟正黑體" pitchFamily="34" charset="-120"/>
                          <a:ea typeface="微軟正黑體" pitchFamily="34" charset="-120"/>
                          <a:cs typeface="+mn-cs"/>
                        </a:rPr>
                        <a:t>全國中小學科學展覽會、臺灣國際科學展覽會</a:t>
                      </a:r>
                    </a:p>
                  </a:txBody>
                  <a:tcPr marL="68580" marR="68580" marT="0" marB="0" anchor="ctr"/>
                </a:tc>
                <a:extLst>
                  <a:ext uri="{0D108BD9-81ED-4DB2-BD59-A6C34878D82A}">
                    <a16:rowId xmlns:a16="http://schemas.microsoft.com/office/drawing/2014/main" xmlns="" val="10003"/>
                  </a:ext>
                </a:extLst>
              </a:tr>
              <a:tr h="495292">
                <a:tc>
                  <a:txBody>
                    <a:bodyPr/>
                    <a:lstStyle/>
                    <a:p>
                      <a:pPr algn="ctr">
                        <a:lnSpc>
                          <a:spcPct val="100000"/>
                        </a:lnSpc>
                        <a:spcAft>
                          <a:spcPts val="0"/>
                        </a:spcAft>
                      </a:pPr>
                      <a:r>
                        <a:rPr lang="en-US" altLang="zh-TW" sz="2000" b="0" kern="100" dirty="0" smtClean="0">
                          <a:solidFill>
                            <a:schemeClr val="tx1"/>
                          </a:solidFill>
                          <a:latin typeface="微軟正黑體" pitchFamily="34" charset="-120"/>
                          <a:ea typeface="微軟正黑體" pitchFamily="34" charset="-120"/>
                          <a:cs typeface="Times New Roman"/>
                        </a:rPr>
                        <a:t>4</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kern="1200" dirty="0" smtClean="0">
                          <a:solidFill>
                            <a:schemeClr val="dk1"/>
                          </a:solidFill>
                          <a:latin typeface="微軟正黑體" pitchFamily="34" charset="-120"/>
                          <a:ea typeface="微軟正黑體" pitchFamily="34" charset="-120"/>
                          <a:cs typeface="+mn-cs"/>
                        </a:rPr>
                        <a:t>其他國際性特殊技藝技能競賽</a:t>
                      </a:r>
                      <a:endParaRPr lang="zh-TW" altLang="en-US" sz="2000" b="0" dirty="0">
                        <a:latin typeface="微軟正黑體" pitchFamily="34" charset="-120"/>
                        <a:ea typeface="微軟正黑體" pitchFamily="34" charset="-120"/>
                      </a:endParaRPr>
                    </a:p>
                  </a:txBody>
                  <a:tcPr marL="68580" marR="68580" marT="0" marB="0" anchor="ctr"/>
                </a:tc>
                <a:extLst>
                  <a:ext uri="{0D108BD9-81ED-4DB2-BD59-A6C34878D82A}">
                    <a16:rowId xmlns:a16="http://schemas.microsoft.com/office/drawing/2014/main" xmlns="" val="10004"/>
                  </a:ext>
                </a:extLst>
              </a:tr>
              <a:tr h="657336">
                <a:tc>
                  <a:txBody>
                    <a:bodyPr/>
                    <a:lstStyle/>
                    <a:p>
                      <a:pPr algn="ctr">
                        <a:lnSpc>
                          <a:spcPct val="100000"/>
                        </a:lnSpc>
                      </a:pPr>
                      <a:r>
                        <a:rPr lang="en-US" altLang="zh-TW" sz="2000" b="0" dirty="0" smtClean="0">
                          <a:latin typeface="微軟正黑體" pitchFamily="34" charset="-120"/>
                          <a:ea typeface="微軟正黑體" pitchFamily="34" charset="-120"/>
                        </a:rPr>
                        <a:t>5</a:t>
                      </a:r>
                      <a:endParaRPr lang="zh-TW" altLang="en-US" sz="2000" b="0" dirty="0">
                        <a:latin typeface="微軟正黑體" pitchFamily="34" charset="-120"/>
                        <a:ea typeface="微軟正黑體" pitchFamily="34" charset="-120"/>
                      </a:endParaRPr>
                    </a:p>
                  </a:txBody>
                  <a:tcPr marL="68580" marR="68580" marT="0" marB="0" anchor="ctr"/>
                </a:tc>
                <a:tc>
                  <a:txBody>
                    <a:bodyPr/>
                    <a:lstStyle/>
                    <a:p>
                      <a:pPr algn="l">
                        <a:lnSpc>
                          <a:spcPct val="100000"/>
                        </a:lnSpc>
                        <a:spcAft>
                          <a:spcPts val="0"/>
                        </a:spcAft>
                      </a:pPr>
                      <a:r>
                        <a:rPr lang="zh-TW" altLang="en-US" sz="2000" b="0" kern="100" dirty="0" smtClean="0">
                          <a:solidFill>
                            <a:schemeClr val="tx1"/>
                          </a:solidFill>
                          <a:latin typeface="微軟正黑體" pitchFamily="34" charset="-120"/>
                          <a:ea typeface="微軟正黑體" pitchFamily="34" charset="-120"/>
                          <a:cs typeface="Times New Roman"/>
                        </a:rPr>
                        <a:t>各縣（市）政府主辦報經本部備查之技藝技能比賽及科學展覽（不包括成果展）優勝者</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xmlns="" val="10005"/>
                  </a:ext>
                </a:extLst>
              </a:tr>
              <a:tr h="495292">
                <a:tc>
                  <a:txBody>
                    <a:bodyPr/>
                    <a:lstStyle/>
                    <a:p>
                      <a:pPr algn="ctr">
                        <a:lnSpc>
                          <a:spcPct val="100000"/>
                        </a:lnSpc>
                        <a:spcAft>
                          <a:spcPts val="0"/>
                        </a:spcAft>
                      </a:pPr>
                      <a:r>
                        <a:rPr lang="en-US" altLang="zh-TW" sz="2000" b="0" kern="100" dirty="0" smtClean="0">
                          <a:solidFill>
                            <a:schemeClr val="tx1"/>
                          </a:solidFill>
                          <a:latin typeface="微軟正黑體" pitchFamily="34" charset="-120"/>
                          <a:ea typeface="微軟正黑體" pitchFamily="34" charset="-120"/>
                          <a:cs typeface="Times New Roman"/>
                        </a:rPr>
                        <a:t>6</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kern="100" dirty="0" smtClean="0">
                          <a:solidFill>
                            <a:schemeClr val="tx1"/>
                          </a:solidFill>
                          <a:latin typeface="微軟正黑體" pitchFamily="34" charset="-120"/>
                          <a:ea typeface="微軟正黑體" pitchFamily="34" charset="-120"/>
                          <a:cs typeface="Times New Roman"/>
                        </a:rPr>
                        <a:t>領有技術士證</a:t>
                      </a:r>
                      <a:endParaRPr lang="zh-TW" altLang="en-US" sz="2000" b="0" dirty="0">
                        <a:latin typeface="微軟正黑體" pitchFamily="34" charset="-120"/>
                        <a:ea typeface="微軟正黑體" pitchFamily="34" charset="-120"/>
                      </a:endParaRPr>
                    </a:p>
                  </a:txBody>
                  <a:tcPr marL="68580" marR="68580" marT="0" marB="0" anchor="ctr"/>
                </a:tc>
                <a:extLst>
                  <a:ext uri="{0D108BD9-81ED-4DB2-BD59-A6C34878D82A}">
                    <a16:rowId xmlns:a16="http://schemas.microsoft.com/office/drawing/2014/main" xmlns="" val="10006"/>
                  </a:ext>
                </a:extLst>
              </a:tr>
              <a:tr h="727589">
                <a:tc>
                  <a:txBody>
                    <a:bodyPr/>
                    <a:lstStyle/>
                    <a:p>
                      <a:pPr algn="ctr">
                        <a:lnSpc>
                          <a:spcPct val="100000"/>
                        </a:lnSpc>
                        <a:spcAft>
                          <a:spcPts val="0"/>
                        </a:spcAft>
                      </a:pPr>
                      <a:r>
                        <a:rPr lang="en-US" altLang="zh-TW" sz="2000" b="0" kern="100" dirty="0" smtClean="0">
                          <a:solidFill>
                            <a:schemeClr val="tx1"/>
                          </a:solidFill>
                          <a:latin typeface="微軟正黑體" pitchFamily="34" charset="-120"/>
                          <a:ea typeface="微軟正黑體" pitchFamily="34" charset="-120"/>
                          <a:cs typeface="Times New Roman"/>
                        </a:rPr>
                        <a:t>7</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kern="100" dirty="0" smtClean="0">
                          <a:solidFill>
                            <a:schemeClr val="tx1"/>
                          </a:solidFill>
                          <a:latin typeface="微軟正黑體" pitchFamily="34" charset="-120"/>
                          <a:ea typeface="微軟正黑體" pitchFamily="34" charset="-120"/>
                          <a:cs typeface="Times New Roman"/>
                        </a:rPr>
                        <a:t>技藝教育課程成績優良，技藝教育課程職群成績達該班</a:t>
                      </a:r>
                      <a:r>
                        <a:rPr lang="en-US" altLang="zh-TW" sz="2000" b="0" kern="100" dirty="0" smtClean="0">
                          <a:solidFill>
                            <a:schemeClr val="tx1"/>
                          </a:solidFill>
                          <a:latin typeface="微軟正黑體" pitchFamily="34" charset="-120"/>
                          <a:ea typeface="微軟正黑體" pitchFamily="34" charset="-120"/>
                          <a:cs typeface="Times New Roman"/>
                        </a:rPr>
                        <a:t>PR</a:t>
                      </a:r>
                      <a:r>
                        <a:rPr lang="zh-TW" altLang="en-US" sz="2000" b="0" kern="100" dirty="0" smtClean="0">
                          <a:solidFill>
                            <a:schemeClr val="tx1"/>
                          </a:solidFill>
                          <a:latin typeface="微軟正黑體" pitchFamily="34" charset="-120"/>
                          <a:ea typeface="微軟正黑體" pitchFamily="34" charset="-120"/>
                          <a:cs typeface="Times New Roman"/>
                        </a:rPr>
                        <a:t>值七十以上者</a:t>
                      </a:r>
                      <a:r>
                        <a:rPr lang="en-US" altLang="zh-TW" sz="2000" b="0" kern="100" dirty="0" smtClean="0">
                          <a:solidFill>
                            <a:schemeClr val="tx1"/>
                          </a:solidFill>
                          <a:latin typeface="微軟正黑體" pitchFamily="34" charset="-120"/>
                          <a:ea typeface="微軟正黑體" pitchFamily="34" charset="-120"/>
                          <a:cs typeface="Times New Roman"/>
                        </a:rPr>
                        <a:t>(</a:t>
                      </a:r>
                      <a:r>
                        <a:rPr lang="zh-TW" altLang="en-US" sz="2000" b="0" kern="100" dirty="0" smtClean="0">
                          <a:solidFill>
                            <a:schemeClr val="tx1"/>
                          </a:solidFill>
                          <a:latin typeface="微軟正黑體" pitchFamily="34" charset="-120"/>
                          <a:ea typeface="微軟正黑體" pitchFamily="34" charset="-120"/>
                          <a:cs typeface="Times New Roman"/>
                        </a:rPr>
                        <a:t>得擇優一職群成績採計得分</a:t>
                      </a:r>
                      <a:r>
                        <a:rPr lang="en-US" altLang="zh-TW" sz="2000" b="0" kern="100" dirty="0" smtClean="0">
                          <a:solidFill>
                            <a:schemeClr val="tx1"/>
                          </a:solidFill>
                          <a:latin typeface="微軟正黑體" pitchFamily="34" charset="-120"/>
                          <a:ea typeface="微軟正黑體" pitchFamily="34" charset="-120"/>
                          <a:cs typeface="Times New Roman"/>
                        </a:rPr>
                        <a:t>)</a:t>
                      </a:r>
                      <a:endParaRPr lang="zh-TW" altLang="en-US" sz="2000" b="0" dirty="0">
                        <a:latin typeface="微軟正黑體" pitchFamily="34" charset="-120"/>
                        <a:ea typeface="微軟正黑體" pitchFamily="34" charset="-120"/>
                      </a:endParaRPr>
                    </a:p>
                  </a:txBody>
                  <a:tcPr marL="68580" marR="68580" marT="0" marB="0" anchor="ctr"/>
                </a:tc>
                <a:extLst>
                  <a:ext uri="{0D108BD9-81ED-4DB2-BD59-A6C34878D82A}">
                    <a16:rowId xmlns:a16="http://schemas.microsoft.com/office/drawing/2014/main" xmlns="" val="10007"/>
                  </a:ext>
                </a:extLst>
              </a:tr>
            </a:tbl>
          </a:graphicData>
        </a:graphic>
      </p:graphicFrame>
      <p:sp>
        <p:nvSpPr>
          <p:cNvPr id="19" name="標題 1"/>
          <p:cNvSpPr txBox="1">
            <a:spLocks/>
          </p:cNvSpPr>
          <p:nvPr/>
        </p:nvSpPr>
        <p:spPr>
          <a:xfrm>
            <a:off x="36513" y="476250"/>
            <a:ext cx="9144000" cy="941388"/>
          </a:xfrm>
          <a:prstGeom prst="rect">
            <a:avLst/>
          </a:prstGeom>
        </p:spPr>
        <p:txBody>
          <a:bodyPr anchor="ctr">
            <a:normAutofit/>
          </a:bodyPr>
          <a:lstStyle/>
          <a:p>
            <a:pPr algn="ctr" fontAlgn="auto">
              <a:spcAft>
                <a:spcPts val="0"/>
              </a:spcAft>
              <a:defRPr/>
            </a:pPr>
            <a:endParaRPr lang="zh-TW" altLang="en-US" sz="4400" b="1" dirty="0">
              <a:solidFill>
                <a:srgbClr val="C00000"/>
              </a:solidFill>
              <a:latin typeface="微軟正黑體" pitchFamily="34" charset="-120"/>
              <a:ea typeface="微軟正黑體" pitchFamily="34" charset="-120"/>
            </a:endParaRPr>
          </a:p>
        </p:txBody>
      </p:sp>
      <p:grpSp>
        <p:nvGrpSpPr>
          <p:cNvPr id="2" name="群組 15"/>
          <p:cNvGrpSpPr/>
          <p:nvPr/>
        </p:nvGrpSpPr>
        <p:grpSpPr>
          <a:xfrm>
            <a:off x="323526" y="1189545"/>
            <a:ext cx="1391196" cy="1390636"/>
            <a:chOff x="4142810" y="-343211"/>
            <a:chExt cx="3052574" cy="1276693"/>
          </a:xfrm>
          <a:scene3d>
            <a:camera prst="orthographicFront"/>
            <a:lightRig rig="threePt" dir="t">
              <a:rot lat="0" lon="0" rev="7500000"/>
            </a:lightRig>
          </a:scene3d>
        </p:grpSpPr>
        <p:sp>
          <p:nvSpPr>
            <p:cNvPr id="11" name="矩形 10"/>
            <p:cNvSpPr/>
            <p:nvPr/>
          </p:nvSpPr>
          <p:spPr>
            <a:xfrm>
              <a:off x="4142812" y="-274232"/>
              <a:ext cx="3052572" cy="1138736"/>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2" name="矩形 11"/>
            <p:cNvSpPr/>
            <p:nvPr/>
          </p:nvSpPr>
          <p:spPr>
            <a:xfrm>
              <a:off x="4142810" y="-343211"/>
              <a:ext cx="3052572" cy="1276693"/>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rgbClr val="FF0000"/>
                  </a:solidFill>
                  <a:latin typeface="微軟正黑體" pitchFamily="34" charset="-120"/>
                  <a:ea typeface="微軟正黑體" pitchFamily="34" charset="-120"/>
                </a:rPr>
                <a:t>特色</a:t>
              </a:r>
            </a:p>
          </p:txBody>
        </p:sp>
      </p:grpSp>
      <p:grpSp>
        <p:nvGrpSpPr>
          <p:cNvPr id="3" name="群組 18"/>
          <p:cNvGrpSpPr/>
          <p:nvPr/>
        </p:nvGrpSpPr>
        <p:grpSpPr>
          <a:xfrm>
            <a:off x="1714723" y="1275833"/>
            <a:ext cx="7249765" cy="1248228"/>
            <a:chOff x="4142812" y="166020"/>
            <a:chExt cx="9085032" cy="1562525"/>
          </a:xfrm>
          <a:scene3d>
            <a:camera prst="orthographicFront"/>
            <a:lightRig rig="threePt" dir="t">
              <a:rot lat="0" lon="0" rev="7500000"/>
            </a:lightRig>
          </a:scene3d>
        </p:grpSpPr>
        <p:sp>
          <p:nvSpPr>
            <p:cNvPr id="14" name="矩形 13"/>
            <p:cNvSpPr/>
            <p:nvPr/>
          </p:nvSpPr>
          <p:spPr>
            <a:xfrm>
              <a:off x="4142812" y="166020"/>
              <a:ext cx="9085032" cy="1526188"/>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5" name="矩形 14"/>
            <p:cNvSpPr/>
            <p:nvPr/>
          </p:nvSpPr>
          <p:spPr>
            <a:xfrm>
              <a:off x="4142812" y="202357"/>
              <a:ext cx="9085032" cy="152618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08000" tIns="128016" rIns="170688" bIns="192024" spcCol="1270" anchor="ctr"/>
            <a:lstStyle/>
            <a:p>
              <a:pPr marL="342900" lvl="1" indent="-342900" defTabSz="1066800" fontAlgn="auto">
                <a:spcAft>
                  <a:spcPct val="15000"/>
                </a:spcAft>
                <a:buFont typeface="Arial" pitchFamily="34" charset="0"/>
                <a:buChar char="•"/>
                <a:defRPr/>
              </a:pPr>
              <a:r>
                <a:rPr lang="zh-TW" altLang="en-US" sz="2200" b="1" dirty="0">
                  <a:solidFill>
                    <a:srgbClr val="0070C0"/>
                  </a:solidFill>
                  <a:latin typeface="華康新特明體(P)" pitchFamily="18" charset="-120"/>
                  <a:ea typeface="微軟正黑體" pitchFamily="34" charset="-120"/>
                  <a:cs typeface="Times New Roman" pitchFamily="18" charset="0"/>
                </a:rPr>
                <a:t>只看</a:t>
              </a:r>
              <a:r>
                <a:rPr lang="zh-TW" altLang="en-US" sz="2200" b="1" dirty="0">
                  <a:solidFill>
                    <a:srgbClr val="FF0000"/>
                  </a:solidFill>
                  <a:latin typeface="華康新特明體(P)" pitchFamily="18" charset="-120"/>
                  <a:ea typeface="微軟正黑體" pitchFamily="34" charset="-120"/>
                  <a:cs typeface="Times New Roman" pitchFamily="18" charset="0"/>
                </a:rPr>
                <a:t>技藝</a:t>
              </a:r>
              <a:r>
                <a:rPr kumimoji="0" lang="zh-TW" altLang="en-US" sz="2200" b="1" dirty="0">
                  <a:solidFill>
                    <a:srgbClr val="FF0000"/>
                  </a:solidFill>
                  <a:latin typeface="微軟正黑體" pitchFamily="34" charset="-120"/>
                  <a:ea typeface="微軟正黑體" pitchFamily="34" charset="-120"/>
                </a:rPr>
                <a:t>教育課程</a:t>
              </a:r>
              <a:r>
                <a:rPr kumimoji="0" lang="zh-TW" altLang="en-US" sz="2200" b="1" dirty="0" smtClean="0">
                  <a:solidFill>
                    <a:srgbClr val="FF0000"/>
                  </a:solidFill>
                  <a:latin typeface="微軟正黑體" pitchFamily="34" charset="-120"/>
                  <a:ea typeface="微軟正黑體" pitchFamily="34" charset="-120"/>
                </a:rPr>
                <a:t>成績或技藝技能競賽或科展成績</a:t>
              </a:r>
              <a:r>
                <a:rPr kumimoji="0" lang="zh-TW" altLang="en-US" sz="2200" b="1" dirty="0">
                  <a:solidFill>
                    <a:srgbClr val="FF0000"/>
                  </a:solidFill>
                  <a:latin typeface="微軟正黑體" pitchFamily="34" charset="-120"/>
                  <a:ea typeface="微軟正黑體" pitchFamily="34" charset="-120"/>
                </a:rPr>
                <a:t>。</a:t>
              </a:r>
              <a:endParaRPr kumimoji="0" lang="en-US" altLang="zh-TW" sz="2200" b="1" dirty="0">
                <a:solidFill>
                  <a:srgbClr val="FF0000"/>
                </a:solidFill>
                <a:latin typeface="微軟正黑體" pitchFamily="34" charset="-120"/>
                <a:ea typeface="微軟正黑體" pitchFamily="34" charset="-120"/>
              </a:endParaRPr>
            </a:p>
            <a:p>
              <a:pPr marL="342900" lvl="1" indent="-342900" defTabSz="1066800" fontAlgn="auto">
                <a:spcAft>
                  <a:spcPct val="15000"/>
                </a:spcAft>
                <a:buFont typeface="Arial" pitchFamily="34" charset="0"/>
                <a:buChar char="•"/>
                <a:defRPr/>
              </a:pPr>
              <a:r>
                <a:rPr kumimoji="0" lang="zh-TW" altLang="en-US" sz="2200" b="1" dirty="0">
                  <a:solidFill>
                    <a:srgbClr val="FF0000"/>
                  </a:solidFill>
                  <a:latin typeface="微軟正黑體" pitchFamily="34" charset="-120"/>
                  <a:ea typeface="微軟正黑體" pitchFamily="34" charset="-120"/>
                </a:rPr>
                <a:t>單一選科、志願多校</a:t>
              </a:r>
              <a:r>
                <a:rPr kumimoji="0" lang="zh-TW" altLang="en-US" sz="2200" b="1" dirty="0" smtClean="0">
                  <a:solidFill>
                    <a:srgbClr val="FF0000"/>
                  </a:solidFill>
                  <a:latin typeface="微軟正黑體" pitchFamily="34" charset="-120"/>
                  <a:ea typeface="微軟正黑體" pitchFamily="34" charset="-120"/>
                </a:rPr>
                <a:t>。</a:t>
              </a:r>
              <a:r>
                <a:rPr kumimoji="0" lang="en-US" altLang="zh-TW" sz="2200" b="1" dirty="0" smtClean="0">
                  <a:solidFill>
                    <a:srgbClr val="FF0000"/>
                  </a:solidFill>
                  <a:latin typeface="微軟正黑體" pitchFamily="34" charset="-120"/>
                  <a:ea typeface="微軟正黑體" pitchFamily="34" charset="-120"/>
                </a:rPr>
                <a:t>(※</a:t>
              </a:r>
              <a:r>
                <a:rPr kumimoji="0" lang="zh-TW" altLang="en-US" sz="2200" b="1" dirty="0" smtClean="0">
                  <a:solidFill>
                    <a:srgbClr val="FF0000"/>
                  </a:solidFill>
                  <a:latin typeface="微軟正黑體" pitchFamily="34" charset="-120"/>
                  <a:ea typeface="微軟正黑體" pitchFamily="34" charset="-120"/>
                </a:rPr>
                <a:t>需對應專業群科</a:t>
              </a:r>
              <a:r>
                <a:rPr kumimoji="0" lang="en-US" altLang="zh-TW" sz="2200" b="1" dirty="0" smtClean="0">
                  <a:solidFill>
                    <a:srgbClr val="FF0000"/>
                  </a:solidFill>
                  <a:latin typeface="微軟正黑體" pitchFamily="34" charset="-120"/>
                  <a:ea typeface="微軟正黑體" pitchFamily="34" charset="-120"/>
                </a:rPr>
                <a:t>)</a:t>
              </a:r>
              <a:endParaRPr kumimoji="0" lang="en-US" altLang="zh-TW" sz="2200" b="1" dirty="0">
                <a:solidFill>
                  <a:srgbClr val="FF0000"/>
                </a:solidFill>
                <a:latin typeface="微軟正黑體" pitchFamily="34" charset="-120"/>
                <a:ea typeface="微軟正黑體" pitchFamily="34" charset="-120"/>
              </a:endParaRPr>
            </a:p>
            <a:p>
              <a:pPr marL="342900" lvl="1" indent="-342900" defTabSz="1066800" fontAlgn="auto">
                <a:spcAft>
                  <a:spcPct val="15000"/>
                </a:spcAft>
                <a:buFont typeface="Arial" pitchFamily="34" charset="0"/>
                <a:buChar char="•"/>
                <a:defRPr/>
              </a:pPr>
              <a:r>
                <a:rPr kumimoji="0" lang="zh-TW" altLang="en-US" sz="2200" b="1" dirty="0">
                  <a:solidFill>
                    <a:srgbClr val="FF0000"/>
                  </a:solidFill>
                  <a:latin typeface="微軟正黑體" pitchFamily="34" charset="-120"/>
                  <a:ea typeface="微軟正黑體" pitchFamily="34" charset="-120"/>
                </a:rPr>
                <a:t>國立學校每班內含二名，私立學校每班外加二名。</a:t>
              </a:r>
            </a:p>
          </p:txBody>
        </p:sp>
      </p:grpSp>
      <p:sp>
        <p:nvSpPr>
          <p:cNvPr id="24" name="標題 1"/>
          <p:cNvSpPr txBox="1">
            <a:spLocks/>
          </p:cNvSpPr>
          <p:nvPr/>
        </p:nvSpPr>
        <p:spPr bwMode="auto">
          <a:xfrm>
            <a:off x="323527" y="260648"/>
            <a:ext cx="8640961" cy="846906"/>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smtClean="0">
                <a:solidFill>
                  <a:schemeClr val="bg1"/>
                </a:solidFill>
                <a:latin typeface="微軟正黑體" pitchFamily="34" charset="-120"/>
                <a:ea typeface="微軟正黑體" pitchFamily="34" charset="-120"/>
              </a:rPr>
              <a:t>109</a:t>
            </a:r>
            <a:r>
              <a:rPr lang="zh-TW" altLang="en-US" b="1" dirty="0" smtClean="0">
                <a:solidFill>
                  <a:schemeClr val="bg1"/>
                </a:solidFill>
                <a:latin typeface="微軟正黑體" pitchFamily="34" charset="-120"/>
                <a:ea typeface="微軟正黑體" pitchFamily="34" charset="-120"/>
              </a:rPr>
              <a:t>年技</a:t>
            </a:r>
            <a:r>
              <a:rPr lang="zh-TW" altLang="en-US" b="1" dirty="0">
                <a:solidFill>
                  <a:schemeClr val="bg1"/>
                </a:solidFill>
                <a:latin typeface="微軟正黑體" pitchFamily="34" charset="-120"/>
                <a:ea typeface="微軟正黑體" pitchFamily="34" charset="-120"/>
              </a:rPr>
              <a:t>優甄</a:t>
            </a:r>
            <a:r>
              <a:rPr lang="zh-TW" altLang="en-US" b="1" dirty="0" smtClean="0">
                <a:solidFill>
                  <a:schemeClr val="bg1"/>
                </a:solidFill>
                <a:latin typeface="微軟正黑體" pitchFamily="34" charset="-120"/>
                <a:ea typeface="微軟正黑體" pitchFamily="34" charset="-120"/>
              </a:rPr>
              <a:t>審入學</a:t>
            </a:r>
            <a:endParaRPr lang="zh-TW" altLang="en-US" b="1" dirty="0">
              <a:solidFill>
                <a:schemeClr val="bg1"/>
              </a:solidFill>
              <a:latin typeface="微軟正黑體" pitchFamily="34" charset="-120"/>
              <a:ea typeface="微軟正黑體" pitchFamily="34" charset="-120"/>
            </a:endParaRPr>
          </a:p>
        </p:txBody>
      </p:sp>
      <p:sp>
        <p:nvSpPr>
          <p:cNvPr id="9" name="投影片編號版面配置區 8"/>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latin typeface="微軟正黑體" pitchFamily="34" charset="-120"/>
                <a:ea typeface="微軟正黑體" pitchFamily="34" charset="-120"/>
              </a:rPr>
              <a:pPr>
                <a:defRPr/>
              </a:pPr>
              <a:t>16</a:t>
            </a:fld>
            <a:endParaRPr lang="zh-TW" altLang="en-US">
              <a:solidFill>
                <a:prstClr val="black">
                  <a:tint val="75000"/>
                </a:prstClr>
              </a:solidFill>
              <a:latin typeface="微軟正黑體" pitchFamily="34" charset="-120"/>
              <a:ea typeface="微軟正黑體" pitchFamily="34" charset="-120"/>
            </a:endParaRPr>
          </a:p>
        </p:txBody>
      </p:sp>
      <p:pic>
        <p:nvPicPr>
          <p:cNvPr id="4" name="圖片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graphicFrame>
        <p:nvGraphicFramePr>
          <p:cNvPr id="16" name="資料庫圖表 15"/>
          <p:cNvGraphicFramePr/>
          <p:nvPr>
            <p:extLst>
              <p:ext uri="{D42A27DB-BD31-4B8C-83A1-F6EECF244321}">
                <p14:modId xmlns:p14="http://schemas.microsoft.com/office/powerpoint/2010/main" val="3536633671"/>
              </p:ext>
            </p:extLst>
          </p:nvPr>
        </p:nvGraphicFramePr>
        <p:xfrm>
          <a:off x="6624736" y="2600042"/>
          <a:ext cx="2519264" cy="40659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7" name="圖片 1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32976159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467544" y="188640"/>
            <a:ext cx="8244000" cy="899428"/>
          </a:xfrm>
          <a:prstGeom prst="rect">
            <a:avLst/>
          </a:prstGeom>
          <a:solidFill>
            <a:schemeClr val="accent2">
              <a:lumMod val="75000"/>
            </a:schemeClr>
          </a:solidFill>
          <a:ln>
            <a:noFill/>
          </a:ln>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年直</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升</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入學</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2248964166"/>
              </p:ext>
            </p:extLst>
          </p:nvPr>
        </p:nvGraphicFramePr>
        <p:xfrm>
          <a:off x="457200" y="1484784"/>
          <a:ext cx="8229599" cy="493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17</a:t>
            </a:fld>
            <a:endParaRPr lang="zh-TW" altLang="en-US">
              <a:solidFill>
                <a:prstClr val="black">
                  <a:tint val="75000"/>
                </a:prstClr>
              </a:solidFill>
            </a:endParaRPr>
          </a:p>
        </p:txBody>
      </p:sp>
      <p:pic>
        <p:nvPicPr>
          <p:cNvPr id="8" name="圖片 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pic>
        <p:nvPicPr>
          <p:cNvPr id="512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53251" y="4042783"/>
            <a:ext cx="101123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6910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467544" y="116632"/>
            <a:ext cx="8244000" cy="971436"/>
          </a:xfrm>
          <a:prstGeom prst="rect">
            <a:avLst/>
          </a:prstGeom>
          <a:solidFill>
            <a:srgbClr val="FF6699"/>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年優先免試入學</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2164274134"/>
              </p:ext>
            </p:extLst>
          </p:nvPr>
        </p:nvGraphicFramePr>
        <p:xfrm>
          <a:off x="372939" y="1303484"/>
          <a:ext cx="8229599" cy="5371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18</a:t>
            </a:fld>
            <a:endParaRPr lang="zh-TW" altLang="en-US">
              <a:solidFill>
                <a:prstClr val="black">
                  <a:tint val="75000"/>
                </a:prstClr>
              </a:solidFill>
            </a:endParaRPr>
          </a:p>
        </p:txBody>
      </p:sp>
      <p:pic>
        <p:nvPicPr>
          <p:cNvPr id="8" name="圖片 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22190489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5"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6"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12" name="標題 1"/>
          <p:cNvSpPr txBox="1">
            <a:spLocks/>
          </p:cNvSpPr>
          <p:nvPr/>
        </p:nvSpPr>
        <p:spPr bwMode="auto">
          <a:xfrm>
            <a:off x="107504" y="67009"/>
            <a:ext cx="8813576" cy="548680"/>
          </a:xfrm>
          <a:prstGeom prst="rect">
            <a:avLst/>
          </a:prstGeom>
          <a:solidFill>
            <a:srgbClr val="FF00FF"/>
          </a:solidFill>
          <a:ln>
            <a:noFill/>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lang="en-US" altLang="zh-TW" sz="3200" b="1" dirty="0" smtClean="0">
                <a:solidFill>
                  <a:schemeClr val="bg1"/>
                </a:solidFill>
                <a:latin typeface="微軟正黑體" pitchFamily="34" charset="-120"/>
                <a:ea typeface="微軟正黑體" pitchFamily="34" charset="-120"/>
              </a:rPr>
              <a:t>109</a:t>
            </a:r>
            <a:r>
              <a:rPr lang="zh-TW" altLang="en-US" sz="3200" b="1" dirty="0" smtClean="0">
                <a:solidFill>
                  <a:schemeClr val="bg1"/>
                </a:solidFill>
                <a:latin typeface="微軟正黑體" pitchFamily="34" charset="-120"/>
                <a:ea typeface="微軟正黑體" pitchFamily="34" charset="-120"/>
              </a:rPr>
              <a:t>年優先免試入學</a:t>
            </a:r>
            <a:r>
              <a:rPr lang="en-US" altLang="zh-TW" sz="3200" b="1" dirty="0" smtClean="0">
                <a:solidFill>
                  <a:schemeClr val="bg1"/>
                </a:solidFill>
                <a:latin typeface="微軟正黑體" pitchFamily="34" charset="-120"/>
                <a:ea typeface="微軟正黑體" pitchFamily="34" charset="-120"/>
              </a:rPr>
              <a:t>-</a:t>
            </a:r>
            <a:r>
              <a:rPr lang="zh-TW" altLang="en-US" sz="3200" b="1" dirty="0" smtClean="0">
                <a:solidFill>
                  <a:schemeClr val="bg1"/>
                </a:solidFill>
                <a:latin typeface="微軟正黑體" pitchFamily="34" charset="-120"/>
                <a:ea typeface="微軟正黑體" pitchFamily="34" charset="-120"/>
              </a:rPr>
              <a:t>超額</a:t>
            </a:r>
            <a:r>
              <a:rPr lang="zh-TW" altLang="en-US" sz="3200" b="1" dirty="0">
                <a:solidFill>
                  <a:schemeClr val="bg1"/>
                </a:solidFill>
                <a:latin typeface="微軟正黑體" pitchFamily="34" charset="-120"/>
                <a:ea typeface="微軟正黑體" pitchFamily="34" charset="-120"/>
              </a:rPr>
              <a:t>比序積分</a:t>
            </a:r>
            <a:r>
              <a:rPr lang="zh-TW" altLang="en-US" sz="3200" b="1" dirty="0" smtClean="0">
                <a:solidFill>
                  <a:schemeClr val="bg1"/>
                </a:solidFill>
                <a:latin typeface="微軟正黑體" pitchFamily="34" charset="-120"/>
                <a:ea typeface="微軟正黑體" pitchFamily="34" charset="-120"/>
              </a:rPr>
              <a:t>對照表</a:t>
            </a:r>
            <a:endParaRPr lang="zh-TW" altLang="en-US" sz="2000" b="1" dirty="0">
              <a:solidFill>
                <a:schemeClr val="bg1"/>
              </a:solidFill>
              <a:latin typeface="微軟正黑體" pitchFamily="34" charset="-120"/>
              <a:ea typeface="微軟正黑體" pitchFamily="34" charset="-120"/>
            </a:endParaRPr>
          </a:p>
        </p:txBody>
      </p:sp>
      <p:sp>
        <p:nvSpPr>
          <p:cNvPr id="10"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14" name="Group 5"/>
          <p:cNvGraphicFramePr>
            <a:graphicFrameLocks/>
          </p:cNvGraphicFramePr>
          <p:nvPr>
            <p:extLst>
              <p:ext uri="{D42A27DB-BD31-4B8C-83A1-F6EECF244321}">
                <p14:modId xmlns:p14="http://schemas.microsoft.com/office/powerpoint/2010/main" val="4126643430"/>
              </p:ext>
            </p:extLst>
          </p:nvPr>
        </p:nvGraphicFramePr>
        <p:xfrm>
          <a:off x="137505" y="707156"/>
          <a:ext cx="8854388" cy="6111790"/>
        </p:xfrm>
        <a:graphic>
          <a:graphicData uri="http://schemas.openxmlformats.org/drawingml/2006/table">
            <a:tbl>
              <a:tblPr/>
              <a:tblGrid>
                <a:gridCol w="762087">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gridCol w="355239">
                  <a:extLst>
                    <a:ext uri="{9D8B030D-6E8A-4147-A177-3AD203B41FA5}">
                      <a16:colId xmlns:a16="http://schemas.microsoft.com/office/drawing/2014/main" xmlns="" val="20002"/>
                    </a:ext>
                  </a:extLst>
                </a:gridCol>
                <a:gridCol w="355239"/>
                <a:gridCol w="355239"/>
                <a:gridCol w="355239"/>
                <a:gridCol w="355239"/>
                <a:gridCol w="355239"/>
                <a:gridCol w="355239"/>
                <a:gridCol w="355239"/>
                <a:gridCol w="355239"/>
                <a:gridCol w="355239"/>
                <a:gridCol w="355239"/>
                <a:gridCol w="355239"/>
                <a:gridCol w="355239"/>
                <a:gridCol w="355239"/>
                <a:gridCol w="355239"/>
                <a:gridCol w="973168"/>
                <a:gridCol w="782436">
                  <a:extLst>
                    <a:ext uri="{9D8B030D-6E8A-4147-A177-3AD203B41FA5}">
                      <a16:colId xmlns:a16="http://schemas.microsoft.com/office/drawing/2014/main" xmlns="" val="20004"/>
                    </a:ext>
                  </a:extLst>
                </a:gridCol>
              </a:tblGrid>
              <a:tr h="393892">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比序</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微軟正黑體" pitchFamily="34" charset="-120"/>
                          <a:ea typeface="微軟正黑體" pitchFamily="34" charset="-120"/>
                          <a:cs typeface="Tahoma" pitchFamily="34" charset="0"/>
                        </a:rPr>
                        <a:t>項目</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積分計算</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上限</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xmlns="" val="10000"/>
                  </a:ext>
                </a:extLst>
              </a:tr>
              <a:tr h="165354">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志願序</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195"/>
                      </a:srgbClr>
                    </a:solidFill>
                  </a:tcPr>
                </a:tc>
                <a:tc>
                  <a:txBody>
                    <a:bodyPr/>
                    <a:lstStyle/>
                    <a:p>
                      <a:pPr algn="ctr"/>
                      <a:r>
                        <a:rPr lang="zh-TW" altLang="en-US" sz="1800" b="1" dirty="0" smtClean="0">
                          <a:latin typeface="微軟正黑體" pitchFamily="34" charset="-120"/>
                          <a:ea typeface="微軟正黑體" pitchFamily="34" charset="-120"/>
                        </a:rPr>
                        <a:t>只填一校</a:t>
                      </a:r>
                      <a:endParaRPr lang="zh-TW" altLang="en-US" sz="1800" b="1" dirty="0">
                        <a:latin typeface="微軟正黑體" pitchFamily="34" charset="-120"/>
                        <a:ea typeface="微軟正黑體" pitchFamily="34" charset="-12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僅能選填一所學校  </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同校各科志願積分皆相同</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55</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a16="http://schemas.microsoft.com/office/drawing/2014/main" xmlns="" val="10001"/>
                  </a:ext>
                </a:extLst>
              </a:tr>
              <a:tr h="126994">
                <a:tc row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身分別</a:t>
                      </a:r>
                      <a:endPar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經濟弱勢</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低收入戶</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分；中低收入戶</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211442">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就近入學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彰化免試就學區及共同就學區</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7</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7</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289082">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品德</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服務</a:t>
                      </a:r>
                      <a:endPar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服務學習</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幹部</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分；服務學習</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小時</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0.1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上限</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8</a:t>
                      </a: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20</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329723">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獎勵紀錄</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大功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分；小功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1.5</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分；嘉獎</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0.5</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 </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功過相抵後</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endPar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r>
                        <a:rPr lang="zh-TW" altLang="en-US" sz="1600" dirty="0" smtClean="0">
                          <a:latin typeface="微軟正黑體" pitchFamily="34" charset="-120"/>
                          <a:ea typeface="微軟正黑體" pitchFamily="34" charset="-120"/>
                        </a:rPr>
                        <a:t>上限</a:t>
                      </a:r>
                      <a:r>
                        <a:rPr lang="en-US" altLang="zh-TW" sz="1600" dirty="0" smtClean="0">
                          <a:latin typeface="微軟正黑體" pitchFamily="34" charset="-120"/>
                          <a:ea typeface="微軟正黑體" pitchFamily="34" charset="-120"/>
                        </a:rPr>
                        <a:t>6</a:t>
                      </a:r>
                      <a:r>
                        <a:rPr lang="zh-TW" altLang="en-US" sz="1600" dirty="0" smtClean="0">
                          <a:latin typeface="微軟正黑體" pitchFamily="34" charset="-120"/>
                          <a:ea typeface="微軟正黑體" pitchFamily="34" charset="-120"/>
                        </a:rPr>
                        <a:t>分</a:t>
                      </a:r>
                      <a:endParaRPr lang="zh-TW" altLang="en-US" sz="1600"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xmlns="" val="10005"/>
                  </a:ext>
                </a:extLst>
              </a:tr>
              <a:tr h="345330">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生活教育</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完全或銷過後無懲處</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分；無曠課紀錄者</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上限</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8</a:t>
                      </a: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xmlns="" val="10006"/>
                  </a:ext>
                </a:extLst>
              </a:tr>
              <a:tr h="121426">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績優</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表現</a:t>
                      </a:r>
                      <a:endPar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均衡學習</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健體</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藝文</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綜合領域及格</a:t>
                      </a:r>
                      <a:endPar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五學期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分；任四學期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分；任三學期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smtClean="0">
                          <a:latin typeface="微軟正黑體" pitchFamily="34" charset="-120"/>
                          <a:ea typeface="微軟正黑體" pitchFamily="34" charset="-120"/>
                        </a:rPr>
                        <a:t>上限</a:t>
                      </a:r>
                      <a:r>
                        <a:rPr lang="en-US" altLang="zh-TW" sz="1600" dirty="0" smtClean="0">
                          <a:latin typeface="微軟正黑體" pitchFamily="34" charset="-120"/>
                          <a:ea typeface="微軟正黑體" pitchFamily="34" charset="-120"/>
                        </a:rPr>
                        <a:t>6</a:t>
                      </a:r>
                      <a:r>
                        <a:rPr lang="zh-TW" altLang="en-US" sz="1600" dirty="0" smtClean="0">
                          <a:latin typeface="微軟正黑體" pitchFamily="34" charset="-120"/>
                          <a:ea typeface="微軟正黑體" pitchFamily="34" charset="-120"/>
                        </a:rPr>
                        <a:t>分</a:t>
                      </a:r>
                      <a:endParaRPr lang="zh-TW" altLang="en-US" sz="1600"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16</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7"/>
                  </a:ext>
                </a:extLst>
              </a:tr>
              <a:tr h="144016">
                <a:tc vMerge="1">
                  <a:txBody>
                    <a:bodyPr/>
                    <a:lstStyle/>
                    <a:p>
                      <a:endParaRPr lang="zh-TW" altLang="en-US"/>
                    </a:p>
                  </a:txBody>
                  <a:tcPr/>
                </a:tc>
                <a:tc>
                  <a:txBody>
                    <a:bodyPr/>
                    <a:lstStyle/>
                    <a:p>
                      <a:pPr algn="ctr">
                        <a:lnSpc>
                          <a:spcPts val="1800"/>
                        </a:lnSpc>
                      </a:pPr>
                      <a:r>
                        <a:rPr lang="zh-TW" altLang="en-US" b="1" dirty="0" smtClean="0">
                          <a:latin typeface="微軟正黑體" pitchFamily="34" charset="-120"/>
                          <a:ea typeface="微軟正黑體" pitchFamily="34" charset="-120"/>
                        </a:rPr>
                        <a:t>社團參與</a:t>
                      </a:r>
                      <a:endParaRPr lang="zh-TW" altLang="en-US" b="1" dirty="0">
                        <a:latin typeface="微軟正黑體" pitchFamily="34" charset="-120"/>
                        <a:ea typeface="微軟正黑體" pitchFamily="34" charset="-12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p>
                      <a:pPr algn="ctr">
                        <a:lnSpc>
                          <a:spcPts val="1800"/>
                        </a:lnSpc>
                      </a:pPr>
                      <a:r>
                        <a:rPr lang="zh-TW" altLang="en-US" dirty="0" smtClean="0">
                          <a:latin typeface="微軟正黑體" pitchFamily="34" charset="-120"/>
                          <a:ea typeface="微軟正黑體" pitchFamily="34" charset="-120"/>
                        </a:rPr>
                        <a:t>參與學校社團績優每滿一學期</a:t>
                      </a:r>
                      <a:r>
                        <a:rPr lang="en-US" altLang="zh-TW"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分</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smtClean="0">
                          <a:latin typeface="微軟正黑體" pitchFamily="34" charset="-120"/>
                          <a:ea typeface="微軟正黑體" pitchFamily="34" charset="-120"/>
                        </a:rPr>
                        <a:t>上限</a:t>
                      </a:r>
                      <a:r>
                        <a:rPr lang="en-US" altLang="zh-TW" sz="1600" dirty="0" smtClean="0">
                          <a:latin typeface="微軟正黑體" pitchFamily="34" charset="-120"/>
                          <a:ea typeface="微軟正黑體" pitchFamily="34" charset="-120"/>
                        </a:rPr>
                        <a:t>2</a:t>
                      </a:r>
                      <a:r>
                        <a:rPr lang="zh-TW" altLang="en-US" sz="1600" dirty="0" smtClean="0">
                          <a:latin typeface="微軟正黑體" pitchFamily="34" charset="-120"/>
                          <a:ea typeface="微軟正黑體" pitchFamily="34" charset="-120"/>
                        </a:rPr>
                        <a:t>分</a:t>
                      </a:r>
                      <a:endParaRPr lang="zh-TW" altLang="en-US" sz="1600"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a16="http://schemas.microsoft.com/office/drawing/2014/main" xmlns="" val="10008"/>
                  </a:ext>
                </a:extLst>
              </a:tr>
              <a:tr h="0">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競賽成績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國際</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6/5/4/3</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、全國</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5/4/3/2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、縣級</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4/3/2/1</a:t>
                      </a:r>
                      <a:endPar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smtClean="0">
                          <a:latin typeface="微軟正黑體" pitchFamily="34" charset="-120"/>
                          <a:ea typeface="微軟正黑體" pitchFamily="34" charset="-120"/>
                        </a:rPr>
                        <a:t>上限</a:t>
                      </a:r>
                      <a:r>
                        <a:rPr lang="en-US" altLang="zh-TW" sz="1600" dirty="0" smtClean="0">
                          <a:latin typeface="微軟正黑體" pitchFamily="34" charset="-120"/>
                          <a:ea typeface="微軟正黑體" pitchFamily="34" charset="-120"/>
                        </a:rPr>
                        <a:t>6</a:t>
                      </a:r>
                      <a:r>
                        <a:rPr lang="zh-TW" altLang="en-US" sz="1600" dirty="0" smtClean="0">
                          <a:latin typeface="微軟正黑體" pitchFamily="34" charset="-120"/>
                          <a:ea typeface="微軟正黑體" pitchFamily="34" charset="-120"/>
                        </a:rPr>
                        <a:t>分</a:t>
                      </a:r>
                      <a:endParaRPr lang="zh-TW" altLang="en-US" sz="1600"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xmlns="" val="10009"/>
                  </a:ext>
                </a:extLst>
              </a:tr>
              <a:tr h="152512">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體適能</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每項銅牌以上</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分；中等或待加強</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smtClean="0">
                          <a:latin typeface="微軟正黑體" pitchFamily="34" charset="-120"/>
                          <a:ea typeface="微軟正黑體" pitchFamily="34" charset="-120"/>
                        </a:rPr>
                        <a:t>上限</a:t>
                      </a:r>
                      <a:r>
                        <a:rPr lang="en-US" altLang="zh-TW" sz="1600" dirty="0" smtClean="0">
                          <a:latin typeface="微軟正黑體" pitchFamily="34" charset="-120"/>
                          <a:ea typeface="微軟正黑體" pitchFamily="34" charset="-120"/>
                        </a:rPr>
                        <a:t>6</a:t>
                      </a:r>
                      <a:r>
                        <a:rPr lang="zh-TW" altLang="en-US" sz="1600" dirty="0" smtClean="0">
                          <a:latin typeface="微軟正黑體" pitchFamily="34" charset="-120"/>
                          <a:ea typeface="微軟正黑體" pitchFamily="34" charset="-120"/>
                        </a:rPr>
                        <a:t>分</a:t>
                      </a:r>
                      <a:endParaRPr lang="zh-TW" altLang="en-US" sz="1600"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xmlns="" val="10010"/>
                  </a:ext>
                </a:extLst>
              </a:tr>
              <a:tr h="3343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教育</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會考</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國</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英</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數</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自</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 各科精熟</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9</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8</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7</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endPar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各科基礎</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6</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5</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各科待加強</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C</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得</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3</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    </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寫作測驗列為同分比序項目</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endPar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1"/>
                  </a:ext>
                </a:extLst>
              </a:tr>
              <a:tr h="19920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latin typeface="微軟正黑體" pitchFamily="34" charset="-120"/>
                          <a:ea typeface="微軟正黑體" pitchFamily="34" charset="-120"/>
                        </a:rPr>
                        <a:t>加權</a:t>
                      </a:r>
                      <a:endParaRPr lang="zh-TW" altLang="en-US" b="1"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原始分數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18</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17</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16</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15</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14</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13</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12</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11</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10</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9</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8</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7</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6</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3</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0</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algn="ctr"/>
                      <a:r>
                        <a:rPr lang="zh-TW" altLang="en-US" sz="1600" dirty="0" smtClean="0">
                          <a:latin typeface="微軟正黑體" pitchFamily="34" charset="-120"/>
                          <a:ea typeface="微軟正黑體" pitchFamily="34" charset="-120"/>
                        </a:rPr>
                        <a:t>上限</a:t>
                      </a:r>
                      <a:r>
                        <a:rPr lang="en-US" altLang="zh-TW" sz="1600" dirty="0" smtClean="0">
                          <a:latin typeface="微軟正黑體" pitchFamily="34" charset="-120"/>
                          <a:ea typeface="微軟正黑體" pitchFamily="34" charset="-120"/>
                        </a:rPr>
                        <a:t>5</a:t>
                      </a:r>
                      <a:r>
                        <a:rPr lang="zh-TW" altLang="en-US" sz="1600" dirty="0" smtClean="0">
                          <a:latin typeface="微軟正黑體" pitchFamily="34" charset="-120"/>
                          <a:ea typeface="微軟正黑體" pitchFamily="34" charset="-120"/>
                        </a:rPr>
                        <a:t>分</a:t>
                      </a:r>
                      <a:endParaRPr lang="zh-TW" altLang="en-US" sz="1600"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5</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12"/>
                  </a:ext>
                </a:extLst>
              </a:tr>
              <a:tr h="199200">
                <a:tc v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加權分數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5</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5</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4.8</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4.5</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4.2</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3.9</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3.6</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3.3</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3.0</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2.7</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2.4</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2.1</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1.8</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0.9</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0</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vMerge="1">
                  <a:txBody>
                    <a:bodyPr/>
                    <a:lstStyle/>
                    <a:p>
                      <a:endParaRPr lang="zh-TW" altLang="en-US"/>
                    </a:p>
                  </a:txBody>
                  <a:tcPr/>
                </a:tc>
                <a:tc vMerge="1">
                  <a:txBody>
                    <a:bodyPr/>
                    <a:lstStyle/>
                    <a:p>
                      <a:endParaRPr lang="zh-TW" altLang="en-US"/>
                    </a:p>
                  </a:txBody>
                  <a:tcPr/>
                </a:tc>
              </a:tr>
              <a:tr h="152212">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總積分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150</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val="27370222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a:t>
            </a:fld>
            <a:endParaRPr lang="zh-TW" altLang="en-US">
              <a:solidFill>
                <a:prstClr val="black">
                  <a:tint val="75000"/>
                </a:prstClr>
              </a:solidFill>
            </a:endParaRPr>
          </a:p>
        </p:txBody>
      </p:sp>
      <p:sp>
        <p:nvSpPr>
          <p:cNvPr id="7" name="文字方塊 1"/>
          <p:cNvSpPr txBox="1">
            <a:spLocks noChangeArrowheads="1"/>
          </p:cNvSpPr>
          <p:nvPr/>
        </p:nvSpPr>
        <p:spPr bwMode="auto">
          <a:xfrm>
            <a:off x="5399658" y="6349257"/>
            <a:ext cx="37443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引</a:t>
            </a:r>
            <a:r>
              <a:rPr lang="zh-TW" altLang="en-US" dirty="0" smtClean="0">
                <a:solidFill>
                  <a:prstClr val="black"/>
                </a:solidFill>
                <a:latin typeface="微軟正黑體" panose="020B0604030504040204" pitchFamily="34" charset="-120"/>
                <a:ea typeface="微軟正黑體" panose="020B0604030504040204" pitchFamily="34" charset="-120"/>
              </a:rPr>
              <a:t>自</a:t>
            </a:r>
            <a:r>
              <a:rPr lang="en-US" altLang="zh-TW" dirty="0" smtClean="0">
                <a:solidFill>
                  <a:prstClr val="black"/>
                </a:solidFill>
                <a:latin typeface="微軟正黑體" panose="020B0604030504040204" pitchFamily="34" charset="-120"/>
                <a:ea typeface="微軟正黑體" panose="020B0604030504040204" pitchFamily="34" charset="-120"/>
              </a:rPr>
              <a:t>2019.1.10</a:t>
            </a:r>
            <a:r>
              <a:rPr lang="zh-TW" altLang="en-US" dirty="0" smtClean="0">
                <a:solidFill>
                  <a:prstClr val="black"/>
                </a:solidFill>
                <a:latin typeface="微軟正黑體" panose="020B0604030504040204" pitchFamily="34" charset="-120"/>
                <a:ea typeface="微軟正黑體" panose="020B0604030504040204" pitchFamily="34" charset="-120"/>
              </a:rPr>
              <a:t>聯合新聞網</a:t>
            </a:r>
            <a:r>
              <a:rPr lang="en-US" altLang="zh-TW" dirty="0" smtClean="0">
                <a:solidFill>
                  <a:prstClr val="black"/>
                </a:solidFill>
                <a:latin typeface="微軟正黑體" panose="020B0604030504040204" pitchFamily="34" charset="-120"/>
                <a:ea typeface="微軟正黑體" panose="020B0604030504040204" pitchFamily="34" charset="-120"/>
              </a:rPr>
              <a:t>)</a:t>
            </a:r>
            <a:endParaRPr lang="zh-TW" altLang="en-US" dirty="0">
              <a:solidFill>
                <a:prstClr val="black"/>
              </a:solidFill>
              <a:latin typeface="微軟正黑體" panose="020B0604030504040204" pitchFamily="34" charset="-120"/>
              <a:ea typeface="微軟正黑體" panose="020B0604030504040204" pitchFamily="34" charset="-120"/>
            </a:endParaRPr>
          </a:p>
        </p:txBody>
      </p:sp>
      <p:sp>
        <p:nvSpPr>
          <p:cNvPr id="9" name="圓角矩形 8"/>
          <p:cNvSpPr/>
          <p:nvPr/>
        </p:nvSpPr>
        <p:spPr>
          <a:xfrm>
            <a:off x="1259632" y="188640"/>
            <a:ext cx="7056784" cy="865188"/>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zh-TW" altLang="en-US" sz="3600" b="1" dirty="0">
                <a:solidFill>
                  <a:prstClr val="white"/>
                </a:solidFill>
                <a:latin typeface="微軟正黑體" pitchFamily="34" charset="-120"/>
                <a:ea typeface="微軟正黑體" pitchFamily="34" charset="-120"/>
              </a:rPr>
              <a:t>亞洲</a:t>
            </a:r>
            <a:r>
              <a:rPr lang="en-US" altLang="zh-TW" sz="3600" b="1" dirty="0">
                <a:solidFill>
                  <a:prstClr val="white"/>
                </a:solidFill>
                <a:latin typeface="微軟正黑體" pitchFamily="34" charset="-120"/>
                <a:ea typeface="微軟正黑體" pitchFamily="34" charset="-120"/>
              </a:rPr>
              <a:t>2030</a:t>
            </a:r>
            <a:r>
              <a:rPr lang="zh-TW" altLang="en-US" sz="3600" b="1" dirty="0">
                <a:solidFill>
                  <a:prstClr val="white"/>
                </a:solidFill>
                <a:latin typeface="微軟正黑體" pitchFamily="34" charset="-120"/>
                <a:ea typeface="微軟正黑體" pitchFamily="34" charset="-120"/>
              </a:rPr>
              <a:t>前瞻科技調查報告</a:t>
            </a: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0906" y="2551361"/>
            <a:ext cx="5015894" cy="3709268"/>
          </a:xfrm>
          <a:prstGeom prst="rect">
            <a:avLst/>
          </a:prstGeom>
          <a:ln>
            <a:solidFill>
              <a:schemeClr val="tx1"/>
            </a:solidFill>
          </a:ln>
        </p:spPr>
      </p:pic>
      <p:sp>
        <p:nvSpPr>
          <p:cNvPr id="3" name="矩形 2"/>
          <p:cNvSpPr/>
          <p:nvPr/>
        </p:nvSpPr>
        <p:spPr>
          <a:xfrm>
            <a:off x="396522" y="1411025"/>
            <a:ext cx="1980029"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000" dirty="0">
                <a:latin typeface="微軟正黑體" panose="020B0604030504040204" pitchFamily="34" charset="-120"/>
                <a:ea typeface="微軟正黑體" panose="020B0604030504040204" pitchFamily="34" charset="-120"/>
              </a:rPr>
              <a:t>人工智慧</a:t>
            </a:r>
            <a:r>
              <a:rPr lang="zh-TW" altLang="en-US" sz="2000" dirty="0" smtClean="0">
                <a:latin typeface="微軟正黑體" panose="020B0604030504040204" pitchFamily="34" charset="-120"/>
                <a:ea typeface="微軟正黑體" panose="020B0604030504040204" pitchFamily="34" charset="-120"/>
              </a:rPr>
              <a:t>大躍進</a:t>
            </a:r>
            <a:endParaRPr lang="zh-TW" altLang="en-US" sz="2000" dirty="0">
              <a:latin typeface="微軟正黑體" panose="020B0604030504040204" pitchFamily="34" charset="-120"/>
              <a:ea typeface="微軟正黑體" panose="020B0604030504040204" pitchFamily="34" charset="-120"/>
            </a:endParaRPr>
          </a:p>
        </p:txBody>
      </p:sp>
      <p:sp>
        <p:nvSpPr>
          <p:cNvPr id="6" name="矩形 5"/>
          <p:cNvSpPr/>
          <p:nvPr/>
        </p:nvSpPr>
        <p:spPr>
          <a:xfrm>
            <a:off x="412551" y="1936726"/>
            <a:ext cx="3087705"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altLang="zh-TW" sz="2000" dirty="0" err="1">
                <a:latin typeface="微軟正黑體" panose="020B0604030504040204" pitchFamily="34" charset="-120"/>
                <a:ea typeface="微軟正黑體" panose="020B0604030504040204" pitchFamily="34" charset="-120"/>
              </a:rPr>
              <a:t>6G</a:t>
            </a:r>
            <a:r>
              <a:rPr lang="zh-TW" altLang="en-US" sz="2000" dirty="0">
                <a:latin typeface="微軟正黑體" panose="020B0604030504040204" pitchFamily="34" charset="-120"/>
                <a:ea typeface="微軟正黑體" panose="020B0604030504040204" pitchFamily="34" charset="-120"/>
              </a:rPr>
              <a:t>行動通訊技術覆蓋全球</a:t>
            </a:r>
          </a:p>
        </p:txBody>
      </p:sp>
      <p:sp>
        <p:nvSpPr>
          <p:cNvPr id="10" name="矩形 9"/>
          <p:cNvSpPr/>
          <p:nvPr/>
        </p:nvSpPr>
        <p:spPr>
          <a:xfrm>
            <a:off x="401339" y="2500050"/>
            <a:ext cx="2236510"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000" dirty="0">
                <a:latin typeface="微軟正黑體" panose="020B0604030504040204" pitchFamily="34" charset="-120"/>
                <a:ea typeface="微軟正黑體" panose="020B0604030504040204" pitchFamily="34" charset="-120"/>
              </a:rPr>
              <a:t>區塊鏈驅動新經濟</a:t>
            </a:r>
          </a:p>
        </p:txBody>
      </p:sp>
      <p:sp>
        <p:nvSpPr>
          <p:cNvPr id="11" name="矩形 10"/>
          <p:cNvSpPr/>
          <p:nvPr/>
        </p:nvSpPr>
        <p:spPr>
          <a:xfrm>
            <a:off x="404338" y="3079362"/>
            <a:ext cx="2492990"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000" dirty="0">
                <a:latin typeface="微軟正黑體" panose="020B0604030504040204" pitchFamily="34" charset="-120"/>
                <a:ea typeface="微軟正黑體" panose="020B0604030504040204" pitchFamily="34" charset="-120"/>
              </a:rPr>
              <a:t>自駕車實現智慧交通</a:t>
            </a:r>
          </a:p>
        </p:txBody>
      </p:sp>
      <p:sp>
        <p:nvSpPr>
          <p:cNvPr id="12" name="矩形 11"/>
          <p:cNvSpPr/>
          <p:nvPr/>
        </p:nvSpPr>
        <p:spPr>
          <a:xfrm>
            <a:off x="398304" y="3662673"/>
            <a:ext cx="3005951"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000" dirty="0">
                <a:latin typeface="微軟正黑體" panose="020B0604030504040204" pitchFamily="34" charset="-120"/>
                <a:ea typeface="微軟正黑體" panose="020B0604030504040204" pitchFamily="34" charset="-120"/>
              </a:rPr>
              <a:t>工業機器人推動產業升級</a:t>
            </a:r>
          </a:p>
        </p:txBody>
      </p:sp>
      <p:sp>
        <p:nvSpPr>
          <p:cNvPr id="13" name="矩形 12"/>
          <p:cNvSpPr/>
          <p:nvPr/>
        </p:nvSpPr>
        <p:spPr>
          <a:xfrm>
            <a:off x="396522" y="4239177"/>
            <a:ext cx="3005951"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000" dirty="0">
                <a:latin typeface="微軟正黑體" panose="020B0604030504040204" pitchFamily="34" charset="-120"/>
                <a:ea typeface="微軟正黑體" panose="020B0604030504040204" pitchFamily="34" charset="-120"/>
              </a:rPr>
              <a:t>服務機器人滿足家庭需求</a:t>
            </a:r>
          </a:p>
        </p:txBody>
      </p:sp>
      <p:sp>
        <p:nvSpPr>
          <p:cNvPr id="14" name="矩形 13"/>
          <p:cNvSpPr/>
          <p:nvPr/>
        </p:nvSpPr>
        <p:spPr>
          <a:xfrm>
            <a:off x="396522" y="4795885"/>
            <a:ext cx="2236510"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000" dirty="0">
                <a:latin typeface="微軟正黑體" panose="020B0604030504040204" pitchFamily="34" charset="-120"/>
                <a:ea typeface="微軟正黑體" panose="020B0604030504040204" pitchFamily="34" charset="-120"/>
              </a:rPr>
              <a:t>新能源車節能減碳</a:t>
            </a:r>
          </a:p>
        </p:txBody>
      </p:sp>
      <p:sp>
        <p:nvSpPr>
          <p:cNvPr id="15" name="矩形 14"/>
          <p:cNvSpPr/>
          <p:nvPr/>
        </p:nvSpPr>
        <p:spPr>
          <a:xfrm>
            <a:off x="412551" y="5328202"/>
            <a:ext cx="1980029"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000" dirty="0">
                <a:latin typeface="微軟正黑體" panose="020B0604030504040204" pitchFamily="34" charset="-120"/>
                <a:ea typeface="微軟正黑體" panose="020B0604030504040204" pitchFamily="34" charset="-120"/>
              </a:rPr>
              <a:t>塑膠材料更友善</a:t>
            </a:r>
          </a:p>
        </p:txBody>
      </p:sp>
      <p:sp>
        <p:nvSpPr>
          <p:cNvPr id="16" name="矩形 15"/>
          <p:cNvSpPr/>
          <p:nvPr/>
        </p:nvSpPr>
        <p:spPr>
          <a:xfrm>
            <a:off x="396522" y="5860519"/>
            <a:ext cx="2231263"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zh-TW" altLang="en-US" sz="2000" dirty="0">
                <a:latin typeface="微軟正黑體" panose="020B0604030504040204" pitchFamily="34" charset="-120"/>
                <a:ea typeface="微軟正黑體" panose="020B0604030504040204" pitchFamily="34" charset="-120"/>
              </a:rPr>
              <a:t>奈米科技無處</a:t>
            </a:r>
            <a:r>
              <a:rPr lang="zh-TW" altLang="en-US" sz="2000" dirty="0" smtClean="0">
                <a:latin typeface="微軟正黑體" panose="020B0604030504040204" pitchFamily="34" charset="-120"/>
                <a:ea typeface="微軟正黑體" panose="020B0604030504040204" pitchFamily="34" charset="-120"/>
              </a:rPr>
              <a:t>不在</a:t>
            </a:r>
            <a:endParaRPr lang="zh-TW" altLang="en-US" sz="2000" dirty="0">
              <a:latin typeface="微軟正黑體" panose="020B0604030504040204" pitchFamily="34" charset="-120"/>
              <a:ea typeface="微軟正黑體" panose="020B0604030504040204" pitchFamily="34" charset="-120"/>
            </a:endParaRPr>
          </a:p>
        </p:txBody>
      </p:sp>
      <p:sp>
        <p:nvSpPr>
          <p:cNvPr id="17" name="矩形 16"/>
          <p:cNvSpPr/>
          <p:nvPr/>
        </p:nvSpPr>
        <p:spPr>
          <a:xfrm>
            <a:off x="3670906" y="1411025"/>
            <a:ext cx="5015894" cy="923330"/>
          </a:xfrm>
          <a:prstGeom prst="rect">
            <a:avLst/>
          </a:prstGeom>
          <a:solidFill>
            <a:srgbClr val="FFCC99"/>
          </a:solidFill>
        </p:spPr>
        <p:txBody>
          <a:bodyPr wrap="square">
            <a:spAutoFit/>
          </a:bodyPr>
          <a:lstStyle/>
          <a:p>
            <a:r>
              <a:rPr lang="zh-TW" altLang="en-US" dirty="0" smtClean="0">
                <a:solidFill>
                  <a:srgbClr val="444444"/>
                </a:solidFill>
                <a:latin typeface="微軟正黑體" panose="020B0604030504040204" pitchFamily="34" charset="-120"/>
                <a:ea typeface="微軟正黑體" panose="020B0604030504040204" pitchFamily="34" charset="-120"/>
              </a:rPr>
              <a:t>工研院與美國電機電子工程師學會（</a:t>
            </a:r>
            <a:r>
              <a:rPr lang="en-US" altLang="zh-TW" dirty="0" smtClean="0">
                <a:solidFill>
                  <a:srgbClr val="444444"/>
                </a:solidFill>
                <a:latin typeface="微軟正黑體" panose="020B0604030504040204" pitchFamily="34" charset="-120"/>
                <a:ea typeface="微軟正黑體" panose="020B0604030504040204" pitchFamily="34" charset="-120"/>
              </a:rPr>
              <a:t>IEEE</a:t>
            </a:r>
            <a:r>
              <a:rPr lang="zh-TW" altLang="en-US" dirty="0" smtClean="0">
                <a:solidFill>
                  <a:srgbClr val="444444"/>
                </a:solidFill>
                <a:latin typeface="微軟正黑體" panose="020B0604030504040204" pitchFamily="34" charset="-120"/>
                <a:ea typeface="微軟正黑體" panose="020B0604030504040204" pitchFamily="34" charset="-120"/>
              </a:rPr>
              <a:t>）合作</a:t>
            </a:r>
            <a:r>
              <a:rPr lang="en-US" altLang="zh-TW" dirty="0" smtClean="0">
                <a:solidFill>
                  <a:srgbClr val="444444"/>
                </a:solidFill>
                <a:latin typeface="微軟正黑體" panose="020B0604030504040204" pitchFamily="34" charset="-120"/>
                <a:ea typeface="微軟正黑體" panose="020B0604030504040204" pitchFamily="34" charset="-120"/>
              </a:rPr>
              <a:t/>
            </a:r>
            <a:br>
              <a:rPr lang="en-US" altLang="zh-TW" dirty="0" smtClean="0">
                <a:solidFill>
                  <a:srgbClr val="444444"/>
                </a:solidFill>
                <a:latin typeface="微軟正黑體" panose="020B0604030504040204" pitchFamily="34" charset="-120"/>
                <a:ea typeface="微軟正黑體" panose="020B0604030504040204" pitchFamily="34" charset="-120"/>
              </a:rPr>
            </a:br>
            <a:r>
              <a:rPr lang="zh-TW" altLang="en-US" dirty="0" smtClean="0">
                <a:solidFill>
                  <a:srgbClr val="444444"/>
                </a:solidFill>
                <a:latin typeface="微軟正黑體" panose="020B0604030504040204" pitchFamily="34" charset="-120"/>
                <a:ea typeface="微軟正黑體" panose="020B0604030504040204" pitchFamily="34" charset="-120"/>
              </a:rPr>
              <a:t>，公布</a:t>
            </a:r>
            <a:r>
              <a:rPr lang="zh-TW" altLang="en-US" dirty="0">
                <a:solidFill>
                  <a:srgbClr val="444444"/>
                </a:solidFill>
                <a:latin typeface="微軟正黑體" panose="020B0604030504040204" pitchFamily="34" charset="-120"/>
                <a:ea typeface="微軟正黑體" panose="020B0604030504040204" pitchFamily="34" charset="-120"/>
              </a:rPr>
              <a:t>亞洲</a:t>
            </a:r>
            <a:r>
              <a:rPr lang="en-US" altLang="zh-TW" dirty="0">
                <a:solidFill>
                  <a:srgbClr val="444444"/>
                </a:solidFill>
                <a:latin typeface="微軟正黑體" panose="020B0604030504040204" pitchFamily="34" charset="-120"/>
                <a:ea typeface="微軟正黑體" panose="020B0604030504040204" pitchFamily="34" charset="-120"/>
              </a:rPr>
              <a:t>2030</a:t>
            </a:r>
            <a:r>
              <a:rPr lang="zh-TW" altLang="en-US" dirty="0">
                <a:solidFill>
                  <a:srgbClr val="444444"/>
                </a:solidFill>
                <a:latin typeface="微軟正黑體" panose="020B0604030504040204" pitchFamily="34" charset="-120"/>
                <a:ea typeface="微軟正黑體" panose="020B0604030504040204" pitchFamily="34" charset="-120"/>
              </a:rPr>
              <a:t>前瞻科技調查報告</a:t>
            </a:r>
            <a:r>
              <a:rPr lang="zh-TW" altLang="en-US" dirty="0" smtClean="0">
                <a:solidFill>
                  <a:srgbClr val="444444"/>
                </a:solidFill>
                <a:latin typeface="微軟正黑體" panose="020B0604030504040204" pitchFamily="34" charset="-120"/>
                <a:ea typeface="微軟正黑體" panose="020B0604030504040204" pitchFamily="34" charset="-120"/>
              </a:rPr>
              <a:t>，盤點</a:t>
            </a:r>
            <a:r>
              <a:rPr lang="zh-TW" altLang="en-US" dirty="0">
                <a:solidFill>
                  <a:srgbClr val="444444"/>
                </a:solidFill>
                <a:latin typeface="微軟正黑體" panose="020B0604030504040204" pitchFamily="34" charset="-120"/>
                <a:ea typeface="微軟正黑體" panose="020B0604030504040204" pitchFamily="34" charset="-120"/>
              </a:rPr>
              <a:t>出未來</a:t>
            </a:r>
            <a:r>
              <a:rPr lang="en-US" altLang="zh-TW" dirty="0">
                <a:solidFill>
                  <a:srgbClr val="444444"/>
                </a:solidFill>
                <a:latin typeface="微軟正黑體" panose="020B0604030504040204" pitchFamily="34" charset="-120"/>
                <a:ea typeface="微軟正黑體" panose="020B0604030504040204" pitchFamily="34" charset="-120"/>
              </a:rPr>
              <a:t>10</a:t>
            </a:r>
            <a:r>
              <a:rPr lang="zh-TW" altLang="en-US" dirty="0">
                <a:solidFill>
                  <a:srgbClr val="444444"/>
                </a:solidFill>
                <a:latin typeface="微軟正黑體" panose="020B0604030504040204" pitchFamily="34" charset="-120"/>
                <a:ea typeface="微軟正黑體" panose="020B0604030504040204" pitchFamily="34" charset="-120"/>
              </a:rPr>
              <a:t>年亞洲十大重點技術。</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62368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395536" y="116632"/>
            <a:ext cx="8316008" cy="971436"/>
          </a:xfrm>
          <a:prstGeom prst="rect">
            <a:avLst/>
          </a:prstGeom>
          <a:solidFill>
            <a:srgbClr val="FF6699"/>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優先免試入學會考成績加權計算示範</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20</a:t>
            </a:fld>
            <a:endParaRPr lang="zh-TW" altLang="en-US">
              <a:solidFill>
                <a:prstClr val="black">
                  <a:tint val="75000"/>
                </a:prstClr>
              </a:solidFill>
            </a:endParaRPr>
          </a:p>
        </p:txBody>
      </p:sp>
      <p:pic>
        <p:nvPicPr>
          <p:cNvPr id="8" name="圖片 7">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
        <p:nvSpPr>
          <p:cNvPr id="3" name="文字方塊 2"/>
          <p:cNvSpPr txBox="1"/>
          <p:nvPr/>
        </p:nvSpPr>
        <p:spPr>
          <a:xfrm>
            <a:off x="539552" y="1340768"/>
            <a:ext cx="8171992" cy="5139869"/>
          </a:xfrm>
          <a:prstGeom prst="rect">
            <a:avLst/>
          </a:prstGeom>
          <a:noFill/>
        </p:spPr>
        <p:txBody>
          <a:bodyPr wrap="square" rtlCol="0">
            <a:spAutoFit/>
          </a:bodyPr>
          <a:lstStyle/>
          <a:p>
            <a:pPr>
              <a:lnSpc>
                <a:spcPts val="2400"/>
              </a:lnSpc>
            </a:pPr>
            <a:endParaRPr lang="en-US" altLang="zh-TW" sz="3200" b="1" dirty="0" smtClean="0">
              <a:latin typeface="微軟正黑體" panose="020B0604030504040204" pitchFamily="34" charset="-120"/>
              <a:ea typeface="微軟正黑體" panose="020B0604030504040204" pitchFamily="34" charset="-120"/>
            </a:endParaRPr>
          </a:p>
          <a:p>
            <a:pPr>
              <a:lnSpc>
                <a:spcPts val="2400"/>
              </a:lnSpc>
            </a:pPr>
            <a:r>
              <a:rPr lang="zh-TW" altLang="en-US" sz="3200" b="1" dirty="0" smtClean="0">
                <a:latin typeface="微軟正黑體" panose="020B0604030504040204" pitchFamily="34" charset="-120"/>
                <a:ea typeface="微軟正黑體" panose="020B0604030504040204" pitchFamily="34" charset="-120"/>
              </a:rPr>
              <a:t>某</a:t>
            </a:r>
            <a:r>
              <a:rPr lang="zh-TW" altLang="en-US" sz="3200" b="1" dirty="0">
                <a:latin typeface="微軟正黑體" panose="020B0604030504040204" pitchFamily="34" charset="-120"/>
                <a:ea typeface="微軟正黑體" panose="020B0604030504040204" pitchFamily="34" charset="-120"/>
              </a:rPr>
              <a:t>高中</a:t>
            </a:r>
            <a:r>
              <a:rPr lang="zh-TW" altLang="en-US" sz="3200" b="1" dirty="0" smtClean="0">
                <a:latin typeface="微軟正黑體" panose="020B0604030504040204" pitchFamily="34" charset="-120"/>
                <a:ea typeface="微軟正黑體" panose="020B0604030504040204" pitchFamily="34" charset="-120"/>
              </a:rPr>
              <a:t>會考加權採計科目</a:t>
            </a:r>
            <a:r>
              <a:rPr lang="en-US" altLang="zh-TW" sz="3200" b="1" dirty="0" smtClean="0">
                <a:latin typeface="微軟正黑體" panose="020B0604030504040204" pitchFamily="34" charset="-120"/>
                <a:ea typeface="微軟正黑體" panose="020B0604030504040204" pitchFamily="34" charset="-120"/>
              </a:rPr>
              <a:t>:</a:t>
            </a:r>
            <a:r>
              <a:rPr lang="zh-TW" altLang="en-US" sz="3200" b="1" dirty="0" smtClean="0">
                <a:latin typeface="微軟正黑體" panose="020B0604030504040204" pitchFamily="34" charset="-120"/>
                <a:ea typeface="微軟正黑體" panose="020B0604030504040204" pitchFamily="34" charset="-120"/>
              </a:rPr>
              <a:t>英語、數學</a:t>
            </a:r>
            <a:endParaRPr lang="en-US" altLang="zh-TW" sz="3200" b="1" dirty="0" smtClean="0">
              <a:latin typeface="微軟正黑體" panose="020B0604030504040204" pitchFamily="34" charset="-120"/>
              <a:ea typeface="微軟正黑體" panose="020B0604030504040204" pitchFamily="34" charset="-120"/>
            </a:endParaRPr>
          </a:p>
          <a:p>
            <a:pPr>
              <a:lnSpc>
                <a:spcPts val="2400"/>
              </a:lnSpc>
            </a:pPr>
            <a:endParaRPr lang="en-US" altLang="zh-TW" sz="3200" b="1" dirty="0" smtClean="0">
              <a:latin typeface="微軟正黑體" panose="020B0604030504040204" pitchFamily="34" charset="-120"/>
              <a:ea typeface="微軟正黑體" panose="020B0604030504040204" pitchFamily="34" charset="-120"/>
            </a:endParaRPr>
          </a:p>
          <a:p>
            <a:pPr>
              <a:lnSpc>
                <a:spcPts val="2400"/>
              </a:lnSpc>
            </a:pPr>
            <a:r>
              <a:rPr lang="en-US" altLang="zh-TW" sz="3200" b="1" dirty="0" smtClean="0">
                <a:latin typeface="微軟正黑體" panose="020B0604030504040204" pitchFamily="34" charset="-120"/>
                <a:ea typeface="微軟正黑體" panose="020B0604030504040204" pitchFamily="34" charset="-120"/>
              </a:rPr>
              <a:t>A</a:t>
            </a:r>
            <a:r>
              <a:rPr lang="zh-TW" altLang="en-US" sz="3200" b="1" dirty="0" smtClean="0">
                <a:latin typeface="微軟正黑體" panose="020B0604030504040204" pitchFamily="34" charset="-120"/>
                <a:ea typeface="微軟正黑體" panose="020B0604030504040204" pitchFamily="34" charset="-120"/>
              </a:rPr>
              <a:t>生會考原始成績</a:t>
            </a:r>
            <a:r>
              <a:rPr lang="en-US" altLang="zh-TW" sz="3200" b="1" dirty="0" smtClean="0">
                <a:latin typeface="微軟正黑體" panose="020B0604030504040204" pitchFamily="34" charset="-120"/>
                <a:ea typeface="微軟正黑體" panose="020B0604030504040204" pitchFamily="34" charset="-120"/>
              </a:rPr>
              <a:t>:</a:t>
            </a:r>
          </a:p>
          <a:p>
            <a:pPr>
              <a:lnSpc>
                <a:spcPts val="2400"/>
              </a:lnSpc>
            </a:pPr>
            <a:r>
              <a:rPr lang="zh-TW" altLang="en-US" sz="3200" b="1" dirty="0">
                <a:latin typeface="微軟正黑體" panose="020B0604030504040204" pitchFamily="34" charset="-120"/>
                <a:ea typeface="微軟正黑體" panose="020B0604030504040204" pitchFamily="34" charset="-120"/>
              </a:rPr>
              <a:t> </a:t>
            </a:r>
            <a:r>
              <a:rPr lang="zh-TW" altLang="en-US" sz="3200" b="1" dirty="0" smtClean="0">
                <a:latin typeface="微軟正黑體" panose="020B0604030504040204" pitchFamily="34" charset="-120"/>
                <a:ea typeface="微軟正黑體" panose="020B0604030504040204" pitchFamily="34" charset="-120"/>
              </a:rPr>
              <a:t>       </a:t>
            </a:r>
            <a:endParaRPr lang="en-US" altLang="zh-TW" sz="3200" b="1" dirty="0" smtClean="0">
              <a:latin typeface="微軟正黑體" panose="020B0604030504040204" pitchFamily="34" charset="-120"/>
              <a:ea typeface="微軟正黑體" panose="020B0604030504040204" pitchFamily="34" charset="-120"/>
            </a:endParaRPr>
          </a:p>
          <a:p>
            <a:pPr>
              <a:lnSpc>
                <a:spcPts val="2400"/>
              </a:lnSpc>
            </a:pPr>
            <a:r>
              <a:rPr lang="zh-TW" altLang="en-US" sz="3200" b="1" dirty="0">
                <a:latin typeface="微軟正黑體" panose="020B0604030504040204" pitchFamily="34" charset="-120"/>
                <a:ea typeface="微軟正黑體" panose="020B0604030504040204" pitchFamily="34" charset="-120"/>
              </a:rPr>
              <a:t> </a:t>
            </a:r>
            <a:r>
              <a:rPr lang="zh-TW" altLang="en-US" sz="3200" b="1" dirty="0" smtClean="0">
                <a:latin typeface="微軟正黑體" panose="020B0604030504040204" pitchFamily="34" charset="-120"/>
                <a:ea typeface="微軟正黑體" panose="020B0604030504040204" pitchFamily="34" charset="-120"/>
              </a:rPr>
              <a:t>      英語</a:t>
            </a:r>
            <a:r>
              <a:rPr lang="en-US" altLang="zh-TW" sz="3200" b="1" dirty="0" smtClean="0">
                <a:latin typeface="微軟正黑體" panose="020B0604030504040204" pitchFamily="34" charset="-120"/>
                <a:ea typeface="微軟正黑體" panose="020B0604030504040204" pitchFamily="34" charset="-120"/>
              </a:rPr>
              <a:t>A(7</a:t>
            </a:r>
            <a:r>
              <a:rPr lang="zh-TW" altLang="en-US" sz="3200" b="1" dirty="0" smtClean="0">
                <a:latin typeface="微軟正黑體" panose="020B0604030504040204" pitchFamily="34" charset="-120"/>
                <a:ea typeface="微軟正黑體" panose="020B0604030504040204" pitchFamily="34" charset="-120"/>
              </a:rPr>
              <a:t>分</a:t>
            </a:r>
            <a:r>
              <a:rPr lang="en-US" altLang="zh-TW" sz="3200" b="1" dirty="0" smtClean="0">
                <a:latin typeface="微軟正黑體" panose="020B0604030504040204" pitchFamily="34" charset="-120"/>
                <a:ea typeface="微軟正黑體" panose="020B0604030504040204" pitchFamily="34" charset="-120"/>
              </a:rPr>
              <a:t>)</a:t>
            </a:r>
            <a:r>
              <a:rPr lang="zh-TW" altLang="en-US" sz="3200" b="1" dirty="0" smtClean="0">
                <a:latin typeface="微軟正黑體" panose="020B0604030504040204" pitchFamily="34" charset="-120"/>
                <a:ea typeface="微軟正黑體" panose="020B0604030504040204" pitchFamily="34" charset="-120"/>
              </a:rPr>
              <a:t>、數學</a:t>
            </a:r>
            <a:r>
              <a:rPr lang="en-US" altLang="zh-TW" sz="3200" b="1" dirty="0" smtClean="0">
                <a:latin typeface="微軟正黑體" panose="020B0604030504040204" pitchFamily="34" charset="-120"/>
                <a:ea typeface="微軟正黑體" panose="020B0604030504040204" pitchFamily="34" charset="-120"/>
              </a:rPr>
              <a:t>B+(5</a:t>
            </a:r>
            <a:r>
              <a:rPr lang="zh-TW" altLang="en-US" sz="3200" b="1" dirty="0" smtClean="0">
                <a:latin typeface="微軟正黑體" panose="020B0604030504040204" pitchFamily="34" charset="-120"/>
                <a:ea typeface="微軟正黑體" panose="020B0604030504040204" pitchFamily="34" charset="-120"/>
              </a:rPr>
              <a:t>分</a:t>
            </a:r>
            <a:r>
              <a:rPr lang="en-US" altLang="zh-TW" sz="3200" b="1" dirty="0" smtClean="0">
                <a:latin typeface="微軟正黑體" panose="020B0604030504040204" pitchFamily="34" charset="-120"/>
                <a:ea typeface="微軟正黑體" panose="020B0604030504040204" pitchFamily="34" charset="-120"/>
              </a:rPr>
              <a:t>)</a:t>
            </a:r>
          </a:p>
          <a:p>
            <a:pPr>
              <a:lnSpc>
                <a:spcPts val="2400"/>
              </a:lnSpc>
            </a:pPr>
            <a:endParaRPr lang="en-US" altLang="zh-TW" sz="3200" b="1" dirty="0" smtClean="0">
              <a:latin typeface="微軟正黑體" panose="020B0604030504040204" pitchFamily="34" charset="-120"/>
              <a:ea typeface="微軟正黑體" panose="020B0604030504040204" pitchFamily="34" charset="-120"/>
            </a:endParaRPr>
          </a:p>
          <a:p>
            <a:pPr>
              <a:lnSpc>
                <a:spcPts val="2400"/>
              </a:lnSpc>
            </a:pPr>
            <a:r>
              <a:rPr lang="zh-TW" altLang="en-US" sz="3200" b="1" dirty="0" smtClean="0">
                <a:latin typeface="微軟正黑體" panose="020B0604030504040204" pitchFamily="34" charset="-120"/>
                <a:ea typeface="微軟正黑體" panose="020B0604030504040204" pitchFamily="34" charset="-120"/>
              </a:rPr>
              <a:t>原始</a:t>
            </a:r>
            <a:r>
              <a:rPr lang="zh-TW" altLang="en-US" sz="3200" b="1" dirty="0">
                <a:latin typeface="微軟正黑體" panose="020B0604030504040204" pitchFamily="34" charset="-120"/>
                <a:ea typeface="微軟正黑體" panose="020B0604030504040204" pitchFamily="34" charset="-120"/>
              </a:rPr>
              <a:t>分數加</a:t>
            </a:r>
            <a:r>
              <a:rPr lang="zh-TW" altLang="en-US" sz="3200" b="1" dirty="0" smtClean="0">
                <a:latin typeface="微軟正黑體" panose="020B0604030504040204" pitchFamily="34" charset="-120"/>
                <a:ea typeface="微軟正黑體" panose="020B0604030504040204" pitchFamily="34" charset="-120"/>
              </a:rPr>
              <a:t>總</a:t>
            </a:r>
            <a:r>
              <a:rPr lang="en-US" altLang="zh-TW" sz="3200" b="1" dirty="0" smtClean="0">
                <a:latin typeface="微軟正黑體" panose="020B0604030504040204" pitchFamily="34" charset="-120"/>
                <a:ea typeface="微軟正黑體" panose="020B0604030504040204" pitchFamily="34" charset="-120"/>
              </a:rPr>
              <a:t>:12</a:t>
            </a:r>
            <a:r>
              <a:rPr lang="zh-TW" altLang="en-US" sz="3200" b="1" dirty="0" smtClean="0">
                <a:latin typeface="微軟正黑體" panose="020B0604030504040204" pitchFamily="34" charset="-120"/>
                <a:ea typeface="微軟正黑體" panose="020B0604030504040204" pitchFamily="34" charset="-120"/>
              </a:rPr>
              <a:t>分</a:t>
            </a:r>
            <a:r>
              <a:rPr lang="en-US" altLang="zh-TW" sz="3200" b="1" dirty="0" smtClean="0">
                <a:latin typeface="微軟正黑體" panose="020B0604030504040204" pitchFamily="34" charset="-120"/>
                <a:ea typeface="微軟正黑體" panose="020B0604030504040204" pitchFamily="34" charset="-120"/>
              </a:rPr>
              <a:t>(7+5=12)</a:t>
            </a:r>
          </a:p>
          <a:p>
            <a:endParaRPr lang="en-US" altLang="zh-TW" sz="3600" b="1" dirty="0" smtClean="0">
              <a:latin typeface="微軟正黑體" panose="020B0604030504040204" pitchFamily="34" charset="-120"/>
              <a:ea typeface="微軟正黑體" panose="020B0604030504040204" pitchFamily="34" charset="-120"/>
            </a:endParaRPr>
          </a:p>
          <a:p>
            <a:endParaRPr lang="en-US" altLang="zh-TW" sz="3600" b="1" dirty="0" smtClean="0">
              <a:latin typeface="微軟正黑體" panose="020B0604030504040204" pitchFamily="34" charset="-120"/>
              <a:ea typeface="微軟正黑體" panose="020B0604030504040204" pitchFamily="34" charset="-120"/>
            </a:endParaRPr>
          </a:p>
          <a:p>
            <a:endParaRPr lang="en-US" altLang="zh-TW" sz="3600" b="1" dirty="0" smtClean="0">
              <a:latin typeface="微軟正黑體" panose="020B0604030504040204" pitchFamily="34" charset="-120"/>
              <a:ea typeface="微軟正黑體" panose="020B0604030504040204" pitchFamily="34" charset="-120"/>
            </a:endParaRPr>
          </a:p>
          <a:p>
            <a:pPr>
              <a:lnSpc>
                <a:spcPts val="3600"/>
              </a:lnSpc>
            </a:pPr>
            <a:r>
              <a:rPr lang="zh-TW" altLang="en-US" sz="3200" b="1" dirty="0">
                <a:latin typeface="微軟正黑體" panose="020B0604030504040204" pitchFamily="34" charset="-120"/>
                <a:ea typeface="微軟正黑體" panose="020B0604030504040204" pitchFamily="34" charset="-120"/>
              </a:rPr>
              <a:t>經查本</a:t>
            </a:r>
            <a:r>
              <a:rPr lang="zh-TW" altLang="en-US" sz="3200" b="1" dirty="0" smtClean="0">
                <a:latin typeface="微軟正黑體" panose="020B0604030504040204" pitchFamily="34" charset="-120"/>
                <a:ea typeface="微軟正黑體" panose="020B0604030504040204" pitchFamily="34" charset="-120"/>
              </a:rPr>
              <a:t>區優先免試入學超額比序項目積分對照表，</a:t>
            </a:r>
            <a:r>
              <a:rPr lang="zh-TW" altLang="en-US" sz="3200" b="1" dirty="0" smtClean="0">
                <a:solidFill>
                  <a:srgbClr val="FF0000"/>
                </a:solidFill>
                <a:latin typeface="微軟正黑體" panose="020B0604030504040204" pitchFamily="34" charset="-120"/>
                <a:ea typeface="微軟正黑體" panose="020B0604030504040204" pitchFamily="34" charset="-120"/>
              </a:rPr>
              <a:t>加權後分數為</a:t>
            </a:r>
            <a:r>
              <a:rPr lang="en-US" altLang="zh-TW" sz="3200" b="1" dirty="0" smtClean="0">
                <a:solidFill>
                  <a:srgbClr val="FF0000"/>
                </a:solidFill>
                <a:latin typeface="微軟正黑體" panose="020B0604030504040204" pitchFamily="34" charset="-120"/>
                <a:ea typeface="微軟正黑體" panose="020B0604030504040204" pitchFamily="34" charset="-120"/>
              </a:rPr>
              <a:t>3.6</a:t>
            </a:r>
            <a:r>
              <a:rPr lang="zh-TW" altLang="en-US" sz="3200" b="1" dirty="0" smtClean="0">
                <a:solidFill>
                  <a:srgbClr val="FF0000"/>
                </a:solidFill>
                <a:latin typeface="微軟正黑體" panose="020B0604030504040204" pitchFamily="34" charset="-120"/>
                <a:ea typeface="微軟正黑體" panose="020B0604030504040204" pitchFamily="34" charset="-120"/>
              </a:rPr>
              <a:t>分</a:t>
            </a:r>
            <a:endParaRPr lang="en-US" altLang="zh-TW" sz="3200" b="1" dirty="0" smtClean="0">
              <a:solidFill>
                <a:srgbClr val="FF0000"/>
              </a:solidFill>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387218494"/>
              </p:ext>
            </p:extLst>
          </p:nvPr>
        </p:nvGraphicFramePr>
        <p:xfrm>
          <a:off x="666064" y="3933056"/>
          <a:ext cx="7918967" cy="1067932"/>
        </p:xfrm>
        <a:graphic>
          <a:graphicData uri="http://schemas.openxmlformats.org/drawingml/2006/table">
            <a:tbl>
              <a:tblPr firstRow="1" firstCol="1" lastRow="1" lastCol="1" bandRow="1" bandCol="1">
                <a:tableStyleId>{5C22544A-7EE6-4342-B048-85BDC9FD1C3A}</a:tableStyleId>
              </a:tblPr>
              <a:tblGrid>
                <a:gridCol w="576064"/>
                <a:gridCol w="792088"/>
                <a:gridCol w="436721"/>
                <a:gridCol w="436721"/>
                <a:gridCol w="436721"/>
                <a:gridCol w="436721"/>
                <a:gridCol w="436721"/>
                <a:gridCol w="436721"/>
                <a:gridCol w="436721"/>
                <a:gridCol w="436721"/>
                <a:gridCol w="436721"/>
                <a:gridCol w="436721"/>
                <a:gridCol w="436721"/>
                <a:gridCol w="436721"/>
                <a:gridCol w="436721"/>
                <a:gridCol w="436721"/>
                <a:gridCol w="436721"/>
              </a:tblGrid>
              <a:tr h="533966">
                <a:tc rowSpan="2">
                  <a:txBody>
                    <a:bodyPr/>
                    <a:lstStyle/>
                    <a:p>
                      <a:pPr>
                        <a:lnSpc>
                          <a:spcPts val="1300"/>
                        </a:lnSpc>
                        <a:spcAft>
                          <a:spcPts val="0"/>
                        </a:spcAft>
                      </a:pPr>
                      <a:r>
                        <a:rPr lang="zh-TW" sz="1600" kern="100" dirty="0">
                          <a:effectLst/>
                        </a:rPr>
                        <a:t>加權</a:t>
                      </a:r>
                      <a:endParaRPr lang="zh-TW" sz="1600" kern="100" dirty="0">
                        <a:effectLst/>
                        <a:latin typeface="Calibri"/>
                        <a:ea typeface="新細明體"/>
                        <a:cs typeface="Times New Roman"/>
                      </a:endParaRPr>
                    </a:p>
                  </a:txBody>
                  <a:tcPr marL="68580" marR="68580" marT="0" marB="0" anchor="ctr"/>
                </a:tc>
                <a:tc>
                  <a:txBody>
                    <a:bodyPr/>
                    <a:lstStyle/>
                    <a:p>
                      <a:pPr>
                        <a:lnSpc>
                          <a:spcPts val="1300"/>
                        </a:lnSpc>
                        <a:spcAft>
                          <a:spcPts val="0"/>
                        </a:spcAft>
                      </a:pPr>
                      <a:r>
                        <a:rPr lang="zh-TW" sz="1600" kern="100" dirty="0">
                          <a:effectLst/>
                        </a:rPr>
                        <a:t>原始</a:t>
                      </a:r>
                    </a:p>
                    <a:p>
                      <a:pPr>
                        <a:lnSpc>
                          <a:spcPts val="1300"/>
                        </a:lnSpc>
                        <a:spcAft>
                          <a:spcPts val="0"/>
                        </a:spcAft>
                      </a:pPr>
                      <a:r>
                        <a:rPr lang="zh-TW" sz="1600" kern="100" dirty="0">
                          <a:effectLst/>
                        </a:rPr>
                        <a:t>分數</a:t>
                      </a:r>
                      <a:endParaRPr lang="zh-TW" sz="1600" kern="100" dirty="0">
                        <a:effectLst/>
                        <a:latin typeface="Calibri"/>
                        <a:ea typeface="新細明體"/>
                        <a:cs typeface="Times New Roman"/>
                      </a:endParaRPr>
                    </a:p>
                  </a:txBody>
                  <a:tcPr marL="68580" marR="68580" marT="0" marB="0" anchor="ctr"/>
                </a:tc>
                <a:tc>
                  <a:txBody>
                    <a:bodyPr/>
                    <a:lstStyle/>
                    <a:p>
                      <a:pPr algn="ctr">
                        <a:lnSpc>
                          <a:spcPts val="1300"/>
                        </a:lnSpc>
                        <a:spcAft>
                          <a:spcPts val="0"/>
                        </a:spcAft>
                      </a:pPr>
                      <a:r>
                        <a:rPr lang="en-US" sz="1600" kern="100" dirty="0">
                          <a:effectLst/>
                        </a:rPr>
                        <a:t>18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17</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16</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14</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13</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12</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11</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10</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9</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7</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6</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a:effectLst/>
                        </a:rPr>
                        <a:t>3</a:t>
                      </a:r>
                      <a:endParaRPr lang="zh-TW" sz="1600" kern="10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a:effectLst/>
                        </a:rPr>
                        <a:t>0</a:t>
                      </a:r>
                      <a:endParaRPr lang="zh-TW" sz="1600" kern="100">
                        <a:effectLst/>
                        <a:latin typeface="Calibri"/>
                        <a:ea typeface="新細明體"/>
                        <a:cs typeface="Times New Roman"/>
                      </a:endParaRPr>
                    </a:p>
                  </a:txBody>
                  <a:tcPr marL="0" marR="0" marT="0" marB="0" anchor="ctr"/>
                </a:tc>
              </a:tr>
              <a:tr h="533966">
                <a:tc vMerge="1">
                  <a:txBody>
                    <a:bodyPr/>
                    <a:lstStyle/>
                    <a:p>
                      <a:endParaRPr lang="zh-TW" altLang="en-US"/>
                    </a:p>
                  </a:txBody>
                  <a:tcPr/>
                </a:tc>
                <a:tc>
                  <a:txBody>
                    <a:bodyPr/>
                    <a:lstStyle/>
                    <a:p>
                      <a:pPr>
                        <a:lnSpc>
                          <a:spcPts val="1300"/>
                        </a:lnSpc>
                        <a:spcAft>
                          <a:spcPts val="0"/>
                        </a:spcAft>
                      </a:pPr>
                      <a:r>
                        <a:rPr lang="zh-TW" sz="1600" kern="100" dirty="0">
                          <a:effectLst/>
                        </a:rPr>
                        <a:t>加權</a:t>
                      </a:r>
                    </a:p>
                    <a:p>
                      <a:pPr>
                        <a:lnSpc>
                          <a:spcPts val="1300"/>
                        </a:lnSpc>
                        <a:spcAft>
                          <a:spcPts val="0"/>
                        </a:spcAft>
                      </a:pPr>
                      <a:r>
                        <a:rPr lang="zh-TW" sz="1600" kern="100" dirty="0">
                          <a:effectLst/>
                        </a:rPr>
                        <a:t>分數</a:t>
                      </a:r>
                      <a:endParaRPr lang="zh-TW" sz="1600" kern="100" dirty="0">
                        <a:effectLst/>
                        <a:latin typeface="Calibri"/>
                        <a:ea typeface="新細明體"/>
                        <a:cs typeface="Times New Roman"/>
                      </a:endParaRPr>
                    </a:p>
                  </a:txBody>
                  <a:tcPr marL="68580" marR="68580" marT="0" marB="0" anchor="ctr"/>
                </a:tc>
                <a:tc>
                  <a:txBody>
                    <a:bodyPr/>
                    <a:lstStyle/>
                    <a:p>
                      <a:pPr algn="ctr">
                        <a:lnSpc>
                          <a:spcPts val="1300"/>
                        </a:lnSpc>
                        <a:spcAft>
                          <a:spcPts val="0"/>
                        </a:spcAft>
                      </a:pPr>
                      <a:r>
                        <a:rPr lang="en-US" sz="1600" kern="100" dirty="0">
                          <a:effectLst/>
                        </a:rPr>
                        <a:t>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4.8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4.5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4.2</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3.9</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3.6</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3.3</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3.0</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2.7</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2.4</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2.1</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0.9</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0</a:t>
                      </a:r>
                      <a:endParaRPr lang="zh-TW" sz="1600" kern="100" dirty="0">
                        <a:effectLst/>
                        <a:latin typeface="Calibri"/>
                        <a:ea typeface="新細明體"/>
                        <a:cs typeface="Times New Roman"/>
                      </a:endParaRPr>
                    </a:p>
                  </a:txBody>
                  <a:tcPr marL="0" marR="0" marT="0" marB="0" anchor="ctr"/>
                </a:tc>
              </a:tr>
            </a:tbl>
          </a:graphicData>
        </a:graphic>
      </p:graphicFrame>
      <p:sp>
        <p:nvSpPr>
          <p:cNvPr id="6" name="圓角矩形 5"/>
          <p:cNvSpPr/>
          <p:nvPr/>
        </p:nvSpPr>
        <p:spPr>
          <a:xfrm>
            <a:off x="4625548" y="3910702"/>
            <a:ext cx="450508" cy="1102474"/>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421949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p:cNvSpPr>
            <a:spLocks noChangeArrowheads="1"/>
          </p:cNvSpPr>
          <p:nvPr/>
        </p:nvSpPr>
        <p:spPr bwMode="auto">
          <a:xfrm>
            <a:off x="827584" y="1340768"/>
            <a:ext cx="1368425" cy="503238"/>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a:latin typeface="微軟正黑體" pitchFamily="34" charset="-120"/>
                <a:ea typeface="微軟正黑體" pitchFamily="34" charset="-120"/>
              </a:rPr>
              <a:t>高中</a:t>
            </a:r>
          </a:p>
        </p:txBody>
      </p:sp>
      <p:sp>
        <p:nvSpPr>
          <p:cNvPr id="4" name="AutoShape 9"/>
          <p:cNvSpPr>
            <a:spLocks noChangeArrowheads="1"/>
          </p:cNvSpPr>
          <p:nvPr/>
        </p:nvSpPr>
        <p:spPr bwMode="auto">
          <a:xfrm>
            <a:off x="3059832" y="1340768"/>
            <a:ext cx="1368425" cy="503237"/>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a:solidFill>
                  <a:srgbClr val="0070C0"/>
                </a:solidFill>
                <a:latin typeface="微軟正黑體" pitchFamily="34" charset="-120"/>
                <a:ea typeface="微軟正黑體" pitchFamily="34" charset="-120"/>
              </a:rPr>
              <a:t>高職</a:t>
            </a:r>
          </a:p>
        </p:txBody>
      </p:sp>
      <p:sp>
        <p:nvSpPr>
          <p:cNvPr id="6" name="AutoShape 11"/>
          <p:cNvSpPr>
            <a:spLocks noChangeArrowheads="1"/>
          </p:cNvSpPr>
          <p:nvPr/>
        </p:nvSpPr>
        <p:spPr bwMode="auto">
          <a:xfrm>
            <a:off x="5364088" y="1340768"/>
            <a:ext cx="1511300" cy="503237"/>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dirty="0">
                <a:latin typeface="微軟正黑體" pitchFamily="34" charset="-120"/>
                <a:ea typeface="微軟正黑體" pitchFamily="34" charset="-120"/>
              </a:rPr>
              <a:t>私立</a:t>
            </a:r>
          </a:p>
        </p:txBody>
      </p:sp>
      <p:sp>
        <p:nvSpPr>
          <p:cNvPr id="7" name="AutoShape 5"/>
          <p:cNvSpPr>
            <a:spLocks noChangeArrowheads="1"/>
          </p:cNvSpPr>
          <p:nvPr/>
        </p:nvSpPr>
        <p:spPr bwMode="auto">
          <a:xfrm>
            <a:off x="539552" y="1988840"/>
            <a:ext cx="2089150" cy="4464050"/>
          </a:xfrm>
          <a:prstGeom prst="flowChartAlternateProcess">
            <a:avLst/>
          </a:prstGeom>
          <a:noFill/>
          <a:ln w="38100">
            <a:solidFill>
              <a:schemeClr val="accent2"/>
            </a:solidFill>
            <a:miter lim="800000"/>
            <a:headEnd/>
            <a:tailEnd/>
          </a:ln>
        </p:spPr>
        <p:txBody>
          <a:bodyPr wrap="none" anchor="ctr"/>
          <a:lstStyle/>
          <a:p>
            <a:endParaRPr kumimoji="0" lang="zh-TW" altLang="en-US" sz="2800" dirty="0">
              <a:latin typeface="微軟正黑體" pitchFamily="34" charset="-120"/>
              <a:ea typeface="微軟正黑體" pitchFamily="34" charset="-120"/>
            </a:endParaRPr>
          </a:p>
          <a:p>
            <a:endParaRPr kumimoji="0" lang="zh-TW" altLang="en-US" sz="28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彰中 </a:t>
            </a:r>
            <a:r>
              <a:rPr lang="en-US" altLang="zh-TW" sz="2400" dirty="0" smtClean="0">
                <a:latin typeface="微軟正黑體" pitchFamily="34" charset="-120"/>
                <a:ea typeface="微軟正黑體" pitchFamily="34" charset="-120"/>
              </a:rPr>
              <a:t>129</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彰女 </a:t>
            </a:r>
            <a:r>
              <a:rPr kumimoji="0" lang="en-US" altLang="zh-TW" sz="2400" dirty="0" smtClean="0">
                <a:latin typeface="微軟正黑體" pitchFamily="34" charset="-120"/>
                <a:ea typeface="微軟正黑體" pitchFamily="34" charset="-120"/>
              </a:rPr>
              <a:t>106</a:t>
            </a:r>
          </a:p>
          <a:p>
            <a:r>
              <a:rPr kumimoji="0" lang="zh-TW" altLang="en-US" sz="2400" dirty="0" smtClean="0">
                <a:latin typeface="微軟正黑體" pitchFamily="34" charset="-120"/>
                <a:ea typeface="微軟正黑體" pitchFamily="34" charset="-120"/>
              </a:rPr>
              <a:t>員</a:t>
            </a:r>
            <a:r>
              <a:rPr kumimoji="0" lang="zh-TW" altLang="en-US" sz="2400" dirty="0">
                <a:latin typeface="微軟正黑體" pitchFamily="34" charset="-120"/>
                <a:ea typeface="微軟正黑體" pitchFamily="34" charset="-120"/>
              </a:rPr>
              <a:t>中 </a:t>
            </a:r>
            <a:r>
              <a:rPr lang="en-US" altLang="zh-TW" sz="2400" dirty="0" smtClean="0">
                <a:latin typeface="微軟正黑體" pitchFamily="34" charset="-120"/>
                <a:ea typeface="微軟正黑體" pitchFamily="34" charset="-120"/>
              </a:rPr>
              <a:t>140</a:t>
            </a:r>
          </a:p>
          <a:p>
            <a:r>
              <a:rPr kumimoji="0" lang="zh-TW" altLang="en-US" sz="2400" dirty="0" smtClean="0">
                <a:latin typeface="微軟正黑體" pitchFamily="34" charset="-120"/>
                <a:ea typeface="微軟正黑體" pitchFamily="34" charset="-120"/>
              </a:rPr>
              <a:t>溪</a:t>
            </a:r>
            <a:r>
              <a:rPr kumimoji="0" lang="zh-TW" altLang="en-US" sz="2400" dirty="0">
                <a:latin typeface="微軟正黑體" pitchFamily="34" charset="-120"/>
                <a:ea typeface="微軟正黑體" pitchFamily="34" charset="-120"/>
              </a:rPr>
              <a:t>高 </a:t>
            </a:r>
            <a:r>
              <a:rPr lang="en-US" altLang="zh-TW" sz="2400" dirty="0" smtClean="0">
                <a:latin typeface="微軟正黑體" pitchFamily="34" charset="-120"/>
                <a:ea typeface="微軟正黑體" pitchFamily="34" charset="-120"/>
              </a:rPr>
              <a:t>157</a:t>
            </a:r>
            <a:endParaRPr lang="en-US" altLang="zh-TW" sz="2400" dirty="0">
              <a:latin typeface="微軟正黑體" pitchFamily="34" charset="-120"/>
              <a:ea typeface="微軟正黑體" pitchFamily="34" charset="-120"/>
            </a:endParaRPr>
          </a:p>
          <a:p>
            <a:r>
              <a:rPr lang="zh-TW" altLang="en-US" sz="2400" dirty="0" smtClean="0">
                <a:latin typeface="微軟正黑體" pitchFamily="34" charset="-120"/>
                <a:ea typeface="微軟正黑體" pitchFamily="34" charset="-120"/>
              </a:rPr>
              <a:t>和美實驗</a:t>
            </a:r>
            <a:r>
              <a:rPr lang="en-US" altLang="zh-TW" sz="2400" dirty="0" smtClean="0">
                <a:latin typeface="微軟正黑體" pitchFamily="34" charset="-120"/>
                <a:ea typeface="微軟正黑體" pitchFamily="34" charset="-120"/>
              </a:rPr>
              <a:t>31</a:t>
            </a:r>
            <a:endParaRPr lang="en-US" altLang="zh-TW" sz="2400" dirty="0">
              <a:latin typeface="微軟正黑體" pitchFamily="34" charset="-120"/>
              <a:ea typeface="微軟正黑體" pitchFamily="34" charset="-120"/>
            </a:endParaRPr>
          </a:p>
          <a:p>
            <a:r>
              <a:rPr lang="zh-TW" altLang="en-US" sz="2400" dirty="0">
                <a:latin typeface="微軟正黑體" pitchFamily="34" charset="-120"/>
                <a:ea typeface="微軟正黑體" pitchFamily="34" charset="-120"/>
              </a:rPr>
              <a:t>鹿港高中 </a:t>
            </a:r>
            <a:r>
              <a:rPr lang="en-US" altLang="zh-TW" sz="2400" dirty="0" smtClean="0">
                <a:latin typeface="微軟正黑體" pitchFamily="34" charset="-120"/>
                <a:ea typeface="微軟正黑體" pitchFamily="34" charset="-120"/>
              </a:rPr>
              <a:t>140</a:t>
            </a:r>
          </a:p>
          <a:p>
            <a:r>
              <a:rPr lang="zh-TW" altLang="en-US" sz="2400" dirty="0" smtClean="0">
                <a:latin typeface="微軟正黑體" pitchFamily="34" charset="-120"/>
                <a:ea typeface="微軟正黑體" pitchFamily="34" charset="-120"/>
              </a:rPr>
              <a:t>彰藝普</a:t>
            </a:r>
            <a:r>
              <a:rPr lang="en-US" altLang="zh-TW" sz="2400" dirty="0" smtClean="0">
                <a:latin typeface="微軟正黑體" pitchFamily="34" charset="-120"/>
                <a:ea typeface="微軟正黑體" pitchFamily="34" charset="-120"/>
              </a:rPr>
              <a:t>30</a:t>
            </a:r>
          </a:p>
          <a:p>
            <a:r>
              <a:rPr lang="zh-TW" altLang="en-US" sz="2400" dirty="0" smtClean="0">
                <a:latin typeface="微軟正黑體" pitchFamily="34" charset="-120"/>
                <a:ea typeface="微軟正黑體" pitchFamily="34" charset="-120"/>
              </a:rPr>
              <a:t>和美高中 </a:t>
            </a:r>
            <a:r>
              <a:rPr lang="en-US" altLang="zh-TW" sz="2400" dirty="0" smtClean="0">
                <a:latin typeface="微軟正黑體" pitchFamily="34" charset="-120"/>
                <a:ea typeface="微軟正黑體" pitchFamily="34" charset="-120"/>
              </a:rPr>
              <a:t>25</a:t>
            </a:r>
          </a:p>
          <a:p>
            <a:r>
              <a:rPr kumimoji="0" lang="zh-TW" altLang="en-US" sz="2400" dirty="0" smtClean="0">
                <a:latin typeface="微軟正黑體" pitchFamily="34" charset="-120"/>
                <a:ea typeface="微軟正黑體" pitchFamily="34" charset="-120"/>
              </a:rPr>
              <a:t>二林</a:t>
            </a:r>
            <a:r>
              <a:rPr kumimoji="0" lang="zh-TW" altLang="en-US" sz="2400" dirty="0">
                <a:latin typeface="微軟正黑體" pitchFamily="34" charset="-120"/>
                <a:ea typeface="微軟正黑體" pitchFamily="34" charset="-120"/>
              </a:rPr>
              <a:t>高中 </a:t>
            </a:r>
            <a:r>
              <a:rPr lang="en-US" altLang="zh-TW" sz="2400" dirty="0" smtClean="0">
                <a:latin typeface="微軟正黑體" pitchFamily="34" charset="-120"/>
                <a:ea typeface="微軟正黑體" pitchFamily="34" charset="-120"/>
              </a:rPr>
              <a:t>15</a:t>
            </a:r>
            <a:endParaRPr kumimoji="0" lang="en-US" altLang="zh-TW" sz="2400" dirty="0">
              <a:latin typeface="微軟正黑體" pitchFamily="34" charset="-120"/>
              <a:ea typeface="微軟正黑體" pitchFamily="34" charset="-120"/>
            </a:endParaRPr>
          </a:p>
          <a:p>
            <a:r>
              <a:rPr kumimoji="0" lang="zh-TW" altLang="en-US" sz="2400" dirty="0" smtClean="0">
                <a:latin typeface="微軟正黑體" pitchFamily="34" charset="-120"/>
                <a:ea typeface="微軟正黑體" pitchFamily="34" charset="-120"/>
              </a:rPr>
              <a:t>田中</a:t>
            </a:r>
            <a:r>
              <a:rPr kumimoji="0" lang="zh-TW" altLang="en-US" sz="2400" dirty="0">
                <a:latin typeface="微軟正黑體" pitchFamily="34" charset="-120"/>
                <a:ea typeface="微軟正黑體" pitchFamily="34" charset="-120"/>
              </a:rPr>
              <a:t>高中 </a:t>
            </a:r>
            <a:r>
              <a:rPr lang="en-US" altLang="zh-TW" sz="2400" dirty="0" smtClean="0">
                <a:latin typeface="微軟正黑體" pitchFamily="34" charset="-120"/>
                <a:ea typeface="微軟正黑體" pitchFamily="34" charset="-120"/>
              </a:rPr>
              <a:t>20</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成功高中 </a:t>
            </a:r>
            <a:r>
              <a:rPr lang="en-US" altLang="zh-TW" sz="2400" dirty="0" smtClean="0">
                <a:latin typeface="微軟正黑體" pitchFamily="34" charset="-120"/>
                <a:ea typeface="微軟正黑體" pitchFamily="34" charset="-120"/>
              </a:rPr>
              <a:t>15</a:t>
            </a:r>
            <a:endParaRPr kumimoji="0" lang="en-US" altLang="zh-TW" sz="2400" dirty="0" smtClean="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p:txBody>
      </p:sp>
      <p:sp>
        <p:nvSpPr>
          <p:cNvPr id="8" name="AutoShape 10"/>
          <p:cNvSpPr>
            <a:spLocks noChangeArrowheads="1"/>
          </p:cNvSpPr>
          <p:nvPr/>
        </p:nvSpPr>
        <p:spPr bwMode="auto">
          <a:xfrm>
            <a:off x="2951670" y="2204863"/>
            <a:ext cx="1584748" cy="3527425"/>
          </a:xfrm>
          <a:prstGeom prst="flowChartAlternateProcess">
            <a:avLst/>
          </a:prstGeom>
          <a:noFill/>
          <a:ln w="38100">
            <a:solidFill>
              <a:srgbClr val="0000FF"/>
            </a:solidFill>
            <a:miter lim="800000"/>
            <a:headEnd/>
            <a:tailEnd/>
          </a:ln>
        </p:spPr>
        <p:txBody>
          <a:bodyPr wrap="none" anchor="ctr"/>
          <a:lstStyle/>
          <a:p>
            <a:endParaRPr kumimoji="0" lang="en-US" altLang="zh-TW" sz="2400" dirty="0" smtClean="0">
              <a:solidFill>
                <a:srgbClr val="0070C0"/>
              </a:solidFill>
              <a:latin typeface="微軟正黑體" pitchFamily="34" charset="-120"/>
              <a:ea typeface="微軟正黑體" pitchFamily="34" charset="-120"/>
            </a:endParaRPr>
          </a:p>
          <a:p>
            <a:r>
              <a:rPr lang="zh-TW" altLang="en-US" sz="2400" dirty="0" smtClean="0">
                <a:solidFill>
                  <a:srgbClr val="0070C0"/>
                </a:solidFill>
                <a:latin typeface="微軟正黑體" pitchFamily="34" charset="-120"/>
                <a:ea typeface="微軟正黑體" pitchFamily="34" charset="-120"/>
              </a:rPr>
              <a:t>彰工  </a:t>
            </a:r>
            <a:r>
              <a:rPr lang="en-US" altLang="zh-TW" sz="2400" dirty="0" smtClean="0">
                <a:solidFill>
                  <a:srgbClr val="0070C0"/>
                </a:solidFill>
                <a:latin typeface="微軟正黑體" pitchFamily="34" charset="-120"/>
                <a:ea typeface="微軟正黑體" pitchFamily="34" charset="-120"/>
              </a:rPr>
              <a:t>36</a:t>
            </a:r>
          </a:p>
          <a:p>
            <a:r>
              <a:rPr kumimoji="0" lang="zh-TW" altLang="en-US" sz="2400" dirty="0" smtClean="0">
                <a:solidFill>
                  <a:srgbClr val="0070C0"/>
                </a:solidFill>
                <a:latin typeface="微軟正黑體" pitchFamily="34" charset="-120"/>
                <a:ea typeface="微軟正黑體" pitchFamily="34" charset="-120"/>
              </a:rPr>
              <a:t>彰</a:t>
            </a:r>
            <a:r>
              <a:rPr lang="zh-TW" altLang="en-US" sz="2400" dirty="0" smtClean="0">
                <a:solidFill>
                  <a:srgbClr val="0070C0"/>
                </a:solidFill>
                <a:latin typeface="微軟正黑體" pitchFamily="34" charset="-120"/>
                <a:ea typeface="微軟正黑體" pitchFamily="34" charset="-120"/>
              </a:rPr>
              <a:t>商  </a:t>
            </a:r>
            <a:r>
              <a:rPr lang="en-US" altLang="zh-TW" sz="2400" dirty="0" smtClean="0">
                <a:solidFill>
                  <a:srgbClr val="0070C0"/>
                </a:solidFill>
                <a:latin typeface="微軟正黑體" pitchFamily="34" charset="-120"/>
                <a:ea typeface="微軟正黑體" pitchFamily="34" charset="-120"/>
              </a:rPr>
              <a:t>177</a:t>
            </a:r>
          </a:p>
          <a:p>
            <a:r>
              <a:rPr lang="zh-TW" altLang="en-US" sz="2400" dirty="0" smtClean="0">
                <a:solidFill>
                  <a:srgbClr val="0070C0"/>
                </a:solidFill>
                <a:latin typeface="微軟正黑體" pitchFamily="34" charset="-120"/>
                <a:ea typeface="微軟正黑體" pitchFamily="34" charset="-120"/>
              </a:rPr>
              <a:t>員家  </a:t>
            </a:r>
            <a:r>
              <a:rPr lang="en-US" altLang="zh-TW" sz="2400" dirty="0" smtClean="0">
                <a:solidFill>
                  <a:srgbClr val="0070C0"/>
                </a:solidFill>
                <a:latin typeface="微軟正黑體" pitchFamily="34" charset="-120"/>
                <a:ea typeface="微軟正黑體" pitchFamily="34" charset="-120"/>
              </a:rPr>
              <a:t>104</a:t>
            </a:r>
          </a:p>
          <a:p>
            <a:r>
              <a:rPr lang="zh-TW" altLang="en-US" sz="2400" dirty="0" smtClean="0">
                <a:solidFill>
                  <a:srgbClr val="0070C0"/>
                </a:solidFill>
                <a:latin typeface="微軟正黑體" pitchFamily="34" charset="-120"/>
                <a:ea typeface="微軟正黑體" pitchFamily="34" charset="-120"/>
              </a:rPr>
              <a:t>崇實  </a:t>
            </a:r>
            <a:r>
              <a:rPr lang="en-US" altLang="zh-TW" sz="2400" dirty="0" smtClean="0">
                <a:solidFill>
                  <a:srgbClr val="0070C0"/>
                </a:solidFill>
                <a:latin typeface="微軟正黑體" pitchFamily="34" charset="-120"/>
                <a:ea typeface="微軟正黑體" pitchFamily="34" charset="-120"/>
              </a:rPr>
              <a:t>45</a:t>
            </a:r>
          </a:p>
          <a:p>
            <a:r>
              <a:rPr lang="zh-TW" altLang="en-US" sz="2400" dirty="0" smtClean="0">
                <a:solidFill>
                  <a:srgbClr val="0070C0"/>
                </a:solidFill>
                <a:latin typeface="微軟正黑體" pitchFamily="34" charset="-120"/>
                <a:ea typeface="微軟正黑體" pitchFamily="34" charset="-120"/>
              </a:rPr>
              <a:t>秀工  </a:t>
            </a:r>
            <a:r>
              <a:rPr lang="en-US" altLang="zh-TW" sz="2400" dirty="0" smtClean="0">
                <a:solidFill>
                  <a:srgbClr val="0070C0"/>
                </a:solidFill>
                <a:latin typeface="微軟正黑體" pitchFamily="34" charset="-120"/>
                <a:ea typeface="微軟正黑體" pitchFamily="34" charset="-120"/>
              </a:rPr>
              <a:t>56</a:t>
            </a:r>
          </a:p>
          <a:p>
            <a:r>
              <a:rPr kumimoji="0" lang="zh-TW" altLang="en-US" sz="2400" dirty="0" smtClean="0">
                <a:solidFill>
                  <a:srgbClr val="0070C0"/>
                </a:solidFill>
                <a:latin typeface="微軟正黑體" pitchFamily="34" charset="-120"/>
                <a:ea typeface="微軟正黑體" pitchFamily="34" charset="-120"/>
              </a:rPr>
              <a:t>北</a:t>
            </a:r>
            <a:r>
              <a:rPr kumimoji="0" lang="zh-TW" altLang="en-US" sz="2400" dirty="0">
                <a:solidFill>
                  <a:srgbClr val="0070C0"/>
                </a:solidFill>
                <a:latin typeface="微軟正黑體" pitchFamily="34" charset="-120"/>
                <a:ea typeface="微軟正黑體" pitchFamily="34" charset="-120"/>
              </a:rPr>
              <a:t>家  </a:t>
            </a:r>
            <a:r>
              <a:rPr lang="en-US" altLang="zh-TW" sz="2400" dirty="0" smtClean="0">
                <a:solidFill>
                  <a:srgbClr val="0070C0"/>
                </a:solidFill>
                <a:latin typeface="微軟正黑體" pitchFamily="34" charset="-120"/>
                <a:ea typeface="微軟正黑體" pitchFamily="34" charset="-120"/>
              </a:rPr>
              <a:t>113</a:t>
            </a:r>
          </a:p>
          <a:p>
            <a:r>
              <a:rPr kumimoji="0" lang="zh-TW" altLang="en-US" sz="2400" dirty="0" smtClean="0">
                <a:solidFill>
                  <a:srgbClr val="0070C0"/>
                </a:solidFill>
                <a:latin typeface="微軟正黑體" pitchFamily="34" charset="-120"/>
                <a:ea typeface="微軟正黑體" pitchFamily="34" charset="-120"/>
              </a:rPr>
              <a:t>員</a:t>
            </a:r>
            <a:r>
              <a:rPr kumimoji="0" lang="zh-TW" altLang="en-US" sz="2400" dirty="0">
                <a:solidFill>
                  <a:srgbClr val="0070C0"/>
                </a:solidFill>
                <a:latin typeface="微軟正黑體" pitchFamily="34" charset="-120"/>
                <a:ea typeface="微軟正黑體" pitchFamily="34" charset="-120"/>
              </a:rPr>
              <a:t>農  </a:t>
            </a:r>
            <a:r>
              <a:rPr kumimoji="0" lang="en-US" altLang="zh-TW" sz="2400" dirty="0" smtClean="0">
                <a:solidFill>
                  <a:srgbClr val="0070C0"/>
                </a:solidFill>
                <a:latin typeface="微軟正黑體" pitchFamily="34" charset="-120"/>
                <a:ea typeface="微軟正黑體" pitchFamily="34" charset="-120"/>
              </a:rPr>
              <a:t>122</a:t>
            </a:r>
          </a:p>
          <a:p>
            <a:r>
              <a:rPr kumimoji="0" lang="zh-TW" altLang="en-US" sz="2400" dirty="0" smtClean="0">
                <a:solidFill>
                  <a:srgbClr val="0070C0"/>
                </a:solidFill>
                <a:latin typeface="微軟正黑體" pitchFamily="34" charset="-120"/>
                <a:ea typeface="微軟正黑體" pitchFamily="34" charset="-120"/>
              </a:rPr>
              <a:t>永</a:t>
            </a:r>
            <a:r>
              <a:rPr kumimoji="0" lang="zh-TW" altLang="en-US" sz="2400" dirty="0">
                <a:solidFill>
                  <a:srgbClr val="0070C0"/>
                </a:solidFill>
                <a:latin typeface="微軟正黑體" pitchFamily="34" charset="-120"/>
                <a:ea typeface="微軟正黑體" pitchFamily="34" charset="-120"/>
              </a:rPr>
              <a:t>工  </a:t>
            </a:r>
            <a:r>
              <a:rPr kumimoji="0" lang="en-US" altLang="zh-TW" sz="2400" dirty="0" smtClean="0">
                <a:solidFill>
                  <a:srgbClr val="0070C0"/>
                </a:solidFill>
                <a:latin typeface="微軟正黑體" pitchFamily="34" charset="-120"/>
                <a:ea typeface="微軟正黑體" pitchFamily="34" charset="-120"/>
              </a:rPr>
              <a:t>99</a:t>
            </a:r>
          </a:p>
          <a:p>
            <a:r>
              <a:rPr lang="zh-TW" altLang="en-US" sz="2400" dirty="0" smtClean="0">
                <a:solidFill>
                  <a:srgbClr val="0070C0"/>
                </a:solidFill>
                <a:latin typeface="微軟正黑體" pitchFamily="34" charset="-120"/>
                <a:ea typeface="微軟正黑體" pitchFamily="34" charset="-120"/>
              </a:rPr>
              <a:t>二工  </a:t>
            </a:r>
            <a:r>
              <a:rPr lang="en-US" altLang="zh-TW" sz="2400" dirty="0" smtClean="0">
                <a:solidFill>
                  <a:srgbClr val="0070C0"/>
                </a:solidFill>
                <a:latin typeface="微軟正黑體" pitchFamily="34" charset="-120"/>
                <a:ea typeface="微軟正黑體" pitchFamily="34" charset="-120"/>
              </a:rPr>
              <a:t>70</a:t>
            </a:r>
            <a:endParaRPr kumimoji="0" lang="en-US" altLang="zh-TW" sz="2400" dirty="0">
              <a:solidFill>
                <a:srgbClr val="0070C0"/>
              </a:solidFill>
              <a:latin typeface="微軟正黑體" pitchFamily="34" charset="-120"/>
              <a:ea typeface="微軟正黑體" pitchFamily="34" charset="-120"/>
            </a:endParaRPr>
          </a:p>
          <a:p>
            <a:endParaRPr kumimoji="0" lang="en-US" altLang="zh-TW" sz="2400" dirty="0">
              <a:solidFill>
                <a:srgbClr val="0070C0"/>
              </a:solidFill>
              <a:latin typeface="微軟正黑體" pitchFamily="34" charset="-120"/>
              <a:ea typeface="微軟正黑體" pitchFamily="34" charset="-120"/>
            </a:endParaRPr>
          </a:p>
        </p:txBody>
      </p:sp>
      <p:sp>
        <p:nvSpPr>
          <p:cNvPr id="10" name="Rectangle 12"/>
          <p:cNvSpPr>
            <a:spLocks noChangeArrowheads="1"/>
          </p:cNvSpPr>
          <p:nvPr/>
        </p:nvSpPr>
        <p:spPr bwMode="auto">
          <a:xfrm>
            <a:off x="5220072" y="1340768"/>
            <a:ext cx="1872207" cy="3240087"/>
          </a:xfrm>
          <a:prstGeom prst="rect">
            <a:avLst/>
          </a:prstGeom>
          <a:noFill/>
          <a:ln w="38100">
            <a:solidFill>
              <a:schemeClr val="accent2"/>
            </a:solidFill>
            <a:miter lim="800000"/>
            <a:headEnd/>
            <a:tailEnd/>
          </a:ln>
        </p:spPr>
        <p:txBody>
          <a:bodyPr wrap="none" anchor="ctr"/>
          <a:lstStyle/>
          <a:p>
            <a:pPr algn="ctr"/>
            <a:r>
              <a:rPr kumimoji="0" lang="zh-TW" altLang="en-US" sz="2800" dirty="0" smtClean="0">
                <a:latin typeface="微軟正黑體" pitchFamily="34" charset="-120"/>
                <a:ea typeface="微軟正黑體" pitchFamily="34" charset="-120"/>
              </a:rPr>
              <a:t>文</a:t>
            </a:r>
            <a:r>
              <a:rPr kumimoji="0" lang="zh-TW" altLang="en-US" sz="2800" dirty="0">
                <a:latin typeface="微軟正黑體" pitchFamily="34" charset="-120"/>
                <a:ea typeface="微軟正黑體" pitchFamily="34" charset="-120"/>
              </a:rPr>
              <a:t>興 </a:t>
            </a:r>
            <a:r>
              <a:rPr lang="en-US" altLang="zh-TW" sz="2800" dirty="0" smtClean="0">
                <a:latin typeface="微軟正黑體" pitchFamily="34" charset="-120"/>
                <a:ea typeface="微軟正黑體" pitchFamily="34" charset="-120"/>
              </a:rPr>
              <a:t>30</a:t>
            </a:r>
            <a:endParaRPr kumimoji="0" lang="en-US" altLang="zh-TW" sz="2800" dirty="0" smtClean="0">
              <a:latin typeface="微軟正黑體" pitchFamily="34" charset="-120"/>
              <a:ea typeface="微軟正黑體" pitchFamily="34" charset="-120"/>
            </a:endParaRPr>
          </a:p>
          <a:p>
            <a:pPr algn="ctr"/>
            <a:r>
              <a:rPr kumimoji="0" lang="zh-TW" altLang="en-US" sz="2800" dirty="0" smtClean="0">
                <a:latin typeface="微軟正黑體" pitchFamily="34" charset="-120"/>
                <a:ea typeface="微軟正黑體" pitchFamily="34" charset="-120"/>
              </a:rPr>
              <a:t> 達德 </a:t>
            </a:r>
            <a:r>
              <a:rPr lang="en-US" altLang="zh-TW" sz="2800" dirty="0" smtClean="0">
                <a:latin typeface="微軟正黑體" pitchFamily="34" charset="-120"/>
                <a:ea typeface="微軟正黑體" pitchFamily="34" charset="-120"/>
              </a:rPr>
              <a:t>378</a:t>
            </a:r>
          </a:p>
          <a:p>
            <a:pPr algn="ctr"/>
            <a:r>
              <a:rPr kumimoji="0" lang="zh-TW" altLang="en-US" sz="2800" dirty="0" smtClean="0">
                <a:latin typeface="微軟正黑體" pitchFamily="34" charset="-120"/>
                <a:ea typeface="微軟正黑體" pitchFamily="34" charset="-120"/>
              </a:rPr>
              <a:t>大慶 </a:t>
            </a:r>
            <a:r>
              <a:rPr lang="en-US" altLang="zh-TW" sz="2800" dirty="0" smtClean="0">
                <a:latin typeface="微軟正黑體" pitchFamily="34" charset="-120"/>
                <a:ea typeface="微軟正黑體" pitchFamily="34" charset="-120"/>
              </a:rPr>
              <a:t>99</a:t>
            </a:r>
          </a:p>
          <a:p>
            <a:pPr algn="ctr"/>
            <a:r>
              <a:rPr kumimoji="0" lang="zh-TW" altLang="en-US" sz="2800" dirty="0" smtClean="0">
                <a:latin typeface="微軟正黑體" pitchFamily="34" charset="-120"/>
                <a:ea typeface="微軟正黑體" pitchFamily="34" charset="-120"/>
              </a:rPr>
              <a:t>正德 </a:t>
            </a:r>
            <a:r>
              <a:rPr lang="en-US" altLang="zh-TW" sz="2800" dirty="0" smtClean="0">
                <a:latin typeface="微軟正黑體" pitchFamily="34" charset="-120"/>
                <a:ea typeface="微軟正黑體" pitchFamily="34" charset="-120"/>
              </a:rPr>
              <a:t>148</a:t>
            </a:r>
          </a:p>
          <a:p>
            <a:pPr algn="ctr"/>
            <a:r>
              <a:rPr kumimoji="0" lang="zh-TW" altLang="en-US" sz="2800" dirty="0" smtClean="0">
                <a:latin typeface="微軟正黑體" pitchFamily="34" charset="-120"/>
                <a:ea typeface="微軟正黑體" pitchFamily="34" charset="-120"/>
              </a:rPr>
              <a:t>精誠 </a:t>
            </a:r>
            <a:r>
              <a:rPr lang="en-US" altLang="zh-TW" sz="2800" dirty="0" smtClean="0">
                <a:latin typeface="微軟正黑體" pitchFamily="34" charset="-120"/>
                <a:ea typeface="微軟正黑體" pitchFamily="34" charset="-120"/>
              </a:rPr>
              <a:t>20</a:t>
            </a:r>
            <a:endParaRPr kumimoji="0" lang="en-US" altLang="zh-TW" sz="2800" dirty="0">
              <a:latin typeface="微軟正黑體" pitchFamily="34" charset="-120"/>
              <a:ea typeface="微軟正黑體" pitchFamily="34" charset="-120"/>
            </a:endParaRPr>
          </a:p>
        </p:txBody>
      </p:sp>
      <p:sp>
        <p:nvSpPr>
          <p:cNvPr id="11" name="Oval 13"/>
          <p:cNvSpPr>
            <a:spLocks noChangeArrowheads="1"/>
          </p:cNvSpPr>
          <p:nvPr/>
        </p:nvSpPr>
        <p:spPr bwMode="auto">
          <a:xfrm>
            <a:off x="4578313" y="5040114"/>
            <a:ext cx="1656184" cy="1412776"/>
          </a:xfrm>
          <a:prstGeom prst="ellipse">
            <a:avLst/>
          </a:prstGeom>
          <a:noFill/>
          <a:ln w="41275">
            <a:solidFill>
              <a:srgbClr val="0070C0"/>
            </a:solidFill>
            <a:round/>
            <a:headEnd/>
            <a:tailEnd/>
          </a:ln>
        </p:spPr>
        <p:txBody>
          <a:bodyPr wrap="none" anchor="ctr"/>
          <a:lstStyle/>
          <a:p>
            <a:pPr algn="ctr"/>
            <a:r>
              <a:rPr lang="zh-TW" altLang="en-US" b="1" dirty="0" smtClean="0">
                <a:solidFill>
                  <a:srgbClr val="0070C0"/>
                </a:solidFill>
                <a:latin typeface="微軟正黑體" pitchFamily="34" charset="-120"/>
                <a:ea typeface="微軟正黑體" pitchFamily="34" charset="-120"/>
              </a:rPr>
              <a:t>國立 </a:t>
            </a:r>
            <a:r>
              <a:rPr lang="en-US" altLang="zh-TW" b="1" dirty="0" smtClean="0">
                <a:solidFill>
                  <a:srgbClr val="0070C0"/>
                </a:solidFill>
                <a:latin typeface="微軟正黑體" pitchFamily="34" charset="-120"/>
                <a:ea typeface="微軟正黑體" pitchFamily="34" charset="-120"/>
              </a:rPr>
              <a:t>1525</a:t>
            </a:r>
          </a:p>
          <a:p>
            <a:pPr algn="ctr"/>
            <a:r>
              <a:rPr lang="zh-TW" altLang="en-US" b="1" dirty="0" smtClean="0">
                <a:solidFill>
                  <a:srgbClr val="0070C0"/>
                </a:solidFill>
                <a:latin typeface="微軟正黑體" pitchFamily="34" charset="-120"/>
                <a:ea typeface="微軟正黑體" pitchFamily="34" charset="-120"/>
              </a:rPr>
              <a:t>縣立  </a:t>
            </a:r>
            <a:r>
              <a:rPr lang="en-US" altLang="zh-TW" b="1" dirty="0" smtClean="0">
                <a:solidFill>
                  <a:srgbClr val="0070C0"/>
                </a:solidFill>
                <a:latin typeface="微軟正黑體" pitchFamily="34" charset="-120"/>
                <a:ea typeface="微軟正黑體" pitchFamily="34" charset="-120"/>
              </a:rPr>
              <a:t>105</a:t>
            </a:r>
          </a:p>
          <a:p>
            <a:pPr algn="ctr"/>
            <a:r>
              <a:rPr lang="zh-TW" altLang="en-US" sz="2400" b="1" dirty="0" smtClean="0">
                <a:solidFill>
                  <a:srgbClr val="0070C0"/>
                </a:solidFill>
                <a:latin typeface="微軟正黑體" pitchFamily="34" charset="-120"/>
                <a:ea typeface="微軟正黑體" pitchFamily="34" charset="-120"/>
              </a:rPr>
              <a:t>共   </a:t>
            </a:r>
            <a:r>
              <a:rPr lang="en-US" altLang="zh-TW" sz="2400" b="1" dirty="0" smtClean="0">
                <a:solidFill>
                  <a:srgbClr val="FF0000"/>
                </a:solidFill>
                <a:latin typeface="微軟正黑體" pitchFamily="34" charset="-120"/>
                <a:ea typeface="微軟正黑體" pitchFamily="34" charset="-120"/>
              </a:rPr>
              <a:t>1630</a:t>
            </a:r>
            <a:endParaRPr lang="en-US" altLang="zh-TW" sz="2400" b="1" dirty="0">
              <a:solidFill>
                <a:srgbClr val="FF0000"/>
              </a:solidFill>
              <a:latin typeface="微軟正黑體" pitchFamily="34" charset="-120"/>
              <a:ea typeface="微軟正黑體" pitchFamily="34" charset="-120"/>
            </a:endParaRPr>
          </a:p>
        </p:txBody>
      </p:sp>
      <p:sp>
        <p:nvSpPr>
          <p:cNvPr id="12" name="Oval 14"/>
          <p:cNvSpPr>
            <a:spLocks noChangeArrowheads="1"/>
          </p:cNvSpPr>
          <p:nvPr/>
        </p:nvSpPr>
        <p:spPr bwMode="auto">
          <a:xfrm>
            <a:off x="5652120" y="4005064"/>
            <a:ext cx="1008112" cy="576262"/>
          </a:xfrm>
          <a:prstGeom prst="ellipse">
            <a:avLst/>
          </a:prstGeom>
          <a:noFill/>
          <a:ln w="38100">
            <a:solidFill>
              <a:srgbClr val="0070C0"/>
            </a:solidFill>
            <a:round/>
            <a:headEnd/>
            <a:tailEnd/>
          </a:ln>
        </p:spPr>
        <p:txBody>
          <a:bodyPr wrap="none" anchor="ctr"/>
          <a:lstStyle/>
          <a:p>
            <a:pPr algn="ctr"/>
            <a:r>
              <a:rPr lang="en-US" altLang="zh-TW" sz="2000" dirty="0" smtClean="0">
                <a:solidFill>
                  <a:srgbClr val="FF0066"/>
                </a:solidFill>
                <a:latin typeface="微軟正黑體" pitchFamily="34" charset="-120"/>
                <a:ea typeface="微軟正黑體" pitchFamily="34" charset="-120"/>
              </a:rPr>
              <a:t>675</a:t>
            </a:r>
            <a:endParaRPr lang="en-US" altLang="zh-TW" sz="2000" dirty="0">
              <a:solidFill>
                <a:srgbClr val="FF0066"/>
              </a:solidFill>
              <a:latin typeface="微軟正黑體" pitchFamily="34" charset="-120"/>
              <a:ea typeface="微軟正黑體" pitchFamily="34" charset="-120"/>
            </a:endParaRPr>
          </a:p>
        </p:txBody>
      </p:sp>
      <p:sp>
        <p:nvSpPr>
          <p:cNvPr id="18" name="Oval 14"/>
          <p:cNvSpPr>
            <a:spLocks noChangeArrowheads="1"/>
          </p:cNvSpPr>
          <p:nvPr/>
        </p:nvSpPr>
        <p:spPr bwMode="auto">
          <a:xfrm>
            <a:off x="6533965" y="4737595"/>
            <a:ext cx="2320365" cy="994693"/>
          </a:xfrm>
          <a:prstGeom prst="ellipse">
            <a:avLst/>
          </a:prstGeom>
          <a:noFill/>
          <a:ln w="38100">
            <a:solidFill>
              <a:srgbClr val="FF0000"/>
            </a:solidFill>
            <a:round/>
            <a:headEnd/>
            <a:tailEnd/>
          </a:ln>
        </p:spPr>
        <p:txBody>
          <a:bodyPr wrap="none" anchor="ctr"/>
          <a:lstStyle/>
          <a:p>
            <a:pPr algn="ctr"/>
            <a:r>
              <a:rPr lang="zh-TW" altLang="en-US" sz="2800" b="1" dirty="0" smtClean="0">
                <a:solidFill>
                  <a:srgbClr val="0070C0"/>
                </a:solidFill>
                <a:latin typeface="微軟正黑體" pitchFamily="34" charset="-120"/>
                <a:ea typeface="微軟正黑體" pitchFamily="34" charset="-120"/>
              </a:rPr>
              <a:t>總名額 </a:t>
            </a:r>
            <a:r>
              <a:rPr lang="en-US" altLang="zh-TW" sz="2800" b="1" dirty="0" smtClean="0">
                <a:solidFill>
                  <a:srgbClr val="FF0066"/>
                </a:solidFill>
                <a:latin typeface="微軟正黑體" pitchFamily="34" charset="-120"/>
                <a:ea typeface="微軟正黑體" pitchFamily="34" charset="-120"/>
              </a:rPr>
              <a:t>2305</a:t>
            </a:r>
            <a:endParaRPr lang="en-US" altLang="zh-TW" sz="2800" b="1" dirty="0">
              <a:solidFill>
                <a:srgbClr val="FF0066"/>
              </a:solidFill>
              <a:latin typeface="微軟正黑體" pitchFamily="34" charset="-120"/>
              <a:ea typeface="微軟正黑體" pitchFamily="34" charset="-120"/>
            </a:endParaRPr>
          </a:p>
        </p:txBody>
      </p:sp>
      <p:sp>
        <p:nvSpPr>
          <p:cNvPr id="14" name="文字方塊 13"/>
          <p:cNvSpPr txBox="1"/>
          <p:nvPr/>
        </p:nvSpPr>
        <p:spPr>
          <a:xfrm>
            <a:off x="1691680" y="6452890"/>
            <a:ext cx="5183708" cy="369332"/>
          </a:xfrm>
          <a:prstGeom prst="rect">
            <a:avLst/>
          </a:prstGeom>
          <a:noFill/>
        </p:spPr>
        <p:txBody>
          <a:bodyPr wrap="square" rtlCol="0">
            <a:spAutoFit/>
          </a:bodyPr>
          <a:lstStyle/>
          <a:p>
            <a:r>
              <a:rPr kumimoji="1" lang="zh-TW" altLang="en-US" dirty="0" smtClean="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名額僅供參考，以當年簡章為主</a:t>
            </a:r>
            <a:r>
              <a:rPr kumimoji="1" lang="en-US" altLang="zh-TW" dirty="0" smtClean="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a:t>
            </a:r>
            <a:r>
              <a:rPr kumimoji="1" lang="zh-TW" altLang="en-US" dirty="0" smtClean="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不含外加名額</a:t>
            </a:r>
            <a:r>
              <a:rPr kumimoji="1" lang="en-US" altLang="zh-TW" dirty="0" smtClean="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a:t>
            </a:r>
            <a:endParaRPr kumimoji="1" lang="zh-TW" altLang="en-US" dirty="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endParaRPr>
          </a:p>
        </p:txBody>
      </p:sp>
      <p:sp>
        <p:nvSpPr>
          <p:cNvPr id="22" name="圓角矩形 21"/>
          <p:cNvSpPr/>
          <p:nvPr/>
        </p:nvSpPr>
        <p:spPr>
          <a:xfrm>
            <a:off x="467544" y="265113"/>
            <a:ext cx="8352928" cy="865188"/>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kumimoji="0" lang="en-US" altLang="zh-TW" sz="3600" b="1" dirty="0" smtClean="0">
                <a:latin typeface="微軟正黑體" pitchFamily="34" charset="-120"/>
                <a:ea typeface="微軟正黑體" pitchFamily="34" charset="-120"/>
              </a:rPr>
              <a:t>109</a:t>
            </a:r>
            <a:r>
              <a:rPr kumimoji="0" lang="zh-TW" altLang="en-US" sz="3600" b="1" dirty="0" smtClean="0">
                <a:latin typeface="微軟正黑體" pitchFamily="34" charset="-120"/>
                <a:ea typeface="微軟正黑體" pitchFamily="34" charset="-120"/>
              </a:rPr>
              <a:t>年彰化區高中職</a:t>
            </a:r>
            <a:r>
              <a:rPr lang="zh-TW" altLang="en-US" sz="3600" b="1" dirty="0" smtClean="0">
                <a:solidFill>
                  <a:srgbClr val="FFFF00"/>
                </a:solidFill>
                <a:latin typeface="微軟正黑體" pitchFamily="34" charset="-120"/>
                <a:ea typeface="微軟正黑體" pitchFamily="34" charset="-120"/>
              </a:rPr>
              <a:t>優</a:t>
            </a:r>
            <a:r>
              <a:rPr lang="zh-TW" altLang="en-US" sz="3600" b="1" dirty="0">
                <a:solidFill>
                  <a:srgbClr val="FFFF00"/>
                </a:solidFill>
                <a:latin typeface="微軟正黑體" pitchFamily="34" charset="-120"/>
                <a:ea typeface="微軟正黑體" pitchFamily="34" charset="-120"/>
              </a:rPr>
              <a:t>先</a:t>
            </a:r>
            <a:r>
              <a:rPr kumimoji="0" lang="zh-TW" altLang="en-US" sz="3600" b="1" dirty="0" smtClean="0">
                <a:solidFill>
                  <a:srgbClr val="FFFF00"/>
                </a:solidFill>
                <a:latin typeface="微軟正黑體" pitchFamily="34" charset="-120"/>
                <a:ea typeface="微軟正黑體" pitchFamily="34" charset="-120"/>
              </a:rPr>
              <a:t>免試入學</a:t>
            </a:r>
            <a:r>
              <a:rPr kumimoji="0" lang="zh-TW" altLang="en-US" sz="3600" b="1" dirty="0" smtClean="0">
                <a:latin typeface="微軟正黑體" pitchFamily="34" charset="-120"/>
                <a:ea typeface="微軟正黑體" pitchFamily="34" charset="-120"/>
              </a:rPr>
              <a:t>名額</a:t>
            </a:r>
            <a:endParaRPr kumimoji="0" lang="zh-TW" altLang="en-US" sz="3600" b="1" dirty="0">
              <a:latin typeface="微軟正黑體" pitchFamily="34" charset="-120"/>
              <a:ea typeface="微軟正黑體" pitchFamily="34" charset="-120"/>
            </a:endParaRPr>
          </a:p>
        </p:txBody>
      </p:sp>
    </p:spTree>
    <p:extLst>
      <p:ext uri="{BB962C8B-B14F-4D97-AF65-F5344CB8AC3E}">
        <p14:creationId xmlns:p14="http://schemas.microsoft.com/office/powerpoint/2010/main" val="3304644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467544" y="188640"/>
            <a:ext cx="8244000" cy="899428"/>
          </a:xfrm>
          <a:prstGeom prst="rect">
            <a:avLst/>
          </a:prstGeom>
          <a:solidFill>
            <a:srgbClr val="0070C0"/>
          </a:solidFill>
          <a:ln>
            <a:solidFill>
              <a:schemeClr val="accent1"/>
            </a:solid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年免試入學</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882146800"/>
              </p:ext>
            </p:extLst>
          </p:nvPr>
        </p:nvGraphicFramePr>
        <p:xfrm>
          <a:off x="457200" y="1484784"/>
          <a:ext cx="8229599" cy="493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22</a:t>
            </a:fld>
            <a:endParaRPr lang="zh-TW" altLang="en-US">
              <a:solidFill>
                <a:prstClr val="black">
                  <a:tint val="75000"/>
                </a:prstClr>
              </a:solidFill>
            </a:endParaRPr>
          </a:p>
        </p:txBody>
      </p:sp>
      <p:pic>
        <p:nvPicPr>
          <p:cNvPr id="8" name="圖片 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28938964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1"/>
          <p:cNvSpPr>
            <a:spLocks noGrp="1"/>
          </p:cNvSpPr>
          <p:nvPr>
            <p:ph idx="1"/>
          </p:nvPr>
        </p:nvSpPr>
        <p:spPr>
          <a:xfrm>
            <a:off x="457200" y="2708920"/>
            <a:ext cx="8229600" cy="648072"/>
          </a:xfrm>
          <a:effectLst>
            <a:outerShdw blurRad="50800" dist="38100" dir="2700000" algn="tl" rotWithShape="0">
              <a:prstClr val="black">
                <a:alpha val="40000"/>
              </a:prstClr>
            </a:outerShdw>
          </a:effectLst>
        </p:spPr>
        <p:txBody>
          <a:bodyPr vert="horz" lIns="91440" tIns="45720" rIns="91440" bIns="45720" rtlCol="0">
            <a:normAutofit/>
          </a:bodyPr>
          <a:lstStyle/>
          <a:p>
            <a:r>
              <a:rPr lang="zh-TW" altLang="en-US" sz="2800" dirty="0" smtClean="0">
                <a:solidFill>
                  <a:schemeClr val="accent1">
                    <a:lumMod val="75000"/>
                  </a:schemeClr>
                </a:solidFill>
                <a:latin typeface="微軟正黑體" panose="020B0604030504040204" pitchFamily="34" charset="-120"/>
                <a:ea typeface="微軟正黑體" panose="020B0604030504040204" pitchFamily="34" charset="-120"/>
              </a:rPr>
              <a:t>共同就學區規劃情形</a:t>
            </a:r>
            <a:endParaRPr lang="zh-TW" altLang="en-US" sz="2800"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6" name="投影片編號版面配置區 3"/>
          <p:cNvSpPr>
            <a:spLocks noGrp="1"/>
          </p:cNvSpPr>
          <p:nvPr>
            <p:ph type="sldNum" sz="quarter" idx="12"/>
          </p:nvPr>
        </p:nvSpPr>
        <p:spPr>
          <a:xfrm>
            <a:off x="6563544" y="6208106"/>
            <a:ext cx="2133600" cy="365125"/>
          </a:xfrm>
        </p:spPr>
        <p:txBody>
          <a:bodyPr/>
          <a:lstStyle/>
          <a:p>
            <a:fld id="{F0E1BA0A-8B3C-4B95-B02E-65E8A509A036}" type="slidenum">
              <a:rPr lang="zh-TW" altLang="en-US" smtClean="0"/>
              <a:pPr/>
              <a:t>23</a:t>
            </a:fld>
            <a:endParaRPr lang="zh-TW" altLang="en-US"/>
          </a:p>
        </p:txBody>
      </p:sp>
      <p:graphicFrame>
        <p:nvGraphicFramePr>
          <p:cNvPr id="7" name="Group 32"/>
          <p:cNvGraphicFramePr>
            <a:graphicFrameLocks noGrp="1"/>
          </p:cNvGraphicFramePr>
          <p:nvPr>
            <p:extLst>
              <p:ext uri="{D42A27DB-BD31-4B8C-83A1-F6EECF244321}">
                <p14:modId xmlns:p14="http://schemas.microsoft.com/office/powerpoint/2010/main" val="4185853495"/>
              </p:ext>
            </p:extLst>
          </p:nvPr>
        </p:nvGraphicFramePr>
        <p:xfrm>
          <a:off x="524587" y="3212976"/>
          <a:ext cx="8219256" cy="3421716"/>
        </p:xfrm>
        <a:graphic>
          <a:graphicData uri="http://schemas.openxmlformats.org/drawingml/2006/table">
            <a:tbl>
              <a:tblPr>
                <a:tableStyleId>{3C2FFA5D-87B4-456A-9821-1D502468CF0F}</a:tableStyleId>
              </a:tblPr>
              <a:tblGrid>
                <a:gridCol w="3158008">
                  <a:extLst>
                    <a:ext uri="{9D8B030D-6E8A-4147-A177-3AD203B41FA5}">
                      <a16:colId xmlns:a16="http://schemas.microsoft.com/office/drawing/2014/main" xmlns="" val="20000"/>
                    </a:ext>
                  </a:extLst>
                </a:gridCol>
                <a:gridCol w="3528392">
                  <a:extLst>
                    <a:ext uri="{9D8B030D-6E8A-4147-A177-3AD203B41FA5}">
                      <a16:colId xmlns:a16="http://schemas.microsoft.com/office/drawing/2014/main" xmlns="" val="20001"/>
                    </a:ext>
                  </a:extLst>
                </a:gridCol>
                <a:gridCol w="1532856">
                  <a:extLst>
                    <a:ext uri="{9D8B030D-6E8A-4147-A177-3AD203B41FA5}">
                      <a16:colId xmlns:a16="http://schemas.microsoft.com/office/drawing/2014/main" xmlns="" val="20002"/>
                    </a:ext>
                  </a:extLst>
                </a:gridCol>
              </a:tblGrid>
              <a:tr h="635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smtClean="0">
                          <a:ln>
                            <a:noFill/>
                          </a:ln>
                          <a:solidFill>
                            <a:srgbClr val="002060"/>
                          </a:solidFill>
                          <a:effectLst/>
                          <a:latin typeface="微軟正黑體" pitchFamily="34" charset="-120"/>
                          <a:ea typeface="微軟正黑體" pitchFamily="34" charset="-120"/>
                        </a:rPr>
                        <a:t>他區可跨入彰化區</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smtClean="0">
                          <a:ln>
                            <a:noFill/>
                          </a:ln>
                          <a:solidFill>
                            <a:srgbClr val="002060"/>
                          </a:solidFill>
                          <a:effectLst/>
                          <a:latin typeface="微軟正黑體" pitchFamily="34" charset="-120"/>
                          <a:ea typeface="微軟正黑體" pitchFamily="34" charset="-120"/>
                        </a:rPr>
                        <a:t>就讀之鄉鎮</a:t>
                      </a:r>
                      <a:endPar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68567" marR="68567" marT="0" marB="0" anchor="ctr"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smtClean="0">
                          <a:ln>
                            <a:noFill/>
                          </a:ln>
                          <a:solidFill>
                            <a:srgbClr val="002060"/>
                          </a:solidFill>
                          <a:effectLst/>
                          <a:latin typeface="微軟正黑體" pitchFamily="34" charset="-120"/>
                          <a:ea typeface="微軟正黑體" pitchFamily="34" charset="-120"/>
                        </a:rPr>
                        <a:t>彰化區可跨入他區</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smtClean="0">
                          <a:ln>
                            <a:noFill/>
                          </a:ln>
                          <a:solidFill>
                            <a:srgbClr val="002060"/>
                          </a:solidFill>
                          <a:effectLst/>
                          <a:latin typeface="微軟正黑體" pitchFamily="34" charset="-120"/>
                          <a:ea typeface="微軟正黑體" pitchFamily="34" charset="-120"/>
                        </a:rPr>
                        <a:t>就讀之鄉鎮</a:t>
                      </a:r>
                      <a:endPar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68567" marR="68567" marT="0" marB="0" anchor="ctr"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smtClean="0">
                          <a:ln>
                            <a:noFill/>
                          </a:ln>
                          <a:solidFill>
                            <a:srgbClr val="002060"/>
                          </a:solidFill>
                          <a:effectLst/>
                          <a:latin typeface="微軟正黑體" pitchFamily="34" charset="-120"/>
                          <a:ea typeface="微軟正黑體" pitchFamily="34" charset="-120"/>
                        </a:rPr>
                        <a:t>開放就學</a:t>
                      </a:r>
                      <a:endParaRPr kumimoji="0" lang="en-US" altLang="zh-TW" sz="2000" b="1" u="none" strike="noStrike" cap="none" normalizeH="0" baseline="0" dirty="0" smtClean="0">
                        <a:ln>
                          <a:noFill/>
                        </a:ln>
                        <a:solidFill>
                          <a:srgbClr val="002060"/>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smtClean="0">
                          <a:ln>
                            <a:noFill/>
                          </a:ln>
                          <a:solidFill>
                            <a:srgbClr val="002060"/>
                          </a:solidFill>
                          <a:effectLst/>
                          <a:latin typeface="微軟正黑體" pitchFamily="34" charset="-120"/>
                          <a:ea typeface="微軟正黑體" pitchFamily="34" charset="-120"/>
                        </a:rPr>
                        <a:t>情形</a:t>
                      </a:r>
                      <a:endPar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68567" marR="68567" marT="0" marB="0" anchor="ctr" horzOverflow="overflow">
                    <a:solidFill>
                      <a:schemeClr val="accent5">
                        <a:lumMod val="60000"/>
                        <a:lumOff val="40000"/>
                      </a:schemeClr>
                    </a:solidFill>
                  </a:tcPr>
                </a:tc>
                <a:extLst>
                  <a:ext uri="{0D108BD9-81ED-4DB2-BD59-A6C34878D82A}">
                    <a16:rowId xmlns:a16="http://schemas.microsoft.com/office/drawing/2014/main" xmlns="" val="10000"/>
                  </a:ext>
                </a:extLst>
              </a:tr>
              <a:tr h="5450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smtClean="0">
                          <a:ln>
                            <a:noFill/>
                          </a:ln>
                          <a:effectLst/>
                          <a:latin typeface="微軟正黑體" pitchFamily="34" charset="-120"/>
                          <a:ea typeface="微軟正黑體" pitchFamily="34" charset="-120"/>
                        </a:rPr>
                        <a:t>中投區之霧峰區、南投市、草屯鎮及</a:t>
                      </a:r>
                      <a:r>
                        <a:rPr kumimoji="0" lang="zh-TW" altLang="en-US" sz="2200" b="0" u="none" strike="noStrike" cap="none" normalizeH="0" baseline="0" dirty="0" smtClean="0">
                          <a:ln>
                            <a:noFill/>
                          </a:ln>
                          <a:solidFill>
                            <a:schemeClr val="tx1"/>
                          </a:solidFill>
                          <a:effectLst/>
                          <a:latin typeface="微軟正黑體" pitchFamily="34" charset="-120"/>
                          <a:ea typeface="微軟正黑體" pitchFamily="34" charset="-120"/>
                        </a:rPr>
                        <a:t>烏日區</a:t>
                      </a:r>
                      <a:endPar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smtClean="0">
                          <a:ln>
                            <a:noFill/>
                          </a:ln>
                          <a:effectLst/>
                          <a:latin typeface="微軟正黑體" pitchFamily="34" charset="-120"/>
                          <a:ea typeface="微軟正黑體" pitchFamily="34" charset="-120"/>
                        </a:rPr>
                        <a:t>芬園鄉</a:t>
                      </a:r>
                      <a:endParaRPr kumimoji="0" lang="zh-TW" altLang="en-US" sz="2200" b="0" i="0" u="none" strike="noStrike" cap="none" normalizeH="0" baseline="0" dirty="0" smtClean="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smtClean="0">
                          <a:ln>
                            <a:noFill/>
                          </a:ln>
                          <a:effectLst/>
                          <a:latin typeface="微軟正黑體" pitchFamily="34" charset="-120"/>
                          <a:ea typeface="微軟正黑體" pitchFamily="34" charset="-120"/>
                        </a:rPr>
                        <a:t>部分開放</a:t>
                      </a:r>
                      <a:endParaRPr kumimoji="0" lang="zh-TW" altLang="en-US" sz="2200" b="0" i="0" u="none" strike="noStrike" cap="none" normalizeH="0" baseline="0" dirty="0" smtClean="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rgbClr val="FFFF66"/>
                    </a:solidFill>
                  </a:tcPr>
                </a:tc>
                <a:extLst>
                  <a:ext uri="{0D108BD9-81ED-4DB2-BD59-A6C34878D82A}">
                    <a16:rowId xmlns:a16="http://schemas.microsoft.com/office/drawing/2014/main" xmlns="" val="10001"/>
                  </a:ext>
                </a:extLst>
              </a:tr>
              <a:tr h="5657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smtClean="0">
                          <a:ln>
                            <a:noFill/>
                          </a:ln>
                          <a:effectLst/>
                          <a:latin typeface="微軟正黑體" pitchFamily="34" charset="-120"/>
                          <a:ea typeface="微軟正黑體" pitchFamily="34" charset="-120"/>
                        </a:rPr>
                        <a:t>中投區之竹山鎮</a:t>
                      </a:r>
                      <a:endParaRPr kumimoji="0" lang="zh-TW" altLang="en-US" sz="2200" b="0" i="0" u="none" strike="noStrike" cap="none" normalizeH="0" baseline="0" dirty="0" smtClean="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smtClean="0">
                          <a:ln>
                            <a:noFill/>
                          </a:ln>
                          <a:effectLst/>
                          <a:latin typeface="微軟正黑體" pitchFamily="34" charset="-120"/>
                          <a:ea typeface="微軟正黑體" pitchFamily="34" charset="-120"/>
                        </a:rPr>
                        <a:t>二水鄉</a:t>
                      </a:r>
                      <a:endParaRPr kumimoji="0" lang="zh-TW" altLang="en-US" sz="2200" b="0" i="0" u="none" strike="noStrike" cap="none" normalizeH="0" baseline="0" dirty="0" smtClean="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smtClean="0">
                          <a:ln>
                            <a:noFill/>
                          </a:ln>
                          <a:effectLst/>
                          <a:latin typeface="微軟正黑體" pitchFamily="34" charset="-120"/>
                          <a:ea typeface="微軟正黑體" pitchFamily="34" charset="-120"/>
                        </a:rPr>
                        <a:t>部分開放</a:t>
                      </a:r>
                      <a:endParaRPr kumimoji="0" lang="zh-TW" altLang="en-US" sz="2200" b="0" i="0" u="none" strike="noStrike" cap="none" normalizeH="0" baseline="0" dirty="0" smtClean="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rgbClr val="FFFF66"/>
                    </a:solidFill>
                  </a:tcPr>
                </a:tc>
                <a:extLst>
                  <a:ext uri="{0D108BD9-81ED-4DB2-BD59-A6C34878D82A}">
                    <a16:rowId xmlns:a16="http://schemas.microsoft.com/office/drawing/2014/main" xmlns="" val="10002"/>
                  </a:ext>
                </a:extLst>
              </a:tr>
              <a:tr h="5436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rPr>
                        <a:t>中投區之名間鄉</a:t>
                      </a: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rPr>
                        <a:t>田中鎮</a:t>
                      </a: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rPr>
                        <a:t>部分開放</a:t>
                      </a:r>
                    </a:p>
                  </a:txBody>
                  <a:tcPr marL="68567" marR="68567" marT="0" marB="0" anchor="ctr" horzOverflow="overflow">
                    <a:solidFill>
                      <a:srgbClr val="FFFF66"/>
                    </a:solidFill>
                  </a:tcPr>
                </a:tc>
                <a:extLst>
                  <a:ext uri="{0D108BD9-81ED-4DB2-BD59-A6C34878D82A}">
                    <a16:rowId xmlns:a16="http://schemas.microsoft.com/office/drawing/2014/main" xmlns="" val="10003"/>
                  </a:ext>
                </a:extLst>
              </a:tr>
              <a:tr h="7524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smtClean="0">
                          <a:ln>
                            <a:noFill/>
                          </a:ln>
                          <a:effectLst/>
                          <a:latin typeface="微軟正黑體" pitchFamily="34" charset="-120"/>
                          <a:ea typeface="微軟正黑體" pitchFamily="34" charset="-120"/>
                        </a:rPr>
                        <a:t>雲林區之二崙鄉、西螺鎮及林內鄉</a:t>
                      </a:r>
                      <a:endParaRPr kumimoji="0" lang="zh-TW" altLang="en-US" sz="2200" b="0" i="0" u="none" strike="noStrike" cap="none" normalizeH="0" baseline="0" dirty="0" smtClean="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smtClean="0">
                          <a:ln>
                            <a:noFill/>
                          </a:ln>
                          <a:effectLst/>
                          <a:latin typeface="微軟正黑體" pitchFamily="34" charset="-120"/>
                          <a:ea typeface="微軟正黑體" pitchFamily="34" charset="-120"/>
                        </a:rPr>
                        <a:t>大城鄉、二水鄉、竹塘鄉、埤頭鄉、溪州鄉、北斗鎮及</a:t>
                      </a:r>
                      <a:r>
                        <a:rPr kumimoji="0" lang="zh-TW" altLang="en-US" sz="2200" b="0" u="none" strike="noStrike" cap="none" normalizeH="0" baseline="0" dirty="0" smtClean="0">
                          <a:ln>
                            <a:noFill/>
                          </a:ln>
                          <a:solidFill>
                            <a:schemeClr val="tx1"/>
                          </a:solidFill>
                          <a:effectLst/>
                          <a:latin typeface="微軟正黑體" pitchFamily="34" charset="-120"/>
                          <a:ea typeface="微軟正黑體" pitchFamily="34" charset="-120"/>
                        </a:rPr>
                        <a:t>田尾鄉</a:t>
                      </a:r>
                      <a:endPar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smtClean="0">
                          <a:ln>
                            <a:noFill/>
                          </a:ln>
                          <a:effectLst/>
                          <a:latin typeface="微軟正黑體" pitchFamily="34" charset="-120"/>
                          <a:ea typeface="微軟正黑體" pitchFamily="34" charset="-120"/>
                        </a:rPr>
                        <a:t>部分開放</a:t>
                      </a:r>
                      <a:endParaRPr kumimoji="0" lang="zh-TW" altLang="en-US" sz="2200" b="0" i="0" u="none" strike="noStrike" cap="none" normalizeH="0" baseline="0" dirty="0" smtClean="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rgbClr val="FFFF66"/>
                    </a:solidFill>
                  </a:tcPr>
                </a:tc>
                <a:extLst>
                  <a:ext uri="{0D108BD9-81ED-4DB2-BD59-A6C34878D82A}">
                    <a16:rowId xmlns:a16="http://schemas.microsoft.com/office/drawing/2014/main" xmlns="" val="10004"/>
                  </a:ext>
                </a:extLst>
              </a:tr>
            </a:tbl>
          </a:graphicData>
        </a:graphic>
      </p:graphicFrame>
      <p:sp>
        <p:nvSpPr>
          <p:cNvPr id="9" name="標題 1"/>
          <p:cNvSpPr txBox="1">
            <a:spLocks/>
          </p:cNvSpPr>
          <p:nvPr/>
        </p:nvSpPr>
        <p:spPr>
          <a:xfrm>
            <a:off x="0" y="260648"/>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400" b="1" dirty="0" smtClean="0">
                <a:solidFill>
                  <a:schemeClr val="bg1"/>
                </a:solidFill>
                <a:latin typeface="微軟正黑體" pitchFamily="34" charset="-120"/>
                <a:ea typeface="微軟正黑體" pitchFamily="34" charset="-120"/>
              </a:rPr>
              <a:t>109</a:t>
            </a:r>
            <a:r>
              <a:rPr lang="zh-TW" altLang="en-US" sz="4400" b="1" dirty="0" smtClean="0">
                <a:solidFill>
                  <a:schemeClr val="bg1"/>
                </a:solidFill>
                <a:latin typeface="微軟正黑體" pitchFamily="34" charset="-120"/>
                <a:ea typeface="微軟正黑體" pitchFamily="34" charset="-120"/>
              </a:rPr>
              <a:t>年免試入學</a:t>
            </a:r>
            <a:r>
              <a:rPr lang="en-US" altLang="zh-TW" sz="4400" b="1" dirty="0" smtClean="0">
                <a:solidFill>
                  <a:schemeClr val="bg1"/>
                </a:solidFill>
                <a:latin typeface="微軟正黑體" pitchFamily="34" charset="-120"/>
                <a:ea typeface="微軟正黑體" pitchFamily="34" charset="-120"/>
              </a:rPr>
              <a:t>-</a:t>
            </a:r>
            <a:r>
              <a:rPr lang="zh-TW" altLang="en-US" sz="4400" b="1" dirty="0" smtClean="0">
                <a:solidFill>
                  <a:schemeClr val="bg1"/>
                </a:solidFill>
                <a:latin typeface="微軟正黑體" pitchFamily="34" charset="-120"/>
                <a:ea typeface="微軟正黑體" pitchFamily="34" charset="-120"/>
              </a:rPr>
              <a:t>招生對象</a:t>
            </a:r>
            <a:endParaRPr kumimoji="1" lang="zh-TW" altLang="en-US" sz="4400" b="1" dirty="0">
              <a:solidFill>
                <a:schemeClr val="bg1"/>
              </a:solidFill>
              <a:latin typeface="微軟正黑體" pitchFamily="34" charset="-120"/>
              <a:ea typeface="微軟正黑體" pitchFamily="34" charset="-120"/>
            </a:endParaRPr>
          </a:p>
        </p:txBody>
      </p:sp>
      <p:grpSp>
        <p:nvGrpSpPr>
          <p:cNvPr id="10" name="群組 9"/>
          <p:cNvGrpSpPr/>
          <p:nvPr/>
        </p:nvGrpSpPr>
        <p:grpSpPr>
          <a:xfrm>
            <a:off x="1636074" y="1506349"/>
            <a:ext cx="7178163" cy="951738"/>
            <a:chOff x="1485411" y="156778"/>
            <a:chExt cx="6335606" cy="951738"/>
          </a:xfrm>
        </p:grpSpPr>
        <p:sp>
          <p:nvSpPr>
            <p:cNvPr id="11" name="圓角化同側角落矩形 10"/>
            <p:cNvSpPr/>
            <p:nvPr/>
          </p:nvSpPr>
          <p:spPr>
            <a:xfrm rot="5400000">
              <a:off x="4177345" y="-2535156"/>
              <a:ext cx="951738" cy="6335606"/>
            </a:xfrm>
            <a:prstGeom prst="round2Same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2" name="圓角化同側角落矩形 4"/>
            <p:cNvSpPr/>
            <p:nvPr/>
          </p:nvSpPr>
          <p:spPr>
            <a:xfrm>
              <a:off x="1485411" y="203238"/>
              <a:ext cx="6289146" cy="8588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TW" altLang="en-US" sz="2800" b="1" kern="1200" dirty="0" smtClean="0">
                  <a:latin typeface="微軟正黑體" pitchFamily="34" charset="-120"/>
                  <a:ea typeface="微軟正黑體" pitchFamily="34" charset="-120"/>
                </a:rPr>
                <a:t>彰化區</a:t>
              </a:r>
              <a:r>
                <a:rPr lang="en-US" altLang="zh-TW" sz="2800" b="1" kern="1200" dirty="0" smtClean="0">
                  <a:latin typeface="微軟正黑體" pitchFamily="34" charset="-120"/>
                  <a:ea typeface="微軟正黑體" pitchFamily="34" charset="-120"/>
                </a:rPr>
                <a:t>(</a:t>
              </a:r>
              <a:r>
                <a:rPr lang="zh-TW" altLang="en-US" sz="2800" b="1" kern="1200" dirty="0" smtClean="0">
                  <a:latin typeface="微軟正黑體" pitchFamily="34" charset="-120"/>
                  <a:ea typeface="微軟正黑體" pitchFamily="34" charset="-120"/>
                </a:rPr>
                <a:t>含共同就學區</a:t>
              </a:r>
              <a:r>
                <a:rPr lang="en-US" altLang="zh-TW" sz="2800" b="1" kern="1200" dirty="0" smtClean="0">
                  <a:latin typeface="微軟正黑體" pitchFamily="34" charset="-120"/>
                  <a:ea typeface="微軟正黑體" pitchFamily="34" charset="-120"/>
                </a:rPr>
                <a:t>)</a:t>
              </a:r>
              <a:r>
                <a:rPr lang="zh-TW" altLang="en-US" sz="2800" b="1" kern="1200" dirty="0" smtClean="0">
                  <a:latin typeface="微軟正黑體" pitchFamily="34" charset="-120"/>
                  <a:ea typeface="微軟正黑體" pitchFamily="34" charset="-120"/>
                </a:rPr>
                <a:t>國中畢業生。</a:t>
              </a:r>
              <a:endParaRPr lang="zh-TW" altLang="en-US" sz="2800" b="1" kern="1200" dirty="0">
                <a:latin typeface="微軟正黑體" pitchFamily="34" charset="-120"/>
                <a:ea typeface="微軟正黑體" pitchFamily="34" charset="-120"/>
              </a:endParaRPr>
            </a:p>
          </p:txBody>
        </p:sp>
      </p:grpSp>
      <p:grpSp>
        <p:nvGrpSpPr>
          <p:cNvPr id="13" name="群組 12"/>
          <p:cNvGrpSpPr/>
          <p:nvPr/>
        </p:nvGrpSpPr>
        <p:grpSpPr>
          <a:xfrm>
            <a:off x="467544" y="1349603"/>
            <a:ext cx="1168530" cy="1265230"/>
            <a:chOff x="331891" y="0"/>
            <a:chExt cx="1168530" cy="1265230"/>
          </a:xfrm>
        </p:grpSpPr>
        <p:sp>
          <p:nvSpPr>
            <p:cNvPr id="14" name="圓角矩形 13"/>
            <p:cNvSpPr/>
            <p:nvPr/>
          </p:nvSpPr>
          <p:spPr>
            <a:xfrm>
              <a:off x="331891" y="0"/>
              <a:ext cx="1168530" cy="126523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圓角矩形 6"/>
            <p:cNvSpPr/>
            <p:nvPr/>
          </p:nvSpPr>
          <p:spPr>
            <a:xfrm>
              <a:off x="388934" y="57043"/>
              <a:ext cx="1054444" cy="11511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招生對象</a:t>
              </a:r>
              <a:endParaRPr lang="zh-TW" altLang="en-US" sz="2800" b="1" kern="1200" dirty="0">
                <a:latin typeface="微軟正黑體" pitchFamily="34" charset="-120"/>
                <a:ea typeface="微軟正黑體" pitchFamily="34" charset="-120"/>
              </a:endParaRPr>
            </a:p>
          </p:txBody>
        </p:sp>
      </p:grpSp>
    </p:spTree>
    <p:extLst>
      <p:ext uri="{BB962C8B-B14F-4D97-AF65-F5344CB8AC3E}">
        <p14:creationId xmlns:p14="http://schemas.microsoft.com/office/powerpoint/2010/main" val="40931369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454959" y="257526"/>
            <a:ext cx="8244000" cy="795209"/>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latin typeface="微軟正黑體" pitchFamily="34" charset="-120"/>
                <a:ea typeface="微軟正黑體" pitchFamily="34" charset="-120"/>
              </a:rPr>
              <a:t>109</a:t>
            </a:r>
            <a:r>
              <a:rPr lang="zh-TW" altLang="en-US" sz="4800" b="1" dirty="0" smtClean="0">
                <a:solidFill>
                  <a:schemeClr val="bg1"/>
                </a:solidFill>
                <a:latin typeface="微軟正黑體" pitchFamily="34" charset="-120"/>
                <a:ea typeface="微軟正黑體" pitchFamily="34" charset="-120"/>
              </a:rPr>
              <a:t>年共同就學區高中職提供免試名額</a:t>
            </a:r>
            <a:endParaRPr lang="zh-TW" altLang="en-US" b="1" dirty="0" smtClean="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1769978848"/>
              </p:ext>
            </p:extLst>
          </p:nvPr>
        </p:nvGraphicFramePr>
        <p:xfrm>
          <a:off x="274023" y="1487272"/>
          <a:ext cx="8424936" cy="4083156"/>
        </p:xfrm>
        <a:graphic>
          <a:graphicData uri="http://schemas.openxmlformats.org/drawingml/2006/table">
            <a:tbl>
              <a:tblPr>
                <a:tableStyleId>{08FB837D-C827-4EFA-A057-4D05807E0F7C}</a:tableStyleId>
              </a:tblPr>
              <a:tblGrid>
                <a:gridCol w="1440160">
                  <a:extLst>
                    <a:ext uri="{9D8B030D-6E8A-4147-A177-3AD203B41FA5}">
                      <a16:colId xmlns:a16="http://schemas.microsoft.com/office/drawing/2014/main" xmlns="" val="20000"/>
                    </a:ext>
                  </a:extLst>
                </a:gridCol>
                <a:gridCol w="2232248">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2160240">
                  <a:extLst>
                    <a:ext uri="{9D8B030D-6E8A-4147-A177-3AD203B41FA5}">
                      <a16:colId xmlns:a16="http://schemas.microsoft.com/office/drawing/2014/main" xmlns="" val="20003"/>
                    </a:ext>
                  </a:extLst>
                </a:gridCol>
                <a:gridCol w="936104">
                  <a:extLst>
                    <a:ext uri="{9D8B030D-6E8A-4147-A177-3AD203B41FA5}">
                      <a16:colId xmlns:a16="http://schemas.microsoft.com/office/drawing/2014/main" xmlns="" val="20004"/>
                    </a:ext>
                  </a:extLst>
                </a:gridCol>
                <a:gridCol w="792088">
                  <a:extLst>
                    <a:ext uri="{9D8B030D-6E8A-4147-A177-3AD203B41FA5}">
                      <a16:colId xmlns:a16="http://schemas.microsoft.com/office/drawing/2014/main" xmlns="" val="20005"/>
                    </a:ext>
                  </a:extLst>
                </a:gridCol>
              </a:tblGrid>
              <a:tr h="537788">
                <a:tc>
                  <a:txBody>
                    <a:bodyPr/>
                    <a:lstStyle/>
                    <a:p>
                      <a:pPr algn="ctr" fontAlgn="ctr"/>
                      <a:r>
                        <a:rPr lang="zh-TW" altLang="en-US" sz="2400" u="none" strike="noStrike" dirty="0">
                          <a:effectLst/>
                          <a:latin typeface="微軟正黑體" pitchFamily="34" charset="-120"/>
                          <a:ea typeface="微軟正黑體" pitchFamily="34" charset="-120"/>
                        </a:rPr>
                        <a:t>校</a:t>
                      </a:r>
                      <a:r>
                        <a:rPr lang="zh-TW" altLang="en-US" sz="2400" u="none" strike="noStrike" dirty="0" smtClean="0">
                          <a:effectLst/>
                          <a:latin typeface="微軟正黑體" pitchFamily="34" charset="-120"/>
                          <a:ea typeface="微軟正黑體" pitchFamily="34" charset="-120"/>
                        </a:rPr>
                        <a:t>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0" i="0" u="none" strike="noStrike" dirty="0" smtClean="0">
                          <a:solidFill>
                            <a:srgbClr val="000000"/>
                          </a:solidFill>
                          <a:effectLst/>
                          <a:latin typeface="微軟正黑體" pitchFamily="34" charset="-120"/>
                          <a:ea typeface="微軟正黑體" pitchFamily="34" charset="-120"/>
                        </a:rPr>
                        <a:t>合計</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0"/>
                  </a:ext>
                </a:extLst>
              </a:tr>
              <a:tr h="398316">
                <a:tc rowSpan="2">
                  <a:txBody>
                    <a:bodyPr/>
                    <a:lstStyle/>
                    <a:p>
                      <a:pPr algn="ctr" fontAlgn="ctr"/>
                      <a:r>
                        <a:rPr lang="zh-TW" altLang="en-US" sz="2400" b="0" u="none" strike="noStrike" dirty="0" smtClean="0">
                          <a:effectLst/>
                          <a:latin typeface="微軟正黑體" pitchFamily="34" charset="-120"/>
                          <a:ea typeface="微軟正黑體" pitchFamily="34" charset="-120"/>
                        </a:rPr>
                        <a:t>霧峰農</a:t>
                      </a:r>
                      <a:r>
                        <a:rPr lang="zh-TW" altLang="en-US" sz="2400" b="0" u="none" strike="noStrike" dirty="0">
                          <a:effectLst/>
                          <a:latin typeface="微軟正黑體" pitchFamily="34" charset="-120"/>
                          <a:ea typeface="微軟正黑體" pitchFamily="34" charset="-120"/>
                        </a:rPr>
                        <a:t>工</a:t>
                      </a: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zh-TW" altLang="en-US" sz="2200" b="0" i="0" u="none" strike="noStrike" dirty="0" smtClean="0">
                          <a:solidFill>
                            <a:schemeClr val="dk1"/>
                          </a:solidFill>
                          <a:effectLst/>
                          <a:latin typeface="微軟正黑體" pitchFamily="34" charset="-120"/>
                          <a:ea typeface="微軟正黑體" pitchFamily="34" charset="-120"/>
                        </a:rPr>
                        <a:t>電子科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食品加工科</a:t>
                      </a:r>
                      <a:r>
                        <a:rPr lang="en-US" altLang="zh-TW" sz="2200" b="0" i="0" u="none" strike="noStrike" dirty="0" smtClean="0">
                          <a:solidFill>
                            <a:schemeClr val="tx1"/>
                          </a:solidFill>
                          <a:effectLst/>
                          <a:latin typeface="微軟正黑體" pitchFamily="34" charset="-120"/>
                          <a:ea typeface="微軟正黑體" pitchFamily="34" charset="-120"/>
                        </a:rPr>
                        <a:t>(</a:t>
                      </a:r>
                      <a:r>
                        <a:rPr lang="zh-TW" altLang="en-US" sz="2200" b="0" i="0" u="none" strike="noStrike" dirty="0" smtClean="0">
                          <a:solidFill>
                            <a:schemeClr val="tx1"/>
                          </a:solidFill>
                          <a:effectLst/>
                          <a:latin typeface="微軟正黑體" pitchFamily="34" charset="-120"/>
                          <a:ea typeface="微軟正黑體" pitchFamily="34" charset="-120"/>
                        </a:rPr>
                        <a:t>夜</a:t>
                      </a:r>
                      <a:r>
                        <a:rPr lang="en-US" altLang="zh-TW" sz="2200" b="0" i="0" u="none" strike="noStrike" dirty="0" smtClean="0">
                          <a:solidFill>
                            <a:schemeClr val="tx1"/>
                          </a:solidFill>
                          <a:effectLst/>
                          <a:latin typeface="微軟正黑體" pitchFamily="34" charset="-120"/>
                          <a:ea typeface="微軟正黑體" pitchFamily="34" charset="-120"/>
                        </a:rPr>
                        <a:t>)</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4</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9831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algn="ctr" fontAlgn="ctr"/>
                      <a:r>
                        <a:rPr lang="zh-TW" altLang="en-US" sz="2200" b="0" i="0" u="none" strike="noStrike" dirty="0" smtClean="0">
                          <a:solidFill>
                            <a:srgbClr val="FF0000"/>
                          </a:solidFill>
                          <a:effectLst/>
                          <a:latin typeface="微軟正黑體" pitchFamily="34" charset="-120"/>
                          <a:ea typeface="微軟正黑體" pitchFamily="34" charset="-120"/>
                        </a:rPr>
                        <a:t>汽車科</a:t>
                      </a:r>
                      <a:r>
                        <a:rPr lang="en-US" altLang="zh-TW" sz="2200" b="0" i="0" u="none" strike="noStrike" dirty="0" smtClean="0">
                          <a:solidFill>
                            <a:srgbClr val="FF0000"/>
                          </a:solidFill>
                          <a:effectLst/>
                          <a:latin typeface="微軟正黑體" pitchFamily="34" charset="-120"/>
                          <a:ea typeface="微軟正黑體" pitchFamily="34" charset="-120"/>
                        </a:rPr>
                        <a:t>(</a:t>
                      </a:r>
                      <a:r>
                        <a:rPr lang="zh-TW" altLang="en-US" sz="2200" b="0" i="0" u="none" strike="noStrike" dirty="0" smtClean="0">
                          <a:solidFill>
                            <a:srgbClr val="FF0000"/>
                          </a:solidFill>
                          <a:effectLst/>
                          <a:latin typeface="微軟正黑體" pitchFamily="34" charset="-120"/>
                          <a:ea typeface="微軟正黑體" pitchFamily="34" charset="-120"/>
                        </a:rPr>
                        <a:t>夜</a:t>
                      </a:r>
                      <a:r>
                        <a:rPr lang="en-US" altLang="zh-TW" sz="2200" b="0" i="0" u="none" strike="noStrike" dirty="0" smtClean="0">
                          <a:solidFill>
                            <a:srgbClr val="FF0000"/>
                          </a:solidFill>
                          <a:effectLst/>
                          <a:latin typeface="微軟正黑體" pitchFamily="34" charset="-120"/>
                          <a:ea typeface="微軟正黑體" pitchFamily="34" charset="-120"/>
                        </a:rPr>
                        <a:t>)</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電子科</a:t>
                      </a:r>
                      <a:r>
                        <a:rPr lang="en-US" altLang="zh-TW" sz="2200" b="0" i="0" u="none" strike="noStrike" dirty="0" smtClean="0">
                          <a:solidFill>
                            <a:schemeClr val="tx1"/>
                          </a:solidFill>
                          <a:effectLst/>
                          <a:latin typeface="微軟正黑體" pitchFamily="34" charset="-120"/>
                          <a:ea typeface="微軟正黑體" pitchFamily="34" charset="-120"/>
                        </a:rPr>
                        <a:t>(</a:t>
                      </a:r>
                      <a:r>
                        <a:rPr lang="zh-TW" altLang="en-US" sz="2200" b="0" i="0" u="none" strike="noStrike" dirty="0" smtClean="0">
                          <a:solidFill>
                            <a:schemeClr val="tx1"/>
                          </a:solidFill>
                          <a:effectLst/>
                          <a:latin typeface="微軟正黑體" pitchFamily="34" charset="-120"/>
                          <a:ea typeface="微軟正黑體" pitchFamily="34" charset="-120"/>
                        </a:rPr>
                        <a:t>夜</a:t>
                      </a:r>
                      <a:r>
                        <a:rPr lang="en-US" altLang="zh-TW" sz="2200" b="0" i="0" u="none" strike="noStrike" dirty="0" smtClean="0">
                          <a:solidFill>
                            <a:schemeClr val="tx1"/>
                          </a:solidFill>
                          <a:effectLst/>
                          <a:latin typeface="微軟正黑體" pitchFamily="34" charset="-120"/>
                          <a:ea typeface="微軟正黑體" pitchFamily="34" charset="-120"/>
                        </a:rPr>
                        <a:t>)</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r>
              <a:tr h="398316">
                <a:tc rowSpan="4">
                  <a:txBody>
                    <a:bodyPr/>
                    <a:lstStyle/>
                    <a:p>
                      <a:pPr algn="ctr" fontAlgn="ctr"/>
                      <a:r>
                        <a:rPr lang="zh-TW" altLang="en-US" sz="2400" b="0" i="0" u="none" strike="noStrike" dirty="0" smtClean="0">
                          <a:solidFill>
                            <a:schemeClr val="dk1"/>
                          </a:solidFill>
                          <a:effectLst/>
                          <a:latin typeface="微軟正黑體" pitchFamily="34" charset="-120"/>
                          <a:ea typeface="微軟正黑體" pitchFamily="34" charset="-120"/>
                        </a:rPr>
                        <a:t>明台高中</a:t>
                      </a: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資料處理科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幼兒保育科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4">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20</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1"/>
                  </a:ext>
                </a:extLst>
              </a:tr>
              <a:tr h="441512">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觀光事業科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5</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美容科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40000"/>
                        <a:lumOff val="60000"/>
                      </a:schemeClr>
                    </a:solidFill>
                  </a:tcPr>
                </a:tc>
                <a:extLst>
                  <a:ext uri="{0D108BD9-81ED-4DB2-BD59-A6C34878D82A}">
                    <a16:rowId xmlns:a16="http://schemas.microsoft.com/office/drawing/2014/main" xmlns="" val="10002"/>
                  </a:ext>
                </a:extLst>
              </a:tr>
              <a:tr h="422584">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餐飲管理科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5</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室內設計科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tc>
                <a:extLst>
                  <a:ext uri="{0D108BD9-81ED-4DB2-BD59-A6C34878D82A}">
                    <a16:rowId xmlns:a16="http://schemas.microsoft.com/office/drawing/2014/main" xmlns="" val="10003"/>
                  </a:ext>
                </a:extLst>
              </a:tr>
              <a:tr h="428730">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應用英語科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40000"/>
                        <a:lumOff val="60000"/>
                      </a:schemeClr>
                    </a:solidFill>
                  </a:tcPr>
                </a:tc>
                <a:extLst>
                  <a:ext uri="{0D108BD9-81ED-4DB2-BD59-A6C34878D82A}">
                    <a16:rowId xmlns:a16="http://schemas.microsoft.com/office/drawing/2014/main" xmlns="" val="10004"/>
                  </a:ext>
                </a:extLst>
              </a:tr>
              <a:tr h="528797">
                <a:tc>
                  <a:txBody>
                    <a:bodyPr/>
                    <a:lstStyle/>
                    <a:p>
                      <a:pPr algn="ctr" fontAlgn="ctr"/>
                      <a:r>
                        <a:rPr lang="zh-TW" altLang="en-US" sz="2400" b="0" dirty="0" smtClean="0">
                          <a:latin typeface="微軟正黑體" pitchFamily="34" charset="-120"/>
                          <a:ea typeface="微軟正黑體" pitchFamily="34" charset="-120"/>
                        </a:rPr>
                        <a:t>南投高中</a:t>
                      </a: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電機科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電腦機械製圖科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0006"/>
                  </a:ext>
                </a:extLst>
              </a:tr>
              <a:tr h="528797">
                <a:tc>
                  <a:txBody>
                    <a:bodyPr/>
                    <a:lstStyle/>
                    <a:p>
                      <a:pPr algn="ctr" fontAlgn="ctr"/>
                      <a:r>
                        <a:rPr lang="zh-TW" altLang="en-US" sz="2400" b="0" i="0" u="none" strike="noStrike" dirty="0" smtClean="0">
                          <a:solidFill>
                            <a:schemeClr val="tx1"/>
                          </a:solidFill>
                          <a:effectLst/>
                          <a:latin typeface="微軟正黑體" pitchFamily="34" charset="-120"/>
                          <a:ea typeface="微軟正黑體" pitchFamily="34" charset="-120"/>
                        </a:rPr>
                        <a:t>中興高中</a:t>
                      </a:r>
                      <a:endParaRPr lang="en-US" altLang="zh-TW" sz="24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普通科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3</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3</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bl>
          </a:graphicData>
        </a:graphic>
      </p:graphicFrame>
      <p:sp>
        <p:nvSpPr>
          <p:cNvPr id="11" name="文字方塊 10"/>
          <p:cNvSpPr txBox="1"/>
          <p:nvPr/>
        </p:nvSpPr>
        <p:spPr>
          <a:xfrm>
            <a:off x="187584" y="1025607"/>
            <a:ext cx="8928992" cy="461665"/>
          </a:xfrm>
          <a:prstGeom prst="rect">
            <a:avLst/>
          </a:prstGeom>
          <a:noFill/>
        </p:spPr>
        <p:txBody>
          <a:bodyPr wrap="square" rtlCol="0">
            <a:spAutoFit/>
          </a:bodyPr>
          <a:lstStyle/>
          <a:p>
            <a:pPr algn="ctr" fontAlgn="ct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芬園</a:t>
            </a:r>
            <a:r>
              <a:rPr lang="zh-TW" altLang="en-US" sz="2400" dirty="0" smtClean="0">
                <a:latin typeface="微軟正黑體" pitchFamily="34" charset="-120"/>
                <a:ea typeface="微軟正黑體" pitchFamily="34" charset="-120"/>
              </a:rPr>
              <a:t>之國中畢業生</a:t>
            </a:r>
            <a:r>
              <a:rPr lang="zh-TW" altLang="en-US" sz="2400" dirty="0">
                <a:latin typeface="微軟正黑體" pitchFamily="34" charset="-120"/>
                <a:ea typeface="微軟正黑體" pitchFamily="34" charset="-120"/>
              </a:rPr>
              <a:t>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9011838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454959" y="257526"/>
            <a:ext cx="8244000" cy="795209"/>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latin typeface="微軟正黑體" pitchFamily="34" charset="-120"/>
                <a:ea typeface="微軟正黑體" pitchFamily="34" charset="-120"/>
              </a:rPr>
              <a:t>109</a:t>
            </a:r>
            <a:r>
              <a:rPr lang="zh-TW" altLang="en-US" sz="4800" b="1" dirty="0" smtClean="0">
                <a:solidFill>
                  <a:schemeClr val="bg1"/>
                </a:solidFill>
                <a:latin typeface="微軟正黑體" pitchFamily="34" charset="-120"/>
                <a:ea typeface="微軟正黑體" pitchFamily="34" charset="-120"/>
              </a:rPr>
              <a:t>年共同就學區高中職提供免試名額</a:t>
            </a:r>
            <a:endParaRPr lang="zh-TW" altLang="en-US" b="1" dirty="0" smtClean="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2985241843"/>
              </p:ext>
            </p:extLst>
          </p:nvPr>
        </p:nvGraphicFramePr>
        <p:xfrm>
          <a:off x="288586" y="1439110"/>
          <a:ext cx="8424936" cy="5426707"/>
        </p:xfrm>
        <a:graphic>
          <a:graphicData uri="http://schemas.openxmlformats.org/drawingml/2006/table">
            <a:tbl>
              <a:tblPr>
                <a:tableStyleId>{08FB837D-C827-4EFA-A057-4D05807E0F7C}</a:tableStyleId>
              </a:tblPr>
              <a:tblGrid>
                <a:gridCol w="1440160">
                  <a:extLst>
                    <a:ext uri="{9D8B030D-6E8A-4147-A177-3AD203B41FA5}">
                      <a16:colId xmlns:a16="http://schemas.microsoft.com/office/drawing/2014/main" xmlns="" val="20000"/>
                    </a:ext>
                  </a:extLst>
                </a:gridCol>
                <a:gridCol w="2232248">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2160240">
                  <a:extLst>
                    <a:ext uri="{9D8B030D-6E8A-4147-A177-3AD203B41FA5}">
                      <a16:colId xmlns:a16="http://schemas.microsoft.com/office/drawing/2014/main" xmlns="" val="20003"/>
                    </a:ext>
                  </a:extLst>
                </a:gridCol>
                <a:gridCol w="936104">
                  <a:extLst>
                    <a:ext uri="{9D8B030D-6E8A-4147-A177-3AD203B41FA5}">
                      <a16:colId xmlns:a16="http://schemas.microsoft.com/office/drawing/2014/main" xmlns="" val="20004"/>
                    </a:ext>
                  </a:extLst>
                </a:gridCol>
                <a:gridCol w="792088">
                  <a:extLst>
                    <a:ext uri="{9D8B030D-6E8A-4147-A177-3AD203B41FA5}">
                      <a16:colId xmlns:a16="http://schemas.microsoft.com/office/drawing/2014/main" xmlns="" val="20005"/>
                    </a:ext>
                  </a:extLst>
                </a:gridCol>
              </a:tblGrid>
              <a:tr h="537788">
                <a:tc>
                  <a:txBody>
                    <a:bodyPr/>
                    <a:lstStyle/>
                    <a:p>
                      <a:pPr algn="ctr" fontAlgn="ctr"/>
                      <a:r>
                        <a:rPr lang="zh-TW" altLang="en-US" sz="2400" u="none" strike="noStrike" dirty="0">
                          <a:effectLst/>
                          <a:latin typeface="微軟正黑體" pitchFamily="34" charset="-120"/>
                          <a:ea typeface="微軟正黑體" pitchFamily="34" charset="-120"/>
                        </a:rPr>
                        <a:t>校</a:t>
                      </a:r>
                      <a:r>
                        <a:rPr lang="zh-TW" altLang="en-US" sz="2400" u="none" strike="noStrike" dirty="0" smtClean="0">
                          <a:effectLst/>
                          <a:latin typeface="微軟正黑體" pitchFamily="34" charset="-120"/>
                          <a:ea typeface="微軟正黑體" pitchFamily="34" charset="-120"/>
                        </a:rPr>
                        <a:t>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0" i="0" u="none" strike="noStrike" dirty="0" smtClean="0">
                          <a:solidFill>
                            <a:srgbClr val="000000"/>
                          </a:solidFill>
                          <a:effectLst/>
                          <a:latin typeface="微軟正黑體" pitchFamily="34" charset="-120"/>
                          <a:ea typeface="微軟正黑體" pitchFamily="34" charset="-120"/>
                        </a:rPr>
                        <a:t>合計</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0"/>
                  </a:ext>
                </a:extLst>
              </a:tr>
              <a:tr h="398316">
                <a:tc rowSpan="3">
                  <a:txBody>
                    <a:bodyPr/>
                    <a:lstStyle/>
                    <a:p>
                      <a:pPr algn="ctr" fontAlgn="ctr"/>
                      <a:r>
                        <a:rPr lang="zh-TW" altLang="en-US" sz="2400" b="0" i="0" u="none" strike="noStrike" dirty="0" smtClean="0">
                          <a:solidFill>
                            <a:schemeClr val="dk1"/>
                          </a:solidFill>
                          <a:effectLst/>
                          <a:latin typeface="微軟正黑體" pitchFamily="34" charset="-120"/>
                          <a:ea typeface="微軟正黑體" pitchFamily="34" charset="-120"/>
                        </a:rPr>
                        <a:t>南投高商</a:t>
                      </a: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zh-TW" altLang="en-US" sz="2200" b="0" i="0" u="none" strike="noStrike" dirty="0" smtClean="0">
                          <a:solidFill>
                            <a:schemeClr val="dk1"/>
                          </a:solidFill>
                          <a:effectLst/>
                          <a:latin typeface="微軟正黑體" pitchFamily="34" charset="-120"/>
                          <a:ea typeface="微軟正黑體" pitchFamily="34" charset="-120"/>
                        </a:rPr>
                        <a:t>商業經營科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國際貿易科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3">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9</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9831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algn="ctr" fontAlgn="ctr"/>
                      <a:r>
                        <a:rPr lang="zh-TW" altLang="en-US" sz="2200" b="0" i="0" u="none" strike="noStrike" dirty="0" smtClean="0">
                          <a:solidFill>
                            <a:schemeClr val="tx1"/>
                          </a:solidFill>
                          <a:effectLst/>
                          <a:latin typeface="微軟正黑體" pitchFamily="34" charset="-120"/>
                          <a:ea typeface="微軟正黑體" pitchFamily="34" charset="-120"/>
                        </a:rPr>
                        <a:t>會計事務科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資料處理科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r>
              <a:tr h="39831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algn="ctr" fontAlgn="ctr"/>
                      <a:r>
                        <a:rPr lang="zh-TW" altLang="en-US" sz="2200" b="0" i="0" u="none" strike="noStrike" dirty="0" smtClean="0">
                          <a:solidFill>
                            <a:schemeClr val="tx1"/>
                          </a:solidFill>
                          <a:effectLst/>
                          <a:latin typeface="微軟正黑體" pitchFamily="34" charset="-120"/>
                          <a:ea typeface="微軟正黑體" pitchFamily="34" charset="-120"/>
                        </a:rPr>
                        <a:t>應用英語科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r>
              <a:tr h="398316">
                <a:tc rowSpan="5">
                  <a:txBody>
                    <a:bodyPr/>
                    <a:lstStyle/>
                    <a:p>
                      <a:pPr algn="ctr" fontAlgn="ctr"/>
                      <a:r>
                        <a:rPr lang="zh-TW" altLang="en-US" sz="2400" b="0" i="0" u="none" strike="noStrike" dirty="0" smtClean="0">
                          <a:solidFill>
                            <a:schemeClr val="dk1"/>
                          </a:solidFill>
                          <a:effectLst/>
                          <a:latin typeface="微軟正黑體" pitchFamily="34" charset="-120"/>
                          <a:ea typeface="微軟正黑體" pitchFamily="34" charset="-120"/>
                        </a:rPr>
                        <a:t>草屯商工</a:t>
                      </a: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機械科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配管科</a:t>
                      </a:r>
                      <a:r>
                        <a:rPr lang="en-US" altLang="zh-TW" sz="2200" b="0" u="none" strike="noStrike" dirty="0" smtClean="0">
                          <a:effectLst/>
                          <a:latin typeface="微軟正黑體" pitchFamily="34" charset="-120"/>
                          <a:ea typeface="微軟正黑體" pitchFamily="34" charset="-120"/>
                        </a:rPr>
                        <a:t>(</a:t>
                      </a:r>
                      <a:r>
                        <a:rPr lang="zh-TW" altLang="en-US" sz="2200" b="0" u="none" strike="noStrike" dirty="0" smtClean="0">
                          <a:effectLst/>
                          <a:latin typeface="微軟正黑體" pitchFamily="34" charset="-120"/>
                          <a:ea typeface="微軟正黑體" pitchFamily="34" charset="-120"/>
                        </a:rPr>
                        <a:t>產特</a:t>
                      </a:r>
                      <a:r>
                        <a:rPr lang="en-US" altLang="zh-TW" sz="2200" b="0" u="none" strike="noStrike" dirty="0" smtClean="0">
                          <a:effectLst/>
                          <a:latin typeface="微軟正黑體" pitchFamily="34" charset="-120"/>
                          <a:ea typeface="微軟正黑體" pitchFamily="34" charset="-120"/>
                        </a:rPr>
                        <a:t>)</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5">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1"/>
                  </a:ext>
                </a:extLst>
              </a:tr>
              <a:tr h="441512">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商業經營科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會計事務科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40000"/>
                        <a:lumOff val="60000"/>
                      </a:schemeClr>
                    </a:solidFill>
                  </a:tcPr>
                </a:tc>
                <a:extLst>
                  <a:ext uri="{0D108BD9-81ED-4DB2-BD59-A6C34878D82A}">
                    <a16:rowId xmlns:a16="http://schemas.microsoft.com/office/drawing/2014/main" xmlns="" val="10002"/>
                  </a:ext>
                </a:extLst>
              </a:tr>
              <a:tr h="422584">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資料處理科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應用英語科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tc>
                <a:extLst>
                  <a:ext uri="{0D108BD9-81ED-4DB2-BD59-A6C34878D82A}">
                    <a16:rowId xmlns:a16="http://schemas.microsoft.com/office/drawing/2014/main" xmlns="" val="10003"/>
                  </a:ext>
                </a:extLst>
              </a:tr>
              <a:tr h="422584">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rgbClr val="FF0000"/>
                          </a:solidFill>
                          <a:effectLst/>
                          <a:latin typeface="微軟正黑體" pitchFamily="34" charset="-120"/>
                          <a:ea typeface="微軟正黑體" pitchFamily="34" charset="-120"/>
                        </a:rPr>
                        <a:t>機械科</a:t>
                      </a:r>
                      <a:r>
                        <a:rPr lang="en-US" altLang="zh-TW" sz="2200" b="0" i="0" u="none" strike="noStrike" dirty="0" smtClean="0">
                          <a:solidFill>
                            <a:srgbClr val="FF0000"/>
                          </a:solidFill>
                          <a:effectLst/>
                          <a:latin typeface="微軟正黑體" pitchFamily="34" charset="-120"/>
                          <a:ea typeface="微軟正黑體" pitchFamily="34" charset="-120"/>
                        </a:rPr>
                        <a:t>(</a:t>
                      </a:r>
                      <a:r>
                        <a:rPr lang="zh-TW" altLang="en-US" sz="2200" b="0" i="0" u="none" strike="noStrike" dirty="0" smtClean="0">
                          <a:solidFill>
                            <a:srgbClr val="FF0000"/>
                          </a:solidFill>
                          <a:effectLst/>
                          <a:latin typeface="微軟正黑體" pitchFamily="34" charset="-120"/>
                          <a:ea typeface="微軟正黑體" pitchFamily="34" charset="-120"/>
                        </a:rPr>
                        <a:t>夜</a:t>
                      </a:r>
                      <a:r>
                        <a:rPr lang="en-US" altLang="zh-TW" sz="2200" b="0" i="0" u="none" strike="noStrike" dirty="0" smtClean="0">
                          <a:solidFill>
                            <a:srgbClr val="FF0000"/>
                          </a:solidFill>
                          <a:effectLst/>
                          <a:latin typeface="微軟正黑體" pitchFamily="34" charset="-120"/>
                          <a:ea typeface="微軟正黑體" pitchFamily="34" charset="-120"/>
                        </a:rPr>
                        <a:t>)</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5</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rgbClr val="FF0000"/>
                          </a:solidFill>
                          <a:effectLst/>
                          <a:latin typeface="微軟正黑體" pitchFamily="34" charset="-120"/>
                          <a:ea typeface="微軟正黑體" pitchFamily="34" charset="-120"/>
                        </a:rPr>
                        <a:t>商業經營科</a:t>
                      </a:r>
                      <a:r>
                        <a:rPr lang="en-US" altLang="zh-TW" sz="2200" b="0" i="0" u="none" strike="noStrike" dirty="0" smtClean="0">
                          <a:solidFill>
                            <a:srgbClr val="FF0000"/>
                          </a:solidFill>
                          <a:effectLst/>
                          <a:latin typeface="微軟正黑體" pitchFamily="34" charset="-120"/>
                          <a:ea typeface="微軟正黑體" pitchFamily="34" charset="-120"/>
                        </a:rPr>
                        <a:t>(</a:t>
                      </a:r>
                      <a:r>
                        <a:rPr lang="zh-TW" altLang="en-US" sz="2200" b="0" i="0" u="none" strike="noStrike" dirty="0" smtClean="0">
                          <a:solidFill>
                            <a:srgbClr val="FF0000"/>
                          </a:solidFill>
                          <a:effectLst/>
                          <a:latin typeface="微軟正黑體" pitchFamily="34" charset="-120"/>
                          <a:ea typeface="微軟正黑體" pitchFamily="34" charset="-120"/>
                        </a:rPr>
                        <a:t>夜</a:t>
                      </a:r>
                      <a:r>
                        <a:rPr lang="en-US" altLang="zh-TW" sz="2200" b="0" i="0" u="none" strike="noStrike" dirty="0" smtClean="0">
                          <a:solidFill>
                            <a:srgbClr val="FF0000"/>
                          </a:solidFill>
                          <a:effectLst/>
                          <a:latin typeface="微軟正黑體" pitchFamily="34" charset="-120"/>
                          <a:ea typeface="微軟正黑體" pitchFamily="34" charset="-120"/>
                        </a:rPr>
                        <a:t>)</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5</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tr>
              <a:tr h="422584">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rgbClr val="FF0000"/>
                          </a:solidFill>
                          <a:effectLst/>
                          <a:latin typeface="微軟正黑體" pitchFamily="34" charset="-120"/>
                          <a:ea typeface="微軟正黑體" pitchFamily="34" charset="-120"/>
                        </a:rPr>
                        <a:t>資料處理科</a:t>
                      </a:r>
                      <a:r>
                        <a:rPr lang="en-US" altLang="zh-TW" sz="2200" b="0" i="0" u="none" strike="noStrike" dirty="0" smtClean="0">
                          <a:solidFill>
                            <a:srgbClr val="FF0000"/>
                          </a:solidFill>
                          <a:effectLst/>
                          <a:latin typeface="微軟正黑體" pitchFamily="34" charset="-120"/>
                          <a:ea typeface="微軟正黑體" pitchFamily="34" charset="-120"/>
                        </a:rPr>
                        <a:t>(</a:t>
                      </a:r>
                      <a:r>
                        <a:rPr lang="zh-TW" altLang="en-US" sz="2200" b="0" i="0" u="none" strike="noStrike" dirty="0" smtClean="0">
                          <a:solidFill>
                            <a:srgbClr val="FF0000"/>
                          </a:solidFill>
                          <a:effectLst/>
                          <a:latin typeface="微軟正黑體" pitchFamily="34" charset="-120"/>
                          <a:ea typeface="微軟正黑體" pitchFamily="34" charset="-120"/>
                        </a:rPr>
                        <a:t>夜</a:t>
                      </a:r>
                      <a:r>
                        <a:rPr lang="en-US" altLang="zh-TW" sz="2200" b="0" i="0" u="none" strike="noStrike" dirty="0" smtClean="0">
                          <a:solidFill>
                            <a:srgbClr val="FF0000"/>
                          </a:solidFill>
                          <a:effectLst/>
                          <a:latin typeface="微軟正黑體" pitchFamily="34" charset="-120"/>
                          <a:ea typeface="微軟正黑體" pitchFamily="34" charset="-120"/>
                        </a:rPr>
                        <a:t>)</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5</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tr>
              <a:tr h="528797">
                <a:tc rowSpan="2">
                  <a:txBody>
                    <a:bodyPr/>
                    <a:lstStyle/>
                    <a:p>
                      <a:pPr algn="ctr" fontAlgn="ctr"/>
                      <a:r>
                        <a:rPr lang="zh-TW" altLang="en-US" sz="2400" b="0" dirty="0" smtClean="0">
                          <a:latin typeface="微軟正黑體" pitchFamily="34" charset="-120"/>
                          <a:ea typeface="微軟正黑體" pitchFamily="34" charset="-120"/>
                        </a:rPr>
                        <a:t>五育高中</a:t>
                      </a: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美容科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5</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照顧服務科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15</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30</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0006"/>
                  </a:ext>
                </a:extLst>
              </a:tr>
              <a:tr h="528797">
                <a:tc vMerge="1">
                  <a:txBody>
                    <a:bodyPr/>
                    <a:lstStyle/>
                    <a:p>
                      <a:pPr algn="ctr" fontAlgn="ct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多媒體動畫科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10</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r>
              <a:tr h="528797">
                <a:tc>
                  <a:txBody>
                    <a:bodyPr/>
                    <a:lstStyle/>
                    <a:p>
                      <a:pPr algn="ctr" fontAlgn="ctr"/>
                      <a:r>
                        <a:rPr lang="zh-TW" altLang="en-US" sz="2400" b="0" i="0" u="none" strike="noStrike" dirty="0" smtClean="0">
                          <a:solidFill>
                            <a:schemeClr val="tx1"/>
                          </a:solidFill>
                          <a:effectLst/>
                          <a:latin typeface="微軟正黑體" pitchFamily="34" charset="-120"/>
                          <a:ea typeface="微軟正黑體" pitchFamily="34" charset="-120"/>
                        </a:rPr>
                        <a:t>旭光高中</a:t>
                      </a:r>
                      <a:endParaRPr lang="en-US" altLang="zh-TW" sz="24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普通科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bl>
          </a:graphicData>
        </a:graphic>
      </p:graphicFrame>
      <p:sp>
        <p:nvSpPr>
          <p:cNvPr id="11" name="文字方塊 10"/>
          <p:cNvSpPr txBox="1"/>
          <p:nvPr/>
        </p:nvSpPr>
        <p:spPr>
          <a:xfrm>
            <a:off x="78390" y="980728"/>
            <a:ext cx="8928992" cy="461665"/>
          </a:xfrm>
          <a:prstGeom prst="rect">
            <a:avLst/>
          </a:prstGeom>
          <a:noFill/>
        </p:spPr>
        <p:txBody>
          <a:bodyPr wrap="square" rtlCol="0">
            <a:spAutoFit/>
          </a:bodyPr>
          <a:lstStyle/>
          <a:p>
            <a:pPr algn="ctr" fontAlgn="ct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芬園</a:t>
            </a:r>
            <a:r>
              <a:rPr lang="zh-TW" altLang="en-US" sz="2400" dirty="0" smtClean="0">
                <a:latin typeface="微軟正黑體" pitchFamily="34" charset="-120"/>
                <a:ea typeface="微軟正黑體" pitchFamily="34" charset="-120"/>
              </a:rPr>
              <a:t>之國中畢業生</a:t>
            </a:r>
            <a:r>
              <a:rPr lang="zh-TW" altLang="en-US" sz="2400" dirty="0">
                <a:latin typeface="微軟正黑體" pitchFamily="34" charset="-120"/>
                <a:ea typeface="微軟正黑體" pitchFamily="34" charset="-120"/>
              </a:rPr>
              <a:t>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29948574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454959" y="257526"/>
            <a:ext cx="8244000" cy="795209"/>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latin typeface="微軟正黑體" pitchFamily="34" charset="-120"/>
                <a:ea typeface="微軟正黑體" pitchFamily="34" charset="-120"/>
              </a:rPr>
              <a:t>109</a:t>
            </a:r>
            <a:r>
              <a:rPr lang="zh-TW" altLang="en-US" sz="4800" b="1" dirty="0" smtClean="0">
                <a:solidFill>
                  <a:schemeClr val="bg1"/>
                </a:solidFill>
                <a:latin typeface="微軟正黑體" pitchFamily="34" charset="-120"/>
                <a:ea typeface="微軟正黑體" pitchFamily="34" charset="-120"/>
              </a:rPr>
              <a:t>年共同就學區高中職提供免試名額</a:t>
            </a:r>
            <a:endParaRPr lang="zh-TW" altLang="en-US" b="1" dirty="0" smtClean="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3673692468"/>
              </p:ext>
            </p:extLst>
          </p:nvPr>
        </p:nvGraphicFramePr>
        <p:xfrm>
          <a:off x="296511" y="1514400"/>
          <a:ext cx="8424936" cy="1732736"/>
        </p:xfrm>
        <a:graphic>
          <a:graphicData uri="http://schemas.openxmlformats.org/drawingml/2006/table">
            <a:tbl>
              <a:tblPr>
                <a:tableStyleId>{08FB837D-C827-4EFA-A057-4D05807E0F7C}</a:tableStyleId>
              </a:tblPr>
              <a:tblGrid>
                <a:gridCol w="1440160">
                  <a:extLst>
                    <a:ext uri="{9D8B030D-6E8A-4147-A177-3AD203B41FA5}">
                      <a16:colId xmlns:a16="http://schemas.microsoft.com/office/drawing/2014/main" xmlns="" val="20000"/>
                    </a:ext>
                  </a:extLst>
                </a:gridCol>
                <a:gridCol w="2232248">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2160240">
                  <a:extLst>
                    <a:ext uri="{9D8B030D-6E8A-4147-A177-3AD203B41FA5}">
                      <a16:colId xmlns:a16="http://schemas.microsoft.com/office/drawing/2014/main" xmlns="" val="20003"/>
                    </a:ext>
                  </a:extLst>
                </a:gridCol>
                <a:gridCol w="936104">
                  <a:extLst>
                    <a:ext uri="{9D8B030D-6E8A-4147-A177-3AD203B41FA5}">
                      <a16:colId xmlns:a16="http://schemas.microsoft.com/office/drawing/2014/main" xmlns="" val="20004"/>
                    </a:ext>
                  </a:extLst>
                </a:gridCol>
                <a:gridCol w="792088">
                  <a:extLst>
                    <a:ext uri="{9D8B030D-6E8A-4147-A177-3AD203B41FA5}">
                      <a16:colId xmlns:a16="http://schemas.microsoft.com/office/drawing/2014/main" xmlns="" val="20005"/>
                    </a:ext>
                  </a:extLst>
                </a:gridCol>
              </a:tblGrid>
              <a:tr h="537788">
                <a:tc>
                  <a:txBody>
                    <a:bodyPr/>
                    <a:lstStyle/>
                    <a:p>
                      <a:pPr algn="ctr" fontAlgn="ctr"/>
                      <a:r>
                        <a:rPr lang="zh-TW" altLang="en-US" sz="2400" u="none" strike="noStrike" dirty="0">
                          <a:effectLst/>
                          <a:latin typeface="微軟正黑體" pitchFamily="34" charset="-120"/>
                          <a:ea typeface="微軟正黑體" pitchFamily="34" charset="-120"/>
                        </a:rPr>
                        <a:t>校</a:t>
                      </a:r>
                      <a:r>
                        <a:rPr lang="zh-TW" altLang="en-US" sz="2400" u="none" strike="noStrike" dirty="0" smtClean="0">
                          <a:effectLst/>
                          <a:latin typeface="微軟正黑體" pitchFamily="34" charset="-120"/>
                          <a:ea typeface="微軟正黑體" pitchFamily="34" charset="-120"/>
                        </a:rPr>
                        <a:t>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0" i="0" u="none" strike="noStrike" dirty="0" smtClean="0">
                          <a:solidFill>
                            <a:srgbClr val="000000"/>
                          </a:solidFill>
                          <a:effectLst/>
                          <a:latin typeface="微軟正黑體" pitchFamily="34" charset="-120"/>
                          <a:ea typeface="微軟正黑體" pitchFamily="34" charset="-120"/>
                        </a:rPr>
                        <a:t>合計</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0"/>
                  </a:ext>
                </a:extLst>
              </a:tr>
              <a:tr h="398316">
                <a:tc rowSpan="3">
                  <a:txBody>
                    <a:bodyPr/>
                    <a:lstStyle/>
                    <a:p>
                      <a:pPr algn="ctr" fontAlgn="ctr"/>
                      <a:r>
                        <a:rPr lang="zh-TW" altLang="en-US" sz="2400" b="0" i="0" u="none" strike="noStrike" dirty="0" smtClean="0">
                          <a:solidFill>
                            <a:schemeClr val="tx1"/>
                          </a:solidFill>
                          <a:effectLst/>
                          <a:latin typeface="微軟正黑體" pitchFamily="34" charset="-120"/>
                          <a:ea typeface="微軟正黑體" pitchFamily="34" charset="-120"/>
                        </a:rPr>
                        <a:t>同德家商</a:t>
                      </a:r>
                      <a:endParaRPr lang="en-US" altLang="zh-TW" sz="24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普通科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4</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餐飲管理科</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6</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3">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18</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98316">
                <a:tc vMerge="1">
                  <a:txBody>
                    <a:bodyPr/>
                    <a:lstStyle/>
                    <a:p>
                      <a:pPr algn="ctr" fontAlgn="ctr"/>
                      <a:endParaRPr lang="en-US" altLang="zh-TW" sz="24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流通管理科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時尚造型科</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98316">
                <a:tc vMerge="1">
                  <a:txBody>
                    <a:bodyPr/>
                    <a:lstStyle/>
                    <a:p>
                      <a:pPr algn="ctr" fontAlgn="ctr"/>
                      <a:endParaRPr lang="en-US" altLang="zh-TW" sz="24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烘焙科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多媒體動畫科</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bl>
          </a:graphicData>
        </a:graphic>
      </p:graphicFrame>
      <p:sp>
        <p:nvSpPr>
          <p:cNvPr id="11" name="文字方塊 10"/>
          <p:cNvSpPr txBox="1"/>
          <p:nvPr/>
        </p:nvSpPr>
        <p:spPr>
          <a:xfrm>
            <a:off x="78390" y="1052735"/>
            <a:ext cx="8928992" cy="461665"/>
          </a:xfrm>
          <a:prstGeom prst="rect">
            <a:avLst/>
          </a:prstGeom>
          <a:noFill/>
        </p:spPr>
        <p:txBody>
          <a:bodyPr wrap="square" rtlCol="0">
            <a:spAutoFit/>
          </a:bodyPr>
          <a:lstStyle/>
          <a:p>
            <a:pPr algn="ctr" fontAlgn="ct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芬園</a:t>
            </a:r>
            <a:r>
              <a:rPr lang="zh-TW" altLang="en-US" sz="2400" dirty="0" smtClean="0">
                <a:latin typeface="微軟正黑體" pitchFamily="34" charset="-120"/>
                <a:ea typeface="微軟正黑體" pitchFamily="34" charset="-120"/>
              </a:rPr>
              <a:t>之國中畢業生</a:t>
            </a:r>
            <a:r>
              <a:rPr lang="zh-TW" altLang="en-US" sz="2400" dirty="0">
                <a:latin typeface="微軟正黑體" pitchFamily="34" charset="-120"/>
                <a:ea typeface="微軟正黑體" pitchFamily="34" charset="-120"/>
              </a:rPr>
              <a:t>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28931478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454959" y="257526"/>
            <a:ext cx="8244000" cy="795209"/>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latin typeface="微軟正黑體" pitchFamily="34" charset="-120"/>
                <a:ea typeface="微軟正黑體" pitchFamily="34" charset="-120"/>
              </a:rPr>
              <a:t>109</a:t>
            </a:r>
            <a:r>
              <a:rPr lang="zh-TW" altLang="en-US" sz="4800" b="1" dirty="0" smtClean="0">
                <a:solidFill>
                  <a:schemeClr val="bg1"/>
                </a:solidFill>
                <a:latin typeface="微軟正黑體" pitchFamily="34" charset="-120"/>
                <a:ea typeface="微軟正黑體" pitchFamily="34" charset="-120"/>
              </a:rPr>
              <a:t>年共同就學區高中職提供免試名額</a:t>
            </a:r>
            <a:endParaRPr lang="zh-TW" altLang="en-US" b="1" dirty="0" smtClean="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3526357195"/>
              </p:ext>
            </p:extLst>
          </p:nvPr>
        </p:nvGraphicFramePr>
        <p:xfrm>
          <a:off x="303294" y="1829975"/>
          <a:ext cx="8424936" cy="4024415"/>
        </p:xfrm>
        <a:graphic>
          <a:graphicData uri="http://schemas.openxmlformats.org/drawingml/2006/table">
            <a:tbl>
              <a:tblPr>
                <a:tableStyleId>{08FB837D-C827-4EFA-A057-4D05807E0F7C}</a:tableStyleId>
              </a:tblPr>
              <a:tblGrid>
                <a:gridCol w="1440160">
                  <a:extLst>
                    <a:ext uri="{9D8B030D-6E8A-4147-A177-3AD203B41FA5}">
                      <a16:colId xmlns:a16="http://schemas.microsoft.com/office/drawing/2014/main" xmlns="" val="20000"/>
                    </a:ext>
                  </a:extLst>
                </a:gridCol>
                <a:gridCol w="2232248">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2160240">
                  <a:extLst>
                    <a:ext uri="{9D8B030D-6E8A-4147-A177-3AD203B41FA5}">
                      <a16:colId xmlns:a16="http://schemas.microsoft.com/office/drawing/2014/main" xmlns="" val="20003"/>
                    </a:ext>
                  </a:extLst>
                </a:gridCol>
                <a:gridCol w="936104">
                  <a:extLst>
                    <a:ext uri="{9D8B030D-6E8A-4147-A177-3AD203B41FA5}">
                      <a16:colId xmlns:a16="http://schemas.microsoft.com/office/drawing/2014/main" xmlns="" val="20004"/>
                    </a:ext>
                  </a:extLst>
                </a:gridCol>
                <a:gridCol w="792088">
                  <a:extLst>
                    <a:ext uri="{9D8B030D-6E8A-4147-A177-3AD203B41FA5}">
                      <a16:colId xmlns:a16="http://schemas.microsoft.com/office/drawing/2014/main" xmlns="" val="20005"/>
                    </a:ext>
                  </a:extLst>
                </a:gridCol>
              </a:tblGrid>
              <a:tr h="537788">
                <a:tc>
                  <a:txBody>
                    <a:bodyPr/>
                    <a:lstStyle/>
                    <a:p>
                      <a:pPr algn="ctr" fontAlgn="ctr"/>
                      <a:r>
                        <a:rPr lang="zh-TW" altLang="en-US" sz="2400" u="none" strike="noStrike" dirty="0">
                          <a:effectLst/>
                          <a:latin typeface="微軟正黑體" pitchFamily="34" charset="-120"/>
                          <a:ea typeface="微軟正黑體" pitchFamily="34" charset="-120"/>
                        </a:rPr>
                        <a:t>校</a:t>
                      </a:r>
                      <a:r>
                        <a:rPr lang="zh-TW" altLang="en-US" sz="2400" u="none" strike="noStrike" dirty="0" smtClean="0">
                          <a:effectLst/>
                          <a:latin typeface="微軟正黑體" pitchFamily="34" charset="-120"/>
                          <a:ea typeface="微軟正黑體" pitchFamily="34" charset="-120"/>
                        </a:rPr>
                        <a:t>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0" i="0" u="none" strike="noStrike" dirty="0" smtClean="0">
                          <a:solidFill>
                            <a:srgbClr val="000000"/>
                          </a:solidFill>
                          <a:effectLst/>
                          <a:latin typeface="微軟正黑體" pitchFamily="34" charset="-120"/>
                          <a:ea typeface="微軟正黑體" pitchFamily="34" charset="-120"/>
                        </a:rPr>
                        <a:t>合計</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0"/>
                  </a:ext>
                </a:extLst>
              </a:tr>
              <a:tr h="398316">
                <a:tc rowSpan="3">
                  <a:txBody>
                    <a:bodyPr/>
                    <a:lstStyle/>
                    <a:p>
                      <a:pPr algn="ctr" fontAlgn="ctr"/>
                      <a:r>
                        <a:rPr lang="zh-TW" altLang="en-US" sz="2400" b="0" i="0" u="none" strike="noStrike" dirty="0" smtClean="0">
                          <a:solidFill>
                            <a:schemeClr val="dk1"/>
                          </a:solidFill>
                          <a:effectLst/>
                          <a:latin typeface="微軟正黑體" pitchFamily="34" charset="-120"/>
                          <a:ea typeface="微軟正黑體" pitchFamily="34" charset="-120"/>
                        </a:rPr>
                        <a:t>竹山高中</a:t>
                      </a:r>
                      <a:endParaRPr lang="en-US" altLang="zh-TW" sz="2400" b="0" i="0" u="none" strike="noStrike" dirty="0" smtClean="0">
                        <a:solidFill>
                          <a:schemeClr val="dk1"/>
                        </a:solidFill>
                        <a:effectLst/>
                        <a:latin typeface="微軟正黑體" pitchFamily="34" charset="-120"/>
                        <a:ea typeface="微軟正黑體" pitchFamily="34" charset="-120"/>
                      </a:endParaRPr>
                    </a:p>
                    <a:p>
                      <a:pPr algn="ctr" fontAlgn="ctr"/>
                      <a:r>
                        <a:rPr lang="en-US" altLang="zh-TW" sz="2400" b="0" i="0" u="none" strike="noStrike" dirty="0" smtClean="0">
                          <a:solidFill>
                            <a:srgbClr val="FF0000"/>
                          </a:solidFill>
                          <a:effectLst/>
                          <a:latin typeface="微軟正黑體" pitchFamily="34" charset="-120"/>
                          <a:ea typeface="微軟正黑體" pitchFamily="34" charset="-120"/>
                        </a:rPr>
                        <a:t>(</a:t>
                      </a:r>
                      <a:r>
                        <a:rPr lang="zh-TW" altLang="en-US" sz="2400" b="0" i="0" u="none" strike="noStrike" dirty="0" smtClean="0">
                          <a:solidFill>
                            <a:srgbClr val="FF0000"/>
                          </a:solidFill>
                          <a:effectLst/>
                          <a:latin typeface="微軟正黑體" pitchFamily="34" charset="-120"/>
                          <a:ea typeface="微軟正黑體" pitchFamily="34" charset="-120"/>
                        </a:rPr>
                        <a:t>限二水</a:t>
                      </a:r>
                      <a:r>
                        <a:rPr lang="en-US" altLang="zh-TW" sz="2400" b="0" i="0" u="none" strike="noStrike" dirty="0" smtClean="0">
                          <a:solidFill>
                            <a:srgbClr val="FF0000"/>
                          </a:solidFill>
                          <a:effectLst/>
                          <a:latin typeface="微軟正黑體" pitchFamily="34" charset="-120"/>
                          <a:ea typeface="微軟正黑體" pitchFamily="34" charset="-120"/>
                        </a:rPr>
                        <a:t>)</a:t>
                      </a: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zh-TW" altLang="en-US" sz="2200" b="0" u="none" strike="noStrike" dirty="0">
                          <a:effectLst/>
                          <a:latin typeface="微軟正黑體" pitchFamily="34" charset="-120"/>
                          <a:ea typeface="微軟正黑體" pitchFamily="34" charset="-120"/>
                        </a:rPr>
                        <a:t>綜合高中</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zh-TW" altLang="en-US" sz="2200" b="0" u="none" strike="noStrike" dirty="0" smtClean="0">
                          <a:effectLst/>
                          <a:latin typeface="微軟正黑體" pitchFamily="34" charset="-120"/>
                          <a:ea typeface="微軟正黑體" pitchFamily="34" charset="-120"/>
                        </a:rPr>
                        <a:t>商業經營科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3">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9</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1"/>
                  </a:ext>
                </a:extLst>
              </a:tr>
              <a:tr h="441512">
                <a:tc vMerge="1">
                  <a:txBody>
                    <a:bodyPr/>
                    <a:lstStyle/>
                    <a:p>
                      <a:endParaRPr lang="zh-TW" altLang="en-US"/>
                    </a:p>
                  </a:txBody>
                  <a:tcPr/>
                </a:tc>
                <a:tc>
                  <a:txBody>
                    <a:bodyPr/>
                    <a:lstStyle/>
                    <a:p>
                      <a:pPr algn="ctr" fontAlgn="ctr"/>
                      <a:r>
                        <a:rPr lang="zh-TW" altLang="en-US" sz="2200" b="0" u="none" strike="noStrike" dirty="0" smtClean="0">
                          <a:effectLst/>
                          <a:latin typeface="微軟正黑體" pitchFamily="34" charset="-120"/>
                          <a:ea typeface="微軟正黑體" pitchFamily="34" charset="-120"/>
                        </a:rPr>
                        <a:t>國際貿易科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zh-TW" altLang="en-US" sz="2200" b="0" u="none" strike="noStrike" dirty="0" smtClean="0">
                          <a:effectLst/>
                          <a:latin typeface="微軟正黑體" pitchFamily="34" charset="-120"/>
                          <a:ea typeface="微軟正黑體" pitchFamily="34" charset="-120"/>
                        </a:rPr>
                        <a:t>資料處理科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40000"/>
                        <a:lumOff val="60000"/>
                      </a:schemeClr>
                    </a:solidFill>
                  </a:tcPr>
                </a:tc>
                <a:extLst>
                  <a:ext uri="{0D108BD9-81ED-4DB2-BD59-A6C34878D82A}">
                    <a16:rowId xmlns:a16="http://schemas.microsoft.com/office/drawing/2014/main" xmlns="" val="10002"/>
                  </a:ext>
                </a:extLst>
              </a:tr>
              <a:tr h="422584">
                <a:tc vMerge="1">
                  <a:txBody>
                    <a:bodyPr/>
                    <a:lstStyle/>
                    <a:p>
                      <a:endParaRPr lang="zh-TW" altLang="en-US"/>
                    </a:p>
                  </a:txBody>
                  <a:tcPr/>
                </a:tc>
                <a:tc>
                  <a:txBody>
                    <a:bodyPr/>
                    <a:lstStyle/>
                    <a:p>
                      <a:pPr algn="ctr" fontAlgn="ctr"/>
                      <a:r>
                        <a:rPr lang="zh-TW" altLang="en-US" sz="2200" b="0" i="0" u="none" strike="noStrike" dirty="0" smtClean="0">
                          <a:solidFill>
                            <a:schemeClr val="dk1"/>
                          </a:solidFill>
                          <a:effectLst/>
                          <a:latin typeface="微軟正黑體" pitchFamily="34" charset="-120"/>
                          <a:ea typeface="微軟正黑體" pitchFamily="34" charset="-120"/>
                        </a:rPr>
                        <a:t>廣告設計科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zh-TW" altLang="en-US" sz="2200" b="0" u="none" strike="noStrike" dirty="0" smtClean="0">
                          <a:effectLst/>
                          <a:latin typeface="微軟正黑體" pitchFamily="34" charset="-120"/>
                          <a:ea typeface="微軟正黑體" pitchFamily="34" charset="-120"/>
                        </a:rPr>
                        <a:t>多媒體設計科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tc>
                <a:extLst>
                  <a:ext uri="{0D108BD9-81ED-4DB2-BD59-A6C34878D82A}">
                    <a16:rowId xmlns:a16="http://schemas.microsoft.com/office/drawing/2014/main" xmlns="" val="10003"/>
                  </a:ext>
                </a:extLst>
              </a:tr>
              <a:tr h="528797">
                <a:tc rowSpan="5">
                  <a:txBody>
                    <a:bodyPr/>
                    <a:lstStyle/>
                    <a:p>
                      <a:pPr algn="ctr" fontAlgn="ctr"/>
                      <a:r>
                        <a:rPr lang="zh-TW" altLang="en-US" sz="2400" b="0" i="0" u="none" strike="noStrike" dirty="0" smtClean="0">
                          <a:solidFill>
                            <a:schemeClr val="dk1"/>
                          </a:solidFill>
                          <a:effectLst/>
                          <a:latin typeface="微軟正黑體" pitchFamily="34" charset="-120"/>
                          <a:ea typeface="微軟正黑體" pitchFamily="34" charset="-120"/>
                        </a:rPr>
                        <a:t>西螺農工</a:t>
                      </a: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綜合高中</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8</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食品加工科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5">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26</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0006"/>
                  </a:ext>
                </a:extLst>
              </a:tr>
              <a:tr h="453255">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畜產保健科</a:t>
                      </a:r>
                      <a:r>
                        <a:rPr lang="en-US" altLang="zh-TW" sz="2200" b="0" u="none" strike="noStrike" dirty="0" smtClean="0">
                          <a:effectLst/>
                          <a:latin typeface="微軟正黑體" pitchFamily="34" charset="-120"/>
                          <a:ea typeface="微軟正黑體" pitchFamily="34" charset="-120"/>
                        </a:rPr>
                        <a:t>(</a:t>
                      </a:r>
                      <a:r>
                        <a:rPr lang="zh-TW" altLang="en-US" sz="2200" b="0" u="none" strike="noStrike" dirty="0" smtClean="0">
                          <a:effectLst/>
                          <a:latin typeface="微軟正黑體" pitchFamily="34" charset="-120"/>
                          <a:ea typeface="微軟正黑體" pitchFamily="34" charset="-120"/>
                        </a:rPr>
                        <a:t>產特</a:t>
                      </a:r>
                      <a:r>
                        <a:rPr lang="en-US" altLang="zh-TW" sz="2200" b="0" u="none" strike="noStrike" dirty="0" smtClean="0">
                          <a:effectLst/>
                          <a:latin typeface="微軟正黑體" pitchFamily="34" charset="-120"/>
                          <a:ea typeface="微軟正黑體" pitchFamily="34" charset="-120"/>
                        </a:rPr>
                        <a:t>)</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zh-TW" altLang="en-US" sz="2200" dirty="0" smtClean="0">
                          <a:latin typeface="微軟正黑體" panose="020B0604030504040204" pitchFamily="34" charset="-120"/>
                          <a:ea typeface="微軟正黑體" panose="020B0604030504040204" pitchFamily="34" charset="-120"/>
                        </a:rPr>
                        <a:t>機械科</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altLang="zh-TW" sz="2200" dirty="0" smtClean="0">
                          <a:latin typeface="微軟正黑體" panose="020B0604030504040204" pitchFamily="34" charset="-120"/>
                          <a:ea typeface="微軟正黑體" panose="020B0604030504040204" pitchFamily="34" charset="-120"/>
                        </a:rPr>
                        <a:t>2</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zh-TW" altLang="en-US"/>
                    </a:p>
                  </a:txBody>
                  <a:tcPr/>
                </a:tc>
                <a:extLst>
                  <a:ext uri="{0D108BD9-81ED-4DB2-BD59-A6C34878D82A}">
                    <a16:rowId xmlns:a16="http://schemas.microsoft.com/office/drawing/2014/main" xmlns="" val="10007"/>
                  </a:ext>
                </a:extLst>
              </a:tr>
              <a:tr h="528797">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汽車科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電子科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zh-TW" altLang="en-US"/>
                    </a:p>
                  </a:txBody>
                  <a:tcPr/>
                </a:tc>
                <a:extLst>
                  <a:ext uri="{0D108BD9-81ED-4DB2-BD59-A6C34878D82A}">
                    <a16:rowId xmlns:a16="http://schemas.microsoft.com/office/drawing/2014/main" xmlns="" val="10008"/>
                  </a:ext>
                </a:extLst>
              </a:tr>
              <a:tr h="356683">
                <a:tc vMerge="1">
                  <a:txBody>
                    <a:bodyPr/>
                    <a:lstStyle/>
                    <a:p>
                      <a:pPr algn="ctr" fontAlgn="ct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電機科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zh-TW" altLang="en-US" sz="2200" dirty="0" smtClean="0">
                          <a:latin typeface="微軟正黑體" panose="020B0604030504040204" pitchFamily="34" charset="-120"/>
                          <a:ea typeface="微軟正黑體" panose="020B0604030504040204" pitchFamily="34" charset="-120"/>
                        </a:rPr>
                        <a:t>化工科</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altLang="zh-TW" sz="2200" dirty="0" smtClean="0">
                          <a:latin typeface="微軟正黑體" panose="020B0604030504040204" pitchFamily="34" charset="-120"/>
                          <a:ea typeface="微軟正黑體" panose="020B0604030504040204" pitchFamily="34" charset="-120"/>
                        </a:rPr>
                        <a:t>2</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xmlns="" val="10009"/>
                  </a:ext>
                </a:extLst>
              </a:tr>
              <a:tr h="356683">
                <a:tc vMerge="1">
                  <a:txBody>
                    <a:bodyPr/>
                    <a:lstStyle/>
                    <a:p>
                      <a:pPr algn="ctr" fontAlgn="ct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生物產業機電科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zh-TW" altLang="en-US" sz="2200" dirty="0" smtClean="0">
                          <a:solidFill>
                            <a:srgbClr val="FF0000"/>
                          </a:solidFill>
                          <a:latin typeface="微軟正黑體" panose="020B0604030504040204" pitchFamily="34" charset="-120"/>
                          <a:ea typeface="微軟正黑體" panose="020B0604030504040204" pitchFamily="34" charset="-120"/>
                        </a:rPr>
                        <a:t>電機科</a:t>
                      </a:r>
                      <a:r>
                        <a:rPr lang="en-US" altLang="zh-TW" sz="2200" dirty="0" smtClean="0">
                          <a:solidFill>
                            <a:srgbClr val="FF0000"/>
                          </a:solidFill>
                          <a:latin typeface="微軟正黑體" panose="020B0604030504040204" pitchFamily="34" charset="-120"/>
                          <a:ea typeface="微軟正黑體" panose="020B0604030504040204" pitchFamily="34" charset="-120"/>
                        </a:rPr>
                        <a:t>(</a:t>
                      </a:r>
                      <a:r>
                        <a:rPr lang="zh-TW" altLang="en-US" sz="2200" dirty="0" smtClean="0">
                          <a:solidFill>
                            <a:srgbClr val="FF0000"/>
                          </a:solidFill>
                          <a:latin typeface="微軟正黑體" panose="020B0604030504040204" pitchFamily="34" charset="-120"/>
                          <a:ea typeface="微軟正黑體" panose="020B0604030504040204" pitchFamily="34" charset="-120"/>
                        </a:rPr>
                        <a:t>夜</a:t>
                      </a:r>
                      <a:r>
                        <a:rPr lang="en-US" altLang="zh-TW" sz="2200" dirty="0" smtClean="0">
                          <a:solidFill>
                            <a:srgbClr val="FF0000"/>
                          </a:solidFill>
                          <a:latin typeface="微軟正黑體" panose="020B0604030504040204" pitchFamily="34" charset="-120"/>
                          <a:ea typeface="微軟正黑體" panose="020B0604030504040204" pitchFamily="34" charset="-120"/>
                        </a:rPr>
                        <a:t>)</a:t>
                      </a:r>
                      <a:endParaRPr lang="zh-TW" altLang="en-US" sz="2200" dirty="0">
                        <a:solidFill>
                          <a:srgbClr val="FF0000"/>
                        </a:solidFill>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altLang="zh-TW" sz="2200" dirty="0" smtClean="0">
                          <a:latin typeface="微軟正黑體" panose="020B0604030504040204" pitchFamily="34" charset="-120"/>
                          <a:ea typeface="微軟正黑體" panose="020B0604030504040204" pitchFamily="34" charset="-120"/>
                        </a:rPr>
                        <a:t>2</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r>
            </a:tbl>
          </a:graphicData>
        </a:graphic>
      </p:graphicFrame>
      <p:sp>
        <p:nvSpPr>
          <p:cNvPr id="11" name="文字方塊 10"/>
          <p:cNvSpPr txBox="1"/>
          <p:nvPr/>
        </p:nvSpPr>
        <p:spPr>
          <a:xfrm>
            <a:off x="107504" y="1258658"/>
            <a:ext cx="8928992" cy="461665"/>
          </a:xfrm>
          <a:prstGeom prst="rect">
            <a:avLst/>
          </a:prstGeom>
          <a:noFill/>
        </p:spPr>
        <p:txBody>
          <a:bodyPr wrap="square" rtlCol="0">
            <a:spAutoFit/>
          </a:bodyPr>
          <a:lstStyle/>
          <a:p>
            <a:pPr algn="ctr" fontAlgn="ctr"/>
            <a:r>
              <a:rPr lang="en-US" altLang="zh-TW" sz="2400" dirty="0" smtClean="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大</a:t>
            </a:r>
            <a:r>
              <a:rPr lang="zh-TW" altLang="en-US" sz="2400" b="1" dirty="0" smtClean="0">
                <a:solidFill>
                  <a:srgbClr val="FF0000"/>
                </a:solidFill>
                <a:latin typeface="微軟正黑體" pitchFamily="34" charset="-120"/>
                <a:ea typeface="微軟正黑體" pitchFamily="34" charset="-120"/>
              </a:rPr>
              <a:t>城、二水、</a:t>
            </a:r>
            <a:r>
              <a:rPr lang="zh-TW" altLang="en-US" sz="2400" b="1" dirty="0">
                <a:solidFill>
                  <a:srgbClr val="FF0000"/>
                </a:solidFill>
                <a:latin typeface="微軟正黑體" pitchFamily="34" charset="-120"/>
                <a:ea typeface="微軟正黑體" pitchFamily="34" charset="-120"/>
              </a:rPr>
              <a:t>竹</a:t>
            </a:r>
            <a:r>
              <a:rPr lang="zh-TW" altLang="en-US" sz="2400" b="1" dirty="0" smtClean="0">
                <a:solidFill>
                  <a:srgbClr val="FF0000"/>
                </a:solidFill>
                <a:latin typeface="微軟正黑體" pitchFamily="34" charset="-120"/>
                <a:ea typeface="微軟正黑體" pitchFamily="34" charset="-120"/>
              </a:rPr>
              <a:t>塘、埤頭、溪州、北斗、田尾</a:t>
            </a:r>
            <a:r>
              <a:rPr lang="zh-TW" altLang="en-US" sz="2400" dirty="0" smtClean="0">
                <a:latin typeface="微軟正黑體" pitchFamily="34" charset="-120"/>
                <a:ea typeface="微軟正黑體" pitchFamily="34" charset="-120"/>
              </a:rPr>
              <a:t>之國中畢業生</a:t>
            </a:r>
            <a:r>
              <a:rPr lang="zh-TW" altLang="en-US" sz="2400" dirty="0">
                <a:latin typeface="微軟正黑體" pitchFamily="34" charset="-120"/>
                <a:ea typeface="微軟正黑體" pitchFamily="34" charset="-120"/>
              </a:rPr>
              <a:t>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28278394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454959" y="257526"/>
            <a:ext cx="8244000" cy="795209"/>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latin typeface="微軟正黑體" pitchFamily="34" charset="-120"/>
                <a:ea typeface="微軟正黑體" pitchFamily="34" charset="-120"/>
              </a:rPr>
              <a:t>109</a:t>
            </a:r>
            <a:r>
              <a:rPr lang="zh-TW" altLang="en-US" sz="4800" b="1" dirty="0" smtClean="0">
                <a:solidFill>
                  <a:schemeClr val="bg1"/>
                </a:solidFill>
                <a:latin typeface="微軟正黑體" pitchFamily="34" charset="-120"/>
                <a:ea typeface="微軟正黑體" pitchFamily="34" charset="-120"/>
              </a:rPr>
              <a:t>年共同就學區高中職提供免試名額</a:t>
            </a:r>
            <a:endParaRPr lang="zh-TW" altLang="en-US" b="1" dirty="0" smtClean="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2470776818"/>
              </p:ext>
            </p:extLst>
          </p:nvPr>
        </p:nvGraphicFramePr>
        <p:xfrm>
          <a:off x="303294" y="1829975"/>
          <a:ext cx="8424936" cy="2048637"/>
        </p:xfrm>
        <a:graphic>
          <a:graphicData uri="http://schemas.openxmlformats.org/drawingml/2006/table">
            <a:tbl>
              <a:tblPr>
                <a:tableStyleId>{08FB837D-C827-4EFA-A057-4D05807E0F7C}</a:tableStyleId>
              </a:tblPr>
              <a:tblGrid>
                <a:gridCol w="1440160">
                  <a:extLst>
                    <a:ext uri="{9D8B030D-6E8A-4147-A177-3AD203B41FA5}">
                      <a16:colId xmlns:a16="http://schemas.microsoft.com/office/drawing/2014/main" xmlns="" val="20000"/>
                    </a:ext>
                  </a:extLst>
                </a:gridCol>
                <a:gridCol w="2232248">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2160240">
                  <a:extLst>
                    <a:ext uri="{9D8B030D-6E8A-4147-A177-3AD203B41FA5}">
                      <a16:colId xmlns:a16="http://schemas.microsoft.com/office/drawing/2014/main" xmlns="" val="20003"/>
                    </a:ext>
                  </a:extLst>
                </a:gridCol>
                <a:gridCol w="936104">
                  <a:extLst>
                    <a:ext uri="{9D8B030D-6E8A-4147-A177-3AD203B41FA5}">
                      <a16:colId xmlns:a16="http://schemas.microsoft.com/office/drawing/2014/main" xmlns="" val="20004"/>
                    </a:ext>
                  </a:extLst>
                </a:gridCol>
                <a:gridCol w="792088">
                  <a:extLst>
                    <a:ext uri="{9D8B030D-6E8A-4147-A177-3AD203B41FA5}">
                      <a16:colId xmlns:a16="http://schemas.microsoft.com/office/drawing/2014/main" xmlns="" val="20005"/>
                    </a:ext>
                  </a:extLst>
                </a:gridCol>
              </a:tblGrid>
              <a:tr h="537788">
                <a:tc>
                  <a:txBody>
                    <a:bodyPr/>
                    <a:lstStyle/>
                    <a:p>
                      <a:pPr algn="ctr" fontAlgn="ctr"/>
                      <a:r>
                        <a:rPr lang="zh-TW" altLang="en-US" sz="2400" u="none" strike="noStrike" dirty="0">
                          <a:effectLst/>
                          <a:latin typeface="微軟正黑體" pitchFamily="34" charset="-120"/>
                          <a:ea typeface="微軟正黑體" pitchFamily="34" charset="-120"/>
                        </a:rPr>
                        <a:t>校</a:t>
                      </a:r>
                      <a:r>
                        <a:rPr lang="zh-TW" altLang="en-US" sz="2400" u="none" strike="noStrike" dirty="0" smtClean="0">
                          <a:effectLst/>
                          <a:latin typeface="微軟正黑體" pitchFamily="34" charset="-120"/>
                          <a:ea typeface="微軟正黑體" pitchFamily="34" charset="-120"/>
                        </a:rPr>
                        <a:t>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b="0" i="0" u="none" strike="noStrike" dirty="0" smtClean="0">
                          <a:solidFill>
                            <a:srgbClr val="000000"/>
                          </a:solidFill>
                          <a:effectLst/>
                          <a:latin typeface="微軟正黑體" pitchFamily="34" charset="-120"/>
                          <a:ea typeface="微軟正黑體" pitchFamily="34" charset="-120"/>
                        </a:rPr>
                        <a:t>合計</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extLst>
                  <a:ext uri="{0D108BD9-81ED-4DB2-BD59-A6C34878D82A}">
                    <a16:rowId xmlns:a16="http://schemas.microsoft.com/office/drawing/2014/main" xmlns="" val="10000"/>
                  </a:ext>
                </a:extLst>
              </a:tr>
              <a:tr h="528797">
                <a:tc rowSpan="3">
                  <a:txBody>
                    <a:bodyPr/>
                    <a:lstStyle/>
                    <a:p>
                      <a:pPr algn="ctr" fontAlgn="ctr"/>
                      <a:r>
                        <a:rPr lang="zh-TW" altLang="en-US" sz="2400" b="0" dirty="0" smtClean="0">
                          <a:latin typeface="微軟正黑體" pitchFamily="34" charset="-120"/>
                          <a:ea typeface="微軟正黑體" pitchFamily="34" charset="-120"/>
                        </a:rPr>
                        <a:t>義峰高中</a:t>
                      </a: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電子商務科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4</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觀光事業科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4</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rowSpan="3">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26</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extLst>
                  <a:ext uri="{0D108BD9-81ED-4DB2-BD59-A6C34878D82A}">
                    <a16:rowId xmlns:a16="http://schemas.microsoft.com/office/drawing/2014/main" xmlns="" val="10006"/>
                  </a:ext>
                </a:extLst>
              </a:tr>
              <a:tr h="453255">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餐飲管理科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6</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algn="ctr"/>
                      <a:r>
                        <a:rPr lang="zh-TW" altLang="en-US" sz="2200" dirty="0" smtClean="0">
                          <a:latin typeface="微軟正黑體" panose="020B0604030504040204" pitchFamily="34" charset="-120"/>
                          <a:ea typeface="微軟正黑體" panose="020B0604030504040204" pitchFamily="34" charset="-120"/>
                        </a:rPr>
                        <a:t>時尚造型科</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solidFill>
                      <a:schemeClr val="tx2">
                        <a:lumMod val="40000"/>
                        <a:lumOff val="60000"/>
                      </a:schemeClr>
                    </a:solidFill>
                  </a:tcPr>
                </a:tc>
                <a:tc>
                  <a:txBody>
                    <a:bodyPr/>
                    <a:lstStyle/>
                    <a:p>
                      <a:pPr algn="ctr"/>
                      <a:r>
                        <a:rPr lang="en-US" altLang="zh-TW" sz="2200" dirty="0" smtClean="0">
                          <a:latin typeface="微軟正黑體" panose="020B0604030504040204" pitchFamily="34" charset="-120"/>
                          <a:ea typeface="微軟正黑體" panose="020B0604030504040204" pitchFamily="34" charset="-120"/>
                        </a:rPr>
                        <a:t>3</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solidFill>
                      <a:schemeClr val="tx2">
                        <a:lumMod val="40000"/>
                        <a:lumOff val="60000"/>
                      </a:schemeClr>
                    </a:solidFill>
                  </a:tcPr>
                </a:tc>
                <a:tc vMerge="1">
                  <a:txBody>
                    <a:bodyPr/>
                    <a:lstStyle/>
                    <a:p>
                      <a:endParaRPr lang="zh-TW" altLang="en-US"/>
                    </a:p>
                  </a:txBody>
                  <a:tcPr/>
                </a:tc>
                <a:extLst>
                  <a:ext uri="{0D108BD9-81ED-4DB2-BD59-A6C34878D82A}">
                    <a16:rowId xmlns:a16="http://schemas.microsoft.com/office/drawing/2014/main" xmlns="" val="10007"/>
                  </a:ext>
                </a:extLst>
              </a:tr>
              <a:tr h="528797">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多媒體動畫科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4</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rgbClr val="FF0000"/>
                          </a:solidFill>
                          <a:effectLst/>
                          <a:latin typeface="微軟正黑體" pitchFamily="34" charset="-120"/>
                          <a:ea typeface="微軟正黑體" pitchFamily="34" charset="-120"/>
                        </a:rPr>
                        <a:t>餐飲管理科</a:t>
                      </a:r>
                      <a:r>
                        <a:rPr lang="en-US" altLang="zh-TW" sz="2200" b="0" i="0" u="none" strike="noStrike" dirty="0" smtClean="0">
                          <a:solidFill>
                            <a:srgbClr val="FF0000"/>
                          </a:solidFill>
                          <a:effectLst/>
                          <a:latin typeface="微軟正黑體" pitchFamily="34" charset="-120"/>
                          <a:ea typeface="微軟正黑體" pitchFamily="34" charset="-120"/>
                        </a:rPr>
                        <a:t>(</a:t>
                      </a:r>
                      <a:r>
                        <a:rPr lang="zh-TW" altLang="en-US" sz="2200" b="0" i="0" u="none" strike="noStrike" dirty="0" smtClean="0">
                          <a:solidFill>
                            <a:srgbClr val="FF0000"/>
                          </a:solidFill>
                          <a:effectLst/>
                          <a:latin typeface="微軟正黑體" pitchFamily="34" charset="-120"/>
                          <a:ea typeface="微軟正黑體" pitchFamily="34" charset="-120"/>
                        </a:rPr>
                        <a:t>夜</a:t>
                      </a:r>
                      <a:r>
                        <a:rPr lang="en-US" altLang="zh-TW" sz="2200" b="0" i="0" u="none" strike="noStrike" dirty="0" smtClean="0">
                          <a:solidFill>
                            <a:srgbClr val="FF0000"/>
                          </a:solidFill>
                          <a:effectLst/>
                          <a:latin typeface="微軟正黑體" pitchFamily="34" charset="-120"/>
                          <a:ea typeface="微軟正黑體" pitchFamily="34" charset="-120"/>
                        </a:rPr>
                        <a:t>)</a:t>
                      </a:r>
                      <a:endParaRPr lang="zh-TW" altLang="en-US" sz="2200" b="0" i="0" u="none" strike="noStrike" dirty="0" smtClean="0">
                        <a:solidFill>
                          <a:srgbClr val="FF0000"/>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5</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vMerge="1">
                  <a:txBody>
                    <a:bodyPr/>
                    <a:lstStyle/>
                    <a:p>
                      <a:endParaRPr lang="zh-TW" altLang="en-US"/>
                    </a:p>
                  </a:txBody>
                  <a:tcPr/>
                </a:tc>
                <a:extLst>
                  <a:ext uri="{0D108BD9-81ED-4DB2-BD59-A6C34878D82A}">
                    <a16:rowId xmlns:a16="http://schemas.microsoft.com/office/drawing/2014/main" xmlns="" val="10008"/>
                  </a:ext>
                </a:extLst>
              </a:tr>
            </a:tbl>
          </a:graphicData>
        </a:graphic>
      </p:graphicFrame>
      <p:sp>
        <p:nvSpPr>
          <p:cNvPr id="11" name="文字方塊 10"/>
          <p:cNvSpPr txBox="1"/>
          <p:nvPr/>
        </p:nvSpPr>
        <p:spPr>
          <a:xfrm>
            <a:off x="107504" y="1258658"/>
            <a:ext cx="8928992" cy="461665"/>
          </a:xfrm>
          <a:prstGeom prst="rect">
            <a:avLst/>
          </a:prstGeom>
          <a:noFill/>
        </p:spPr>
        <p:txBody>
          <a:bodyPr wrap="square" rtlCol="0">
            <a:spAutoFit/>
          </a:bodyPr>
          <a:lstStyle/>
          <a:p>
            <a:pPr algn="ctr" fontAlgn="ctr"/>
            <a:r>
              <a:rPr lang="en-US" altLang="zh-TW" sz="2400" dirty="0" smtClean="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大</a:t>
            </a:r>
            <a:r>
              <a:rPr lang="zh-TW" altLang="en-US" sz="2400" b="1" dirty="0" smtClean="0">
                <a:solidFill>
                  <a:srgbClr val="FF0000"/>
                </a:solidFill>
                <a:latin typeface="微軟正黑體" pitchFamily="34" charset="-120"/>
                <a:ea typeface="微軟正黑體" pitchFamily="34" charset="-120"/>
              </a:rPr>
              <a:t>城、二水、</a:t>
            </a:r>
            <a:r>
              <a:rPr lang="zh-TW" altLang="en-US" sz="2400" b="1" dirty="0">
                <a:solidFill>
                  <a:srgbClr val="FF0000"/>
                </a:solidFill>
                <a:latin typeface="微軟正黑體" pitchFamily="34" charset="-120"/>
                <a:ea typeface="微軟正黑體" pitchFamily="34" charset="-120"/>
              </a:rPr>
              <a:t>竹</a:t>
            </a:r>
            <a:r>
              <a:rPr lang="zh-TW" altLang="en-US" sz="2400" b="1" dirty="0" smtClean="0">
                <a:solidFill>
                  <a:srgbClr val="FF0000"/>
                </a:solidFill>
                <a:latin typeface="微軟正黑體" pitchFamily="34" charset="-120"/>
                <a:ea typeface="微軟正黑體" pitchFamily="34" charset="-120"/>
              </a:rPr>
              <a:t>塘、埤頭、溪州、北斗、田尾</a:t>
            </a:r>
            <a:r>
              <a:rPr lang="zh-TW" altLang="en-US" sz="2400" dirty="0" smtClean="0">
                <a:latin typeface="微軟正黑體" pitchFamily="34" charset="-120"/>
                <a:ea typeface="微軟正黑體" pitchFamily="34" charset="-120"/>
              </a:rPr>
              <a:t>之國中畢業生</a:t>
            </a:r>
            <a:r>
              <a:rPr lang="zh-TW" altLang="en-US" sz="2400" dirty="0">
                <a:latin typeface="微軟正黑體" pitchFamily="34" charset="-120"/>
                <a:ea typeface="微軟正黑體" pitchFamily="34" charset="-120"/>
              </a:rPr>
              <a:t>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42289582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473323" y="260648"/>
            <a:ext cx="8244000" cy="971436"/>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smtClean="0">
                <a:solidFill>
                  <a:schemeClr val="bg1"/>
                </a:solidFill>
                <a:latin typeface="微軟正黑體" pitchFamily="34" charset="-120"/>
                <a:ea typeface="微軟正黑體" pitchFamily="34" charset="-120"/>
              </a:rPr>
              <a:t>109</a:t>
            </a:r>
            <a:r>
              <a:rPr lang="zh-TW" altLang="en-US" b="1" dirty="0" smtClean="0">
                <a:solidFill>
                  <a:schemeClr val="bg1"/>
                </a:solidFill>
                <a:latin typeface="微軟正黑體" pitchFamily="34" charset="-120"/>
                <a:ea typeface="微軟正黑體" pitchFamily="34" charset="-120"/>
              </a:rPr>
              <a:t>年免試入學</a:t>
            </a:r>
            <a:r>
              <a:rPr lang="en-US" altLang="zh-TW" b="1" dirty="0" smtClean="0">
                <a:solidFill>
                  <a:schemeClr val="bg1"/>
                </a:solidFill>
                <a:latin typeface="微軟正黑體" pitchFamily="34" charset="-120"/>
                <a:ea typeface="微軟正黑體" pitchFamily="34" charset="-120"/>
              </a:rPr>
              <a:t>-</a:t>
            </a:r>
            <a:r>
              <a:rPr lang="zh-TW" altLang="en-US" b="1" dirty="0" smtClean="0">
                <a:solidFill>
                  <a:schemeClr val="bg1"/>
                </a:solidFill>
                <a:latin typeface="微軟正黑體" pitchFamily="34" charset="-120"/>
                <a:ea typeface="微軟正黑體" pitchFamily="34" charset="-120"/>
              </a:rPr>
              <a:t>變更</a:t>
            </a:r>
            <a:r>
              <a:rPr lang="zh-TW" altLang="en-US" b="1" dirty="0">
                <a:solidFill>
                  <a:schemeClr val="bg1"/>
                </a:solidFill>
                <a:latin typeface="微軟正黑體" pitchFamily="34" charset="-120"/>
                <a:ea typeface="微軟正黑體" pitchFamily="34" charset="-120"/>
              </a:rPr>
              <a:t>就學區</a:t>
            </a:r>
            <a:endParaRPr lang="zh-TW" altLang="en-US" sz="4000" b="1" dirty="0" smtClean="0">
              <a:solidFill>
                <a:schemeClr val="bg1"/>
              </a:solidFill>
              <a:latin typeface="微軟正黑體" pitchFamily="34" charset="-120"/>
              <a:ea typeface="微軟正黑體" pitchFamily="34" charset="-120"/>
            </a:endParaRPr>
          </a:p>
        </p:txBody>
      </p:sp>
      <p:sp>
        <p:nvSpPr>
          <p:cNvPr id="4" name="手繪多邊形 3"/>
          <p:cNvSpPr/>
          <p:nvPr/>
        </p:nvSpPr>
        <p:spPr>
          <a:xfrm>
            <a:off x="1695450" y="1484784"/>
            <a:ext cx="7125023" cy="2232248"/>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olidFill>
            <a:schemeClr val="accent6">
              <a:lumMod val="40000"/>
              <a:lumOff val="60000"/>
              <a:alpha val="90000"/>
            </a:schemeClr>
          </a:solidFill>
          <a:scene3d>
            <a:camera prst="orthographicFront"/>
            <a:lightRig rig="flat" dir="t"/>
          </a:scene3d>
          <a:sp3d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lIns="156211" tIns="129251" rIns="207356" bIns="129253" spcCol="1270" anchor="ctr"/>
          <a:lstStyle/>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原就讀學區未設置適性群別或產業特殊類</a:t>
            </a:r>
            <a:r>
              <a:rPr lang="zh-TW" altLang="en-US" sz="2400" b="1" dirty="0" smtClean="0">
                <a:latin typeface="微軟正黑體" panose="020B0604030504040204" pitchFamily="34" charset="-120"/>
                <a:ea typeface="微軟正黑體" panose="020B0604030504040204" pitchFamily="34" charset="-120"/>
              </a:rPr>
              <a:t>科。</a:t>
            </a:r>
            <a:endParaRPr kumimoji="0" lang="en-US" altLang="zh-TW" sz="2400" b="1" dirty="0" smtClean="0">
              <a:latin typeface="微軟正黑體" panose="020B0604030504040204" pitchFamily="34" charset="-120"/>
              <a:ea typeface="微軟正黑體" panose="020B0604030504040204" pitchFamily="34" charset="-120"/>
            </a:endParaRP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因搬家遷徙至本區居住</a:t>
            </a:r>
            <a:r>
              <a:rPr lang="zh-TW" altLang="en-US" sz="2400" b="1" dirty="0" smtClean="0">
                <a:latin typeface="微軟正黑體" panose="020B0604030504040204" pitchFamily="34" charset="-120"/>
                <a:ea typeface="微軟正黑體" panose="020B0604030504040204" pitchFamily="34" charset="-120"/>
              </a:rPr>
              <a:t>者。</a:t>
            </a:r>
            <a:endParaRPr lang="zh-TW" altLang="en-US" sz="2400" b="1" dirty="0">
              <a:latin typeface="微軟正黑體" panose="020B0604030504040204" pitchFamily="34" charset="-120"/>
              <a:ea typeface="微軟正黑體" panose="020B0604030504040204" pitchFamily="34" charset="-120"/>
            </a:endParaRP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跨區學生申請返回本區戶籍所在地</a:t>
            </a:r>
            <a:r>
              <a:rPr lang="zh-TW" altLang="en-US" sz="2400" b="1" dirty="0" smtClean="0">
                <a:latin typeface="微軟正黑體" panose="020B0604030504040204" pitchFamily="34" charset="-120"/>
                <a:ea typeface="微軟正黑體" panose="020B0604030504040204" pitchFamily="34" charset="-120"/>
              </a:rPr>
              <a:t>就讀。</a:t>
            </a:r>
            <a:endParaRPr lang="zh-TW" altLang="en-US" sz="2400" b="1" dirty="0">
              <a:latin typeface="微軟正黑體" panose="020B0604030504040204" pitchFamily="34" charset="-120"/>
              <a:ea typeface="微軟正黑體" panose="020B0604030504040204" pitchFamily="34" charset="-120"/>
            </a:endParaRP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台商子女學校或海外返國</a:t>
            </a:r>
            <a:r>
              <a:rPr lang="zh-TW" altLang="en-US" sz="2400" b="1" dirty="0" smtClean="0">
                <a:latin typeface="微軟正黑體" panose="020B0604030504040204" pitchFamily="34" charset="-120"/>
                <a:ea typeface="微軟正黑體" panose="020B0604030504040204" pitchFamily="34" charset="-120"/>
              </a:rPr>
              <a:t>就讀。</a:t>
            </a:r>
            <a:endParaRPr lang="zh-TW" altLang="en-US" sz="2400" b="1" dirty="0">
              <a:latin typeface="微軟正黑體" panose="020B0604030504040204" pitchFamily="34" charset="-120"/>
              <a:ea typeface="微軟正黑體" panose="020B0604030504040204" pitchFamily="34" charset="-120"/>
            </a:endParaRPr>
          </a:p>
          <a:p>
            <a:pPr marL="285750" lvl="1" indent="-285750" defTabSz="1822450" fontAlgn="auto">
              <a:spcAft>
                <a:spcPct val="15000"/>
              </a:spcAft>
              <a:buFontTx/>
              <a:buChar char="••"/>
              <a:defRPr/>
            </a:pPr>
            <a:r>
              <a:rPr lang="zh-TW" altLang="en-US" sz="2400" b="1" dirty="0" smtClean="0">
                <a:latin typeface="微軟正黑體" panose="020B0604030504040204" pitchFamily="34" charset="-120"/>
                <a:ea typeface="微軟正黑體" panose="020B0604030504040204" pitchFamily="34" charset="-120"/>
              </a:rPr>
              <a:t>其他</a:t>
            </a:r>
            <a:r>
              <a:rPr lang="zh-TW" altLang="en-US" sz="2400" b="1" dirty="0">
                <a:latin typeface="微軟正黑體" panose="020B0604030504040204" pitchFamily="34" charset="-120"/>
                <a:ea typeface="微軟正黑體" panose="020B0604030504040204" pitchFamily="34" charset="-120"/>
              </a:rPr>
              <a:t>特殊</a:t>
            </a:r>
            <a:r>
              <a:rPr lang="zh-TW" altLang="en-US" sz="2400" b="1" dirty="0" smtClean="0">
                <a:latin typeface="微軟正黑體" panose="020B0604030504040204" pitchFamily="34" charset="-120"/>
                <a:ea typeface="微軟正黑體" panose="020B0604030504040204" pitchFamily="34" charset="-120"/>
              </a:rPr>
              <a:t>原因</a:t>
            </a:r>
            <a:r>
              <a:rPr kumimoji="0" lang="zh-TW" altLang="en-US" sz="2400" b="1" dirty="0" smtClean="0">
                <a:latin typeface="微軟正黑體" panose="020B0604030504040204" pitchFamily="34" charset="-120"/>
                <a:ea typeface="微軟正黑體" panose="020B0604030504040204" pitchFamily="34" charset="-120"/>
              </a:rPr>
              <a:t>。</a:t>
            </a:r>
            <a:endParaRPr kumimoji="0" lang="en-US" altLang="zh-TW" sz="2400" b="1" dirty="0">
              <a:latin typeface="微軟正黑體" panose="020B0604030504040204" pitchFamily="34" charset="-120"/>
              <a:ea typeface="微軟正黑體" panose="020B0604030504040204" pitchFamily="34" charset="-120"/>
            </a:endParaRPr>
          </a:p>
        </p:txBody>
      </p:sp>
      <p:sp>
        <p:nvSpPr>
          <p:cNvPr id="5" name="手繪多邊形 4"/>
          <p:cNvSpPr/>
          <p:nvPr/>
        </p:nvSpPr>
        <p:spPr>
          <a:xfrm>
            <a:off x="514351" y="1484784"/>
            <a:ext cx="1181099" cy="2232248"/>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kumimoji="0" lang="zh-TW" altLang="en-US" sz="3600" b="1" dirty="0">
                <a:latin typeface="微軟正黑體" panose="020B0604030504040204" pitchFamily="34" charset="-120"/>
                <a:ea typeface="微軟正黑體" panose="020B0604030504040204" pitchFamily="34" charset="-120"/>
                <a:cs typeface="Verdana" panose="020B0604030504040204" pitchFamily="34" charset="0"/>
              </a:rPr>
              <a:t>條　件</a:t>
            </a:r>
          </a:p>
        </p:txBody>
      </p:sp>
      <p:sp>
        <p:nvSpPr>
          <p:cNvPr id="6" name="手繪多邊形 5"/>
          <p:cNvSpPr/>
          <p:nvPr/>
        </p:nvSpPr>
        <p:spPr>
          <a:xfrm>
            <a:off x="1695449" y="3933056"/>
            <a:ext cx="7125023" cy="1512168"/>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cene3d>
            <a:camera prst="orthographicFront"/>
            <a:lightRig rig="flat" dir="t"/>
          </a:scene3d>
          <a:sp3d extrusionH="12700" prstMaterial="plastic">
            <a:bevelT w="50800" h="50800"/>
          </a:sp3d>
        </p:spPr>
        <p:style>
          <a:lnRef idx="1">
            <a:schemeClr val="accent2">
              <a:tint val="40000"/>
              <a:alpha val="90000"/>
              <a:hueOff val="2512910"/>
              <a:satOff val="-2189"/>
              <a:lumOff val="-3"/>
              <a:alphaOff val="0"/>
            </a:schemeClr>
          </a:lnRef>
          <a:fillRef idx="1">
            <a:schemeClr val="accent2">
              <a:tint val="40000"/>
              <a:alpha val="90000"/>
              <a:hueOff val="2512910"/>
              <a:satOff val="-2189"/>
              <a:lumOff val="-3"/>
              <a:alphaOff val="0"/>
            </a:schemeClr>
          </a:fillRef>
          <a:effectRef idx="2">
            <a:schemeClr val="accent2">
              <a:tint val="40000"/>
              <a:alpha val="90000"/>
              <a:hueOff val="2512910"/>
              <a:satOff val="-2189"/>
              <a:lumOff val="-3"/>
              <a:alphaOff val="0"/>
            </a:schemeClr>
          </a:effectRef>
          <a:fontRef idx="minor">
            <a:schemeClr val="dk1">
              <a:hueOff val="0"/>
              <a:satOff val="0"/>
              <a:lumOff val="0"/>
              <a:alphaOff val="0"/>
            </a:schemeClr>
          </a:fontRef>
        </p:style>
        <p:txBody>
          <a:bodyPr lIns="156211" tIns="129251" rIns="207356" bIns="129253" spcCol="1270" anchor="ctr"/>
          <a:lstStyle/>
          <a:p>
            <a:pPr marL="285750" lvl="1" indent="-285750" defTabSz="1822450" fontAlgn="auto">
              <a:lnSpc>
                <a:spcPct val="90000"/>
              </a:lnSpc>
              <a:spcAft>
                <a:spcPct val="15000"/>
              </a:spcAft>
              <a:buFontTx/>
              <a:buChar char="••"/>
              <a:defRPr/>
            </a:pP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應屆畢業生</a:t>
            </a:r>
            <a:r>
              <a:rPr kumimoji="0" lang="zh-TW" altLang="en-US" sz="2400" b="1" dirty="0" smtClean="0">
                <a:solidFill>
                  <a:srgbClr val="0000FF"/>
                </a:solidFill>
                <a:latin typeface="微軟正黑體" panose="020B0604030504040204" pitchFamily="34" charset="-120"/>
                <a:ea typeface="微軟正黑體" panose="020B0604030504040204" pitchFamily="34" charset="-120"/>
              </a:rPr>
              <a:t>向</a:t>
            </a:r>
            <a:r>
              <a:rPr kumimoji="0" lang="zh-TW" altLang="en-US" sz="2400" b="1" dirty="0">
                <a:solidFill>
                  <a:srgbClr val="0000FF"/>
                </a:solidFill>
                <a:latin typeface="微軟正黑體" panose="020B0604030504040204" pitchFamily="34" charset="-120"/>
                <a:ea typeface="微軟正黑體" panose="020B0604030504040204" pitchFamily="34" charset="-120"/>
              </a:rPr>
              <a:t>所就讀之國中提出</a:t>
            </a:r>
            <a:r>
              <a:rPr kumimoji="0" lang="zh-TW" altLang="en-US" sz="2400" b="1" dirty="0" smtClean="0">
                <a:solidFill>
                  <a:srgbClr val="0000FF"/>
                </a:solidFill>
                <a:latin typeface="微軟正黑體" panose="020B0604030504040204" pitchFamily="34" charset="-120"/>
                <a:ea typeface="微軟正黑體" panose="020B0604030504040204" pitchFamily="34" charset="-120"/>
              </a:rPr>
              <a:t>申請</a:t>
            </a:r>
            <a:r>
              <a:rPr kumimoji="0" lang="en-US" altLang="zh-TW" sz="2400" b="1" dirty="0" smtClean="0">
                <a:solidFill>
                  <a:srgbClr val="0000FF"/>
                </a:solidFill>
                <a:latin typeface="微軟正黑體" panose="020B0604030504040204" pitchFamily="34" charset="-120"/>
                <a:ea typeface="微軟正黑體" panose="020B0604030504040204" pitchFamily="34" charset="-120"/>
              </a:rPr>
              <a:t>(</a:t>
            </a:r>
            <a:r>
              <a:rPr kumimoji="0" lang="zh-TW" altLang="en-US" sz="2400" b="1" dirty="0" smtClean="0">
                <a:solidFill>
                  <a:srgbClr val="0000FF"/>
                </a:solidFill>
                <a:latin typeface="微軟正黑體" panose="020B0604030504040204" pitchFamily="34" charset="-120"/>
                <a:ea typeface="微軟正黑體" panose="020B0604030504040204" pitchFamily="34" charset="-120"/>
              </a:rPr>
              <a:t>上網填報</a:t>
            </a:r>
            <a:r>
              <a:rPr kumimoji="0" lang="en-US" altLang="zh-TW" sz="2400" b="1" dirty="0" smtClean="0">
                <a:solidFill>
                  <a:srgbClr val="0000FF"/>
                </a:solidFill>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各校彙整資料後發函至免試委員會辦理。</a:t>
            </a:r>
            <a:endParaRPr kumimoji="0" lang="en-US" altLang="zh-TW" sz="2400" b="1" dirty="0">
              <a:latin typeface="微軟正黑體" panose="020B0604030504040204" pitchFamily="34" charset="-120"/>
              <a:ea typeface="微軟正黑體" panose="020B0604030504040204" pitchFamily="34" charset="-120"/>
            </a:endParaRPr>
          </a:p>
          <a:p>
            <a:pPr marL="285750" lvl="1" indent="-285750" defTabSz="1822450" fontAlgn="auto">
              <a:lnSpc>
                <a:spcPct val="90000"/>
              </a:lnSpc>
              <a:spcAft>
                <a:spcPct val="15000"/>
              </a:spcAft>
              <a:buFontTx/>
              <a:buChar char="••"/>
              <a:defRPr/>
            </a:pPr>
            <a:r>
              <a:rPr kumimoji="0" lang="zh-TW" altLang="en-US" sz="2400" b="1" dirty="0">
                <a:solidFill>
                  <a:srgbClr val="FF0000"/>
                </a:solidFill>
                <a:latin typeface="微軟正黑體" panose="020B0604030504040204" pitchFamily="34" charset="-120"/>
                <a:ea typeface="微軟正黑體" panose="020B0604030504040204" pitchFamily="34" charset="-120"/>
              </a:rPr>
              <a:t>非應屆畢業生</a:t>
            </a:r>
            <a:r>
              <a:rPr kumimoji="0" lang="zh-TW" altLang="en-US" sz="2400" b="1" dirty="0">
                <a:latin typeface="微軟正黑體" panose="020B0604030504040204" pitchFamily="34" charset="-120"/>
                <a:ea typeface="微軟正黑體" panose="020B0604030504040204" pitchFamily="34" charset="-120"/>
              </a:rPr>
              <a:t>直接</a:t>
            </a:r>
            <a:r>
              <a:rPr kumimoji="0" lang="zh-TW" altLang="en-US" sz="2400" b="1" dirty="0">
                <a:solidFill>
                  <a:srgbClr val="0000FF"/>
                </a:solidFill>
                <a:latin typeface="微軟正黑體" panose="020B0604030504040204" pitchFamily="34" charset="-120"/>
                <a:ea typeface="微軟正黑體" panose="020B0604030504040204" pitchFamily="34" charset="-120"/>
              </a:rPr>
              <a:t>向免試委員會提出申請。</a:t>
            </a:r>
          </a:p>
        </p:txBody>
      </p:sp>
      <p:sp>
        <p:nvSpPr>
          <p:cNvPr id="8" name="手繪多邊形 7"/>
          <p:cNvSpPr/>
          <p:nvPr/>
        </p:nvSpPr>
        <p:spPr>
          <a:xfrm>
            <a:off x="529347" y="3933056"/>
            <a:ext cx="1181099" cy="1512168"/>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2340759"/>
              <a:satOff val="-2919"/>
              <a:lumOff val="686"/>
              <a:alphaOff val="0"/>
            </a:schemeClr>
          </a:fillRef>
          <a:effectRef idx="2">
            <a:schemeClr val="accent2">
              <a:hueOff val="2340759"/>
              <a:satOff val="-2919"/>
              <a:lumOff val="686"/>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kumimoji="0" lang="zh-TW" altLang="en-US" sz="3600" b="1" dirty="0">
                <a:latin typeface="微軟正黑體" panose="020B0604030504040204" pitchFamily="34" charset="-120"/>
                <a:ea typeface="微軟正黑體" panose="020B0604030504040204" pitchFamily="34" charset="-120"/>
              </a:rPr>
              <a:t>申請</a:t>
            </a:r>
          </a:p>
        </p:txBody>
      </p:sp>
      <p:sp>
        <p:nvSpPr>
          <p:cNvPr id="9" name="手繪多邊形 8"/>
          <p:cNvSpPr/>
          <p:nvPr/>
        </p:nvSpPr>
        <p:spPr>
          <a:xfrm>
            <a:off x="1695452" y="5661248"/>
            <a:ext cx="7125021" cy="1069308"/>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olidFill>
            <a:srgbClr val="FFCCFF">
              <a:alpha val="90000"/>
            </a:srgbClr>
          </a:solidFill>
          <a:scene3d>
            <a:camera prst="orthographicFront"/>
            <a:lightRig rig="flat" dir="t"/>
          </a:scene3d>
          <a:sp3d extrusionH="12700" prstMaterial="plastic">
            <a:bevelT w="50800" h="50800"/>
          </a:sp3d>
        </p:spPr>
        <p:style>
          <a:lnRef idx="1">
            <a:schemeClr val="accent2">
              <a:tint val="40000"/>
              <a:alpha val="90000"/>
              <a:hueOff val="5025821"/>
              <a:satOff val="-4378"/>
              <a:lumOff val="-6"/>
              <a:alphaOff val="0"/>
            </a:schemeClr>
          </a:lnRef>
          <a:fillRef idx="1">
            <a:schemeClr val="accent2">
              <a:tint val="40000"/>
              <a:alpha val="90000"/>
              <a:hueOff val="5025821"/>
              <a:satOff val="-4378"/>
              <a:lumOff val="-6"/>
              <a:alphaOff val="0"/>
            </a:schemeClr>
          </a:fillRef>
          <a:effectRef idx="2">
            <a:schemeClr val="accent2">
              <a:tint val="40000"/>
              <a:alpha val="90000"/>
              <a:hueOff val="5025821"/>
              <a:satOff val="-4378"/>
              <a:lumOff val="-6"/>
              <a:alphaOff val="0"/>
            </a:schemeClr>
          </a:effectRef>
          <a:fontRef idx="minor">
            <a:schemeClr val="dk1">
              <a:hueOff val="0"/>
              <a:satOff val="0"/>
              <a:lumOff val="0"/>
              <a:alphaOff val="0"/>
            </a:schemeClr>
          </a:fontRef>
        </p:style>
        <p:txBody>
          <a:bodyPr lIns="156211" tIns="129252" rIns="207356" bIns="129252" spcCol="1270" anchor="ctr"/>
          <a:lstStyle/>
          <a:p>
            <a:pPr marL="285750" lvl="1" indent="-285750" defTabSz="1822450" fontAlgn="auto">
              <a:lnSpc>
                <a:spcPct val="90000"/>
              </a:lnSpc>
              <a:spcAft>
                <a:spcPct val="15000"/>
              </a:spcAft>
              <a:buFontTx/>
              <a:buChar char="••"/>
              <a:defRPr/>
            </a:pPr>
            <a:r>
              <a:rPr kumimoji="0" lang="en-US" altLang="zh-TW" sz="2400" b="1" dirty="0" smtClean="0">
                <a:solidFill>
                  <a:srgbClr val="FF0000"/>
                </a:solidFill>
                <a:latin typeface="微軟正黑體" panose="020B0604030504040204" pitchFamily="34" charset="-120"/>
                <a:ea typeface="微軟正黑體" panose="020B0604030504040204" pitchFamily="34" charset="-120"/>
              </a:rPr>
              <a:t>109</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年</a:t>
            </a:r>
            <a:r>
              <a:rPr lang="en-US" altLang="zh-TW" sz="2400" b="1" dirty="0" smtClean="0">
                <a:solidFill>
                  <a:srgbClr val="FF0000"/>
                </a:solidFill>
                <a:latin typeface="微軟正黑體" panose="020B0604030504040204" pitchFamily="34" charset="-120"/>
                <a:ea typeface="微軟正黑體" panose="020B0604030504040204" pitchFamily="34" charset="-120"/>
              </a:rPr>
              <a:t>5</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月</a:t>
            </a:r>
            <a:r>
              <a:rPr lang="en-US" altLang="zh-TW" sz="2400" b="1" dirty="0">
                <a:solidFill>
                  <a:srgbClr val="FF0000"/>
                </a:solidFill>
                <a:latin typeface="微軟正黑體" panose="020B0604030504040204" pitchFamily="34" charset="-120"/>
                <a:ea typeface="微軟正黑體" panose="020B0604030504040204" pitchFamily="34" charset="-120"/>
              </a:rPr>
              <a:t>4</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日</a:t>
            </a:r>
            <a:r>
              <a:rPr kumimoji="0" lang="en-US" altLang="zh-TW" sz="2400" b="1" dirty="0">
                <a:solidFill>
                  <a:srgbClr val="FF0000"/>
                </a:solidFill>
                <a:latin typeface="微軟正黑體" panose="020B0604030504040204" pitchFamily="34" charset="-120"/>
                <a:ea typeface="微軟正黑體" panose="020B0604030504040204" pitchFamily="34" charset="-120"/>
              </a:rPr>
              <a:t>~</a:t>
            </a:r>
            <a:r>
              <a:rPr kumimoji="0" lang="en-US" altLang="zh-TW" sz="2400" b="1" dirty="0" smtClean="0">
                <a:solidFill>
                  <a:srgbClr val="FF0000"/>
                </a:solidFill>
                <a:latin typeface="微軟正黑體" panose="020B0604030504040204" pitchFamily="34" charset="-120"/>
                <a:ea typeface="微軟正黑體" panose="020B0604030504040204" pitchFamily="34" charset="-120"/>
              </a:rPr>
              <a:t>5</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月</a:t>
            </a:r>
            <a:r>
              <a:rPr lang="en-US" altLang="zh-TW" sz="2400" b="1" dirty="0">
                <a:solidFill>
                  <a:srgbClr val="FF0000"/>
                </a:solidFill>
                <a:latin typeface="微軟正黑體" panose="020B0604030504040204" pitchFamily="34" charset="-120"/>
                <a:ea typeface="微軟正黑體" panose="020B0604030504040204" pitchFamily="34" charset="-120"/>
              </a:rPr>
              <a:t>8</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日申請</a:t>
            </a:r>
            <a:endParaRPr kumimoji="0"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285750" lvl="1" indent="-285750" defTabSz="1822450" fontAlgn="auto">
              <a:lnSpc>
                <a:spcPct val="90000"/>
              </a:lnSpc>
              <a:spcAft>
                <a:spcPct val="15000"/>
              </a:spcAft>
              <a:buFontTx/>
              <a:buChar char="••"/>
              <a:defRPr/>
            </a:pPr>
            <a:r>
              <a:rPr lang="en-US" altLang="zh-TW" sz="2400" b="1" dirty="0" smtClean="0">
                <a:solidFill>
                  <a:srgbClr val="FF0000"/>
                </a:solidFill>
                <a:latin typeface="微軟正黑體" panose="020B0604030504040204" pitchFamily="34" charset="-120"/>
                <a:ea typeface="微軟正黑體" panose="020B0604030504040204" pitchFamily="34" charset="-120"/>
              </a:rPr>
              <a:t>109</a:t>
            </a:r>
            <a:r>
              <a:rPr lang="zh-TW" altLang="en-US" sz="2400" b="1" dirty="0" smtClean="0">
                <a:solidFill>
                  <a:srgbClr val="FF0000"/>
                </a:solidFill>
                <a:latin typeface="微軟正黑體" panose="020B0604030504040204" pitchFamily="34" charset="-120"/>
                <a:ea typeface="微軟正黑體" panose="020B0604030504040204" pitchFamily="34" charset="-120"/>
              </a:rPr>
              <a:t>年</a:t>
            </a:r>
            <a:r>
              <a:rPr lang="en-US" altLang="zh-TW" sz="2400" b="1" dirty="0" smtClean="0">
                <a:solidFill>
                  <a:srgbClr val="FF0000"/>
                </a:solidFill>
                <a:latin typeface="微軟正黑體" panose="020B0604030504040204" pitchFamily="34" charset="-120"/>
                <a:ea typeface="微軟正黑體" panose="020B0604030504040204" pitchFamily="34" charset="-120"/>
              </a:rPr>
              <a:t>5</a:t>
            </a:r>
            <a:r>
              <a:rPr lang="zh-TW" altLang="en-US" sz="2400" b="1" dirty="0" smtClean="0">
                <a:solidFill>
                  <a:srgbClr val="FF0000"/>
                </a:solidFill>
                <a:latin typeface="微軟正黑體" panose="020B0604030504040204" pitchFamily="34" charset="-120"/>
                <a:ea typeface="微軟正黑體" panose="020B0604030504040204" pitchFamily="34" charset="-120"/>
              </a:rPr>
              <a:t>月</a:t>
            </a:r>
            <a:r>
              <a:rPr lang="en-US" altLang="zh-TW" sz="2400" b="1" dirty="0" smtClean="0">
                <a:solidFill>
                  <a:srgbClr val="FF0000"/>
                </a:solidFill>
                <a:latin typeface="微軟正黑體" panose="020B0604030504040204" pitchFamily="34" charset="-120"/>
                <a:ea typeface="微軟正黑體" panose="020B0604030504040204" pitchFamily="34" charset="-120"/>
              </a:rPr>
              <a:t>15</a:t>
            </a:r>
            <a:r>
              <a:rPr lang="zh-TW" altLang="en-US" sz="2400" b="1" dirty="0" smtClean="0">
                <a:solidFill>
                  <a:srgbClr val="FF0000"/>
                </a:solidFill>
                <a:latin typeface="微軟正黑體" panose="020B0604030504040204" pitchFamily="34" charset="-120"/>
                <a:ea typeface="微軟正黑體" panose="020B0604030504040204" pitchFamily="34" charset="-120"/>
              </a:rPr>
              <a:t>日前書面通知審查結果</a:t>
            </a:r>
            <a:endParaRPr kumimoji="0" lang="zh-TW" altLang="en-US" sz="2400" b="1" dirty="0">
              <a:solidFill>
                <a:srgbClr val="FF0000"/>
              </a:solidFill>
              <a:latin typeface="微軟正黑體" panose="020B0604030504040204" pitchFamily="34" charset="-120"/>
              <a:ea typeface="微軟正黑體" panose="020B0604030504040204" pitchFamily="34" charset="-120"/>
            </a:endParaRPr>
          </a:p>
        </p:txBody>
      </p:sp>
      <p:sp>
        <p:nvSpPr>
          <p:cNvPr id="10" name="手繪多邊形 9"/>
          <p:cNvSpPr/>
          <p:nvPr/>
        </p:nvSpPr>
        <p:spPr>
          <a:xfrm>
            <a:off x="514353" y="5661248"/>
            <a:ext cx="1181099" cy="1080857"/>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lang="zh-TW" altLang="en-US" sz="3600" b="1" dirty="0">
                <a:latin typeface="微軟正黑體" panose="020B0604030504040204" pitchFamily="34" charset="-120"/>
                <a:ea typeface="微軟正黑體" panose="020B0604030504040204" pitchFamily="34" charset="-120"/>
              </a:rPr>
              <a:t>時</a:t>
            </a:r>
            <a:r>
              <a:rPr lang="zh-TW" altLang="en-US" sz="3600" b="1" dirty="0" smtClean="0">
                <a:latin typeface="微軟正黑體" panose="020B0604030504040204" pitchFamily="34" charset="-120"/>
                <a:ea typeface="微軟正黑體" panose="020B0604030504040204" pitchFamily="34" charset="-120"/>
              </a:rPr>
              <a:t>程</a:t>
            </a:r>
            <a:endParaRPr kumimoji="0" lang="zh-TW" altLang="en-US" sz="3600" b="1"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29</a:t>
            </a:fld>
            <a:endParaRPr lang="zh-TW" altLang="en-US" dirty="0">
              <a:solidFill>
                <a:prstClr val="black">
                  <a:tint val="75000"/>
                </a:prstClr>
              </a:solidFill>
            </a:endParaRPr>
          </a:p>
        </p:txBody>
      </p:sp>
    </p:spTree>
    <p:extLst>
      <p:ext uri="{BB962C8B-B14F-4D97-AF65-F5344CB8AC3E}">
        <p14:creationId xmlns:p14="http://schemas.microsoft.com/office/powerpoint/2010/main" val="11248717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schemeClr val="bg1"/>
                </a:solidFill>
                <a:latin typeface="微軟正黑體" pitchFamily="34" charset="-120"/>
                <a:ea typeface="微軟正黑體" pitchFamily="34" charset="-120"/>
              </a:rPr>
              <a:t>十二年國教理念及教育會考說明</a:t>
            </a:r>
            <a:endParaRPr lang="en-US" altLang="zh-TW" sz="3600" b="1" dirty="0" smtClean="0">
              <a:solidFill>
                <a:schemeClr val="bg1"/>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schemeClr val="bg1"/>
                </a:solidFill>
                <a:latin typeface="微軟正黑體" pitchFamily="34" charset="-120"/>
                <a:ea typeface="微軟正黑體" pitchFamily="34" charset="-120"/>
              </a:rPr>
              <a:t>彰化區適性入學管道介紹與說明</a:t>
            </a:r>
            <a:endParaRPr lang="en-US" altLang="zh-TW" sz="3600" b="1" dirty="0" smtClean="0">
              <a:solidFill>
                <a:schemeClr val="bg1"/>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schemeClr val="bg1"/>
                </a:solidFill>
                <a:latin typeface="微軟正黑體" pitchFamily="34" charset="-120"/>
                <a:ea typeface="微軟正黑體" pitchFamily="34" charset="-120"/>
              </a:rPr>
              <a:t>高中、高職及五專群科介紹與說明</a:t>
            </a:r>
            <a:endParaRPr lang="en-US" altLang="zh-TW" sz="3600" b="1" dirty="0" smtClean="0">
              <a:solidFill>
                <a:schemeClr val="bg1"/>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schemeClr val="bg1"/>
                </a:solidFill>
                <a:latin typeface="微軟正黑體" pitchFamily="34" charset="-120"/>
                <a:ea typeface="微軟正黑體" pitchFamily="34" charset="-120"/>
              </a:rPr>
              <a:t>志願選填統計與輔導策略</a:t>
            </a:r>
            <a:endParaRPr lang="zh-TW" altLang="en-US" sz="3600" dirty="0" smtClean="0">
              <a:solidFill>
                <a:schemeClr val="bg1"/>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a:t>
            </a:fld>
            <a:endParaRPr lang="zh-TW" altLang="en-US">
              <a:solidFill>
                <a:prstClr val="black">
                  <a:tint val="75000"/>
                </a:prstClr>
              </a:solidFill>
            </a:endParaRPr>
          </a:p>
        </p:txBody>
      </p:sp>
    </p:spTree>
    <p:extLst>
      <p:ext uri="{BB962C8B-B14F-4D97-AF65-F5344CB8AC3E}">
        <p14:creationId xmlns:p14="http://schemas.microsoft.com/office/powerpoint/2010/main" val="764602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手繪多邊形 6"/>
          <p:cNvSpPr/>
          <p:nvPr/>
        </p:nvSpPr>
        <p:spPr>
          <a:xfrm>
            <a:off x="539552" y="5502883"/>
            <a:ext cx="8244000" cy="1068984"/>
          </a:xfrm>
          <a:custGeom>
            <a:avLst/>
            <a:gdLst>
              <a:gd name="connsiteX0" fmla="*/ 0 w 7560840"/>
              <a:gd name="connsiteY0" fmla="*/ 0 h 969101"/>
              <a:gd name="connsiteX1" fmla="*/ 7560840 w 7560840"/>
              <a:gd name="connsiteY1" fmla="*/ 0 h 969101"/>
              <a:gd name="connsiteX2" fmla="*/ 7560840 w 7560840"/>
              <a:gd name="connsiteY2" fmla="*/ 969101 h 969101"/>
              <a:gd name="connsiteX3" fmla="*/ 0 w 7560840"/>
              <a:gd name="connsiteY3" fmla="*/ 969101 h 969101"/>
              <a:gd name="connsiteX4" fmla="*/ 0 w 7560840"/>
              <a:gd name="connsiteY4" fmla="*/ 0 h 969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0840" h="969101">
                <a:moveTo>
                  <a:pt x="0" y="0"/>
                </a:moveTo>
                <a:lnTo>
                  <a:pt x="7560840" y="0"/>
                </a:lnTo>
                <a:lnTo>
                  <a:pt x="7560840" y="969101"/>
                </a:lnTo>
                <a:lnTo>
                  <a:pt x="0" y="969101"/>
                </a:lnTo>
                <a:lnTo>
                  <a:pt x="0" y="0"/>
                </a:lnTo>
                <a:close/>
              </a:path>
            </a:pathLst>
          </a:custGeom>
          <a:solidFill>
            <a:srgbClr val="255997"/>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8" tIns="170688" rIns="170688" bIns="170688" spcCol="1270" anchor="ctr"/>
          <a:lstStyle/>
          <a:p>
            <a:pPr marL="36000" algn="ctr" defTabSz="1066800" fontAlgn="auto">
              <a:lnSpc>
                <a:spcPct val="85000"/>
              </a:lnSpc>
              <a:spcAft>
                <a:spcPts val="600"/>
              </a:spcAft>
              <a:defRPr/>
            </a:pPr>
            <a:endParaRPr kumimoji="0" lang="en-US" altLang="zh-TW" sz="2400" b="1" dirty="0" smtClean="0">
              <a:latin typeface="微軟正黑體" pitchFamily="34" charset="-120"/>
              <a:ea typeface="微軟正黑體" pitchFamily="34" charset="-120"/>
            </a:endParaRPr>
          </a:p>
          <a:p>
            <a:pPr marL="36000" algn="ctr" defTabSz="1066800" fontAlgn="auto">
              <a:lnSpc>
                <a:spcPct val="85000"/>
              </a:lnSpc>
              <a:spcAft>
                <a:spcPts val="600"/>
              </a:spcAft>
              <a:defRPr/>
            </a:pPr>
            <a:r>
              <a:rPr kumimoji="0" lang="zh-TW" altLang="en-US" sz="2400" b="1" dirty="0" smtClean="0">
                <a:latin typeface="微軟正黑體" pitchFamily="34" charset="-120"/>
                <a:ea typeface="微軟正黑體" pitchFamily="34" charset="-120"/>
              </a:rPr>
              <a:t>由</a:t>
            </a:r>
            <a:r>
              <a:rPr kumimoji="0" lang="zh-TW" altLang="en-US" sz="2400" b="1" dirty="0">
                <a:latin typeface="微軟正黑體" pitchFamily="34" charset="-120"/>
                <a:ea typeface="微軟正黑體" pitchFamily="34" charset="-120"/>
              </a:rPr>
              <a:t>學生及家長簽名確認後依</a:t>
            </a:r>
            <a:r>
              <a:rPr kumimoji="0" lang="zh-TW" altLang="en-US" sz="2400" b="1" dirty="0">
                <a:solidFill>
                  <a:srgbClr val="FFFF00"/>
                </a:solidFill>
                <a:latin typeface="微軟正黑體" pitchFamily="34" charset="-120"/>
                <a:ea typeface="微軟正黑體" pitchFamily="34" charset="-120"/>
              </a:rPr>
              <a:t>國中端</a:t>
            </a:r>
            <a:r>
              <a:rPr kumimoji="0" lang="zh-TW" altLang="en-US" sz="2400" b="1" dirty="0">
                <a:latin typeface="微軟正黑體" pitchFamily="34" charset="-120"/>
                <a:ea typeface="微軟正黑體" pitchFamily="34" charset="-120"/>
              </a:rPr>
              <a:t>規定時限繳</a:t>
            </a:r>
            <a:r>
              <a:rPr kumimoji="0" lang="zh-TW" altLang="en-US" sz="2400" b="1" dirty="0" smtClean="0">
                <a:latin typeface="微軟正黑體" pitchFamily="34" charset="-120"/>
                <a:ea typeface="微軟正黑體" pitchFamily="34" charset="-120"/>
              </a:rPr>
              <a:t>回報名表</a:t>
            </a:r>
            <a:r>
              <a:rPr lang="zh-TW" altLang="en-US" sz="2400" b="1" dirty="0">
                <a:latin typeface="微軟正黑體" pitchFamily="34" charset="-120"/>
                <a:ea typeface="微軟正黑體" pitchFamily="34" charset="-120"/>
              </a:rPr>
              <a:t>、</a:t>
            </a:r>
            <a:r>
              <a:rPr kumimoji="0" lang="zh-TW" altLang="en-US" sz="2400" b="1" dirty="0" smtClean="0">
                <a:latin typeface="微軟正黑體" pitchFamily="34" charset="-120"/>
                <a:ea typeface="微軟正黑體" pitchFamily="34" charset="-120"/>
              </a:rPr>
              <a:t>相關資料與費用</a:t>
            </a:r>
            <a:endParaRPr kumimoji="0" lang="en-US" altLang="zh-TW" sz="2400" b="1" dirty="0">
              <a:latin typeface="微軟正黑體" pitchFamily="34" charset="-120"/>
              <a:ea typeface="微軟正黑體" pitchFamily="34" charset="-120"/>
            </a:endParaRPr>
          </a:p>
          <a:p>
            <a:pPr marL="36000" algn="ctr" defTabSz="1066800" fontAlgn="auto">
              <a:lnSpc>
                <a:spcPct val="85000"/>
              </a:lnSpc>
              <a:spcAft>
                <a:spcPts val="600"/>
              </a:spcAft>
              <a:defRPr/>
            </a:pPr>
            <a:endParaRPr kumimoji="0" lang="zh-TW" altLang="en-US" sz="2400" b="1" dirty="0">
              <a:latin typeface="微軟正黑體" pitchFamily="34" charset="-120"/>
              <a:ea typeface="微軟正黑體" pitchFamily="34" charset="-120"/>
            </a:endParaRPr>
          </a:p>
        </p:txBody>
      </p:sp>
      <p:sp>
        <p:nvSpPr>
          <p:cNvPr id="8" name="手繪多邊形 7"/>
          <p:cNvSpPr/>
          <p:nvPr/>
        </p:nvSpPr>
        <p:spPr>
          <a:xfrm>
            <a:off x="539552" y="4206739"/>
            <a:ext cx="8244000" cy="1340655"/>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chemeClr val="accent6">
              <a:lumMod val="75000"/>
            </a:schemeClr>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7" tIns="170689" rIns="170689" bIns="692698" spcCol="1270" anchor="ctr" anchorCtr="0">
            <a:normAutofit/>
          </a:bodyPr>
          <a:lstStyle/>
          <a:p>
            <a:pPr marL="36000" algn="ctr" defTabSz="1066800" fontAlgn="auto">
              <a:spcAft>
                <a:spcPts val="600"/>
              </a:spcAft>
              <a:defRPr/>
            </a:pPr>
            <a:r>
              <a:rPr kumimoji="0" lang="zh-TW" altLang="en-US" sz="2400" b="1" dirty="0">
                <a:latin typeface="微軟正黑體" pitchFamily="34" charset="-120"/>
                <a:ea typeface="微軟正黑體" pitchFamily="34" charset="-120"/>
              </a:rPr>
              <a:t>志願選填時間截止後，由國中端列印紙本報名確認表</a:t>
            </a:r>
          </a:p>
        </p:txBody>
      </p:sp>
      <p:sp>
        <p:nvSpPr>
          <p:cNvPr id="6" name="標題 1"/>
          <p:cNvSpPr txBox="1">
            <a:spLocks/>
          </p:cNvSpPr>
          <p:nvPr/>
        </p:nvSpPr>
        <p:spPr bwMode="auto">
          <a:xfrm>
            <a:off x="539552" y="260649"/>
            <a:ext cx="8244000" cy="792087"/>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smtClean="0">
                <a:solidFill>
                  <a:schemeClr val="bg1"/>
                </a:solidFill>
                <a:latin typeface="微軟正黑體" pitchFamily="34" charset="-120"/>
                <a:ea typeface="微軟正黑體" pitchFamily="34" charset="-120"/>
              </a:rPr>
              <a:t>109</a:t>
            </a:r>
            <a:r>
              <a:rPr lang="zh-TW" altLang="en-US" b="1" dirty="0" smtClean="0">
                <a:solidFill>
                  <a:schemeClr val="bg1"/>
                </a:solidFill>
                <a:latin typeface="微軟正黑體" pitchFamily="34" charset="-120"/>
                <a:ea typeface="微軟正黑體" pitchFamily="34" charset="-120"/>
              </a:rPr>
              <a:t>年免試</a:t>
            </a:r>
            <a:r>
              <a:rPr lang="zh-TW" altLang="en-US" b="1" dirty="0">
                <a:solidFill>
                  <a:schemeClr val="bg1"/>
                </a:solidFill>
                <a:latin typeface="微軟正黑體" pitchFamily="34" charset="-120"/>
                <a:ea typeface="微軟正黑體" pitchFamily="34" charset="-120"/>
              </a:rPr>
              <a:t>入學</a:t>
            </a:r>
            <a:r>
              <a:rPr lang="en-US" altLang="zh-TW" b="1" dirty="0">
                <a:solidFill>
                  <a:schemeClr val="bg1"/>
                </a:solidFill>
                <a:latin typeface="微軟正黑體" pitchFamily="34" charset="-120"/>
                <a:ea typeface="微軟正黑體" pitchFamily="34" charset="-120"/>
              </a:rPr>
              <a:t>-</a:t>
            </a:r>
            <a:r>
              <a:rPr lang="zh-TW" altLang="en-US" b="1" dirty="0">
                <a:solidFill>
                  <a:schemeClr val="bg1"/>
                </a:solidFill>
                <a:latin typeface="微軟正黑體" pitchFamily="34" charset="-120"/>
                <a:ea typeface="微軟正黑體" pitchFamily="34" charset="-120"/>
              </a:rPr>
              <a:t>報名方式</a:t>
            </a:r>
          </a:p>
        </p:txBody>
      </p:sp>
      <p:sp>
        <p:nvSpPr>
          <p:cNvPr id="3" name="投影片編號版面配置區 2"/>
          <p:cNvSpPr>
            <a:spLocks noGrp="1"/>
          </p:cNvSpPr>
          <p:nvPr>
            <p:ph type="sldNum" sz="quarter" idx="12"/>
          </p:nvPr>
        </p:nvSpPr>
        <p:spPr>
          <a:xfrm>
            <a:off x="6481192" y="6342001"/>
            <a:ext cx="2133600" cy="365125"/>
          </a:xfrm>
        </p:spPr>
        <p:txBody>
          <a:bodyPr/>
          <a:lstStyle/>
          <a:p>
            <a:pPr>
              <a:defRPr/>
            </a:pPr>
            <a:fld id="{B0E7D0FD-EE13-44ED-ACB2-D7993CD41914}" type="slidenum">
              <a:rPr lang="zh-TW" altLang="en-US" smtClean="0">
                <a:solidFill>
                  <a:prstClr val="black">
                    <a:tint val="75000"/>
                  </a:prstClr>
                </a:solidFill>
              </a:rPr>
              <a:pPr>
                <a:defRPr/>
              </a:pPr>
              <a:t>30</a:t>
            </a:fld>
            <a:endParaRPr lang="zh-TW" altLang="en-US">
              <a:solidFill>
                <a:prstClr val="black">
                  <a:tint val="75000"/>
                </a:prstClr>
              </a:solidFill>
            </a:endParaRPr>
          </a:p>
        </p:txBody>
      </p:sp>
      <p:sp>
        <p:nvSpPr>
          <p:cNvPr id="9" name="手繪多邊形 8"/>
          <p:cNvSpPr/>
          <p:nvPr/>
        </p:nvSpPr>
        <p:spPr>
          <a:xfrm>
            <a:off x="539552" y="2414291"/>
            <a:ext cx="8244000" cy="1856704"/>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rgbClr val="00CC99"/>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7" tIns="170689" rIns="170688" bIns="692698" spcCol="1270" anchor="ctr" anchorCtr="0">
            <a:spAutoFit/>
          </a:bodyPr>
          <a:lstStyle/>
          <a:p>
            <a:pPr marL="36000" algn="ctr" defTabSz="1066800" fontAlgn="auto">
              <a:spcBef>
                <a:spcPts val="0"/>
              </a:spcBef>
              <a:spcAft>
                <a:spcPts val="0"/>
              </a:spcAft>
              <a:defRPr/>
            </a:pPr>
            <a:r>
              <a:rPr kumimoji="0" lang="zh-TW" altLang="en-US" sz="2800" b="1" dirty="0">
                <a:solidFill>
                  <a:srgbClr val="C00000"/>
                </a:solidFill>
                <a:latin typeface="微軟正黑體" pitchFamily="34" charset="-120"/>
                <a:ea typeface="微軟正黑體" pitchFamily="34" charset="-120"/>
              </a:rPr>
              <a:t>線上志願選</a:t>
            </a:r>
            <a:r>
              <a:rPr kumimoji="0" lang="zh-TW" altLang="en-US" sz="2800" b="1" dirty="0" smtClean="0">
                <a:solidFill>
                  <a:srgbClr val="C00000"/>
                </a:solidFill>
                <a:latin typeface="微軟正黑體" pitchFamily="34" charset="-120"/>
                <a:ea typeface="微軟正黑體" pitchFamily="34" charset="-120"/>
              </a:rPr>
              <a:t>填</a:t>
            </a:r>
            <a:r>
              <a:rPr kumimoji="0" lang="en-US" altLang="zh-TW" sz="2800" b="1" dirty="0" smtClean="0">
                <a:solidFill>
                  <a:srgbClr val="C00000"/>
                </a:solidFill>
                <a:latin typeface="微軟正黑體" pitchFamily="34" charset="-120"/>
                <a:ea typeface="微軟正黑體" pitchFamily="34" charset="-120"/>
              </a:rPr>
              <a:t>109</a:t>
            </a:r>
            <a:r>
              <a:rPr kumimoji="0" lang="zh-TW" altLang="en-US" sz="2800" b="1" dirty="0" smtClean="0">
                <a:solidFill>
                  <a:srgbClr val="C00000"/>
                </a:solidFill>
                <a:latin typeface="微軟正黑體" pitchFamily="34" charset="-120"/>
                <a:ea typeface="微軟正黑體" pitchFamily="34" charset="-120"/>
              </a:rPr>
              <a:t>年</a:t>
            </a:r>
            <a:r>
              <a:rPr lang="en-US" altLang="zh-TW" sz="2400" b="1" dirty="0" smtClean="0">
                <a:solidFill>
                  <a:srgbClr val="C00000"/>
                </a:solidFill>
                <a:latin typeface="微軟正黑體" pitchFamily="34" charset="-120"/>
                <a:ea typeface="微軟正黑體" pitchFamily="34" charset="-120"/>
              </a:rPr>
              <a:t>6</a:t>
            </a:r>
            <a:r>
              <a:rPr lang="zh-TW" altLang="en-US" sz="2400" b="1" dirty="0" smtClean="0">
                <a:solidFill>
                  <a:srgbClr val="C00000"/>
                </a:solidFill>
                <a:latin typeface="微軟正黑體" pitchFamily="34" charset="-120"/>
                <a:ea typeface="微軟正黑體" pitchFamily="34" charset="-120"/>
              </a:rPr>
              <a:t>月</a:t>
            </a:r>
            <a:r>
              <a:rPr lang="en-US" altLang="zh-TW" sz="2400" b="1" dirty="0" smtClean="0">
                <a:solidFill>
                  <a:srgbClr val="C00000"/>
                </a:solidFill>
                <a:latin typeface="微軟正黑體" pitchFamily="34" charset="-120"/>
                <a:ea typeface="微軟正黑體" pitchFamily="34" charset="-120"/>
              </a:rPr>
              <a:t>17</a:t>
            </a:r>
            <a:r>
              <a:rPr kumimoji="0" lang="zh-TW" altLang="en-US" sz="2400" b="1" dirty="0" smtClean="0">
                <a:solidFill>
                  <a:srgbClr val="C00000"/>
                </a:solidFill>
                <a:latin typeface="微軟正黑體" pitchFamily="34" charset="-120"/>
                <a:ea typeface="微軟正黑體" pitchFamily="34" charset="-120"/>
              </a:rPr>
              <a:t>日</a:t>
            </a:r>
            <a:r>
              <a:rPr kumimoji="0" lang="en-US" altLang="zh-TW" sz="2400" b="1" dirty="0" smtClean="0">
                <a:solidFill>
                  <a:srgbClr val="C00000"/>
                </a:solidFill>
                <a:latin typeface="微軟正黑體" pitchFamily="34" charset="-120"/>
                <a:ea typeface="微軟正黑體" pitchFamily="34" charset="-120"/>
              </a:rPr>
              <a:t>~6</a:t>
            </a:r>
            <a:r>
              <a:rPr kumimoji="0" lang="zh-TW" altLang="en-US" sz="2400" b="1" dirty="0" smtClean="0">
                <a:solidFill>
                  <a:srgbClr val="C00000"/>
                </a:solidFill>
                <a:latin typeface="微軟正黑體" pitchFamily="34" charset="-120"/>
                <a:ea typeface="微軟正黑體" pitchFamily="34" charset="-120"/>
              </a:rPr>
              <a:t>月</a:t>
            </a:r>
            <a:r>
              <a:rPr kumimoji="0" lang="en-US" altLang="zh-TW" sz="2400" b="1" dirty="0" smtClean="0">
                <a:solidFill>
                  <a:srgbClr val="C00000"/>
                </a:solidFill>
                <a:latin typeface="微軟正黑體" pitchFamily="34" charset="-120"/>
                <a:ea typeface="微軟正黑體" pitchFamily="34" charset="-120"/>
              </a:rPr>
              <a:t>20</a:t>
            </a:r>
            <a:r>
              <a:rPr kumimoji="0" lang="zh-TW" altLang="en-US" sz="2400" b="1" dirty="0" smtClean="0">
                <a:solidFill>
                  <a:srgbClr val="C00000"/>
                </a:solidFill>
                <a:latin typeface="微軟正黑體" pitchFamily="34" charset="-120"/>
                <a:ea typeface="微軟正黑體" pitchFamily="34" charset="-120"/>
              </a:rPr>
              <a:t>日</a:t>
            </a:r>
            <a:r>
              <a:rPr kumimoji="0" lang="en-US" altLang="zh-TW" sz="2400" b="1" dirty="0" smtClean="0">
                <a:latin typeface="微軟正黑體" pitchFamily="34" charset="-120"/>
                <a:ea typeface="微軟正黑體" pitchFamily="34" charset="-120"/>
              </a:rPr>
              <a:t> </a:t>
            </a:r>
            <a:r>
              <a:rPr kumimoji="0" lang="zh-TW" altLang="en-US" sz="2400" b="1" dirty="0" smtClean="0">
                <a:latin typeface="微軟正黑體" pitchFamily="34" charset="-120"/>
                <a:ea typeface="微軟正黑體" pitchFamily="34" charset="-120"/>
              </a:rPr>
              <a:t>中午</a:t>
            </a:r>
            <a:r>
              <a:rPr kumimoji="0" lang="en-US" altLang="zh-TW" sz="2400" b="1" dirty="0" smtClean="0">
                <a:latin typeface="微軟正黑體" pitchFamily="34" charset="-120"/>
                <a:ea typeface="微軟正黑體" pitchFamily="34" charset="-120"/>
              </a:rPr>
              <a:t>12:00</a:t>
            </a:r>
            <a:endParaRPr kumimoji="0" lang="en-US" altLang="zh-TW" sz="2400" b="1" dirty="0">
              <a:solidFill>
                <a:srgbClr val="C00000"/>
              </a:solidFill>
              <a:latin typeface="微軟正黑體" pitchFamily="34" charset="-120"/>
              <a:ea typeface="微軟正黑體" pitchFamily="34" charset="-120"/>
            </a:endParaRPr>
          </a:p>
          <a:p>
            <a:pPr marL="36000" algn="ctr" defTabSz="1066800" fontAlgn="auto">
              <a:spcAft>
                <a:spcPts val="0"/>
              </a:spcAft>
              <a:defRPr/>
            </a:pPr>
            <a:endParaRPr kumimoji="0" lang="en-US" altLang="zh-TW" sz="1200" b="1" dirty="0" smtClean="0">
              <a:latin typeface="微軟正黑體" pitchFamily="34" charset="-120"/>
              <a:ea typeface="微軟正黑體" pitchFamily="34" charset="-120"/>
            </a:endParaRPr>
          </a:p>
          <a:p>
            <a:pPr marL="36000" algn="ctr" defTabSz="1066800" fontAlgn="auto">
              <a:spcAft>
                <a:spcPts val="0"/>
              </a:spcAft>
              <a:defRPr/>
            </a:pPr>
            <a:r>
              <a:rPr kumimoji="0" lang="zh-TW" altLang="en-US" sz="2400" b="1" dirty="0" smtClean="0">
                <a:latin typeface="微軟正黑體" pitchFamily="34" charset="-120"/>
                <a:ea typeface="微軟正黑體" pitchFamily="34" charset="-120"/>
              </a:rPr>
              <a:t>網址</a:t>
            </a:r>
            <a:r>
              <a:rPr lang="en-US" altLang="zh-TW" sz="2400" b="1" dirty="0" smtClean="0">
                <a:solidFill>
                  <a:srgbClr val="FF0000"/>
                </a:solidFill>
                <a:latin typeface="微軟正黑體" pitchFamily="34" charset="-120"/>
                <a:ea typeface="微軟正黑體" pitchFamily="34" charset="-120"/>
              </a:rPr>
              <a:t>https://chc.entry.edu.tw</a:t>
            </a:r>
            <a:endParaRPr kumimoji="0" lang="zh-TW" altLang="en-US" sz="2000" b="1" dirty="0">
              <a:solidFill>
                <a:srgbClr val="FF0000"/>
              </a:solidFill>
              <a:latin typeface="微軟正黑體" pitchFamily="34" charset="-120"/>
              <a:ea typeface="微軟正黑體" pitchFamily="34" charset="-120"/>
            </a:endParaRPr>
          </a:p>
        </p:txBody>
      </p:sp>
      <p:sp>
        <p:nvSpPr>
          <p:cNvPr id="10" name="手繪多邊形 9"/>
          <p:cNvSpPr/>
          <p:nvPr/>
        </p:nvSpPr>
        <p:spPr>
          <a:xfrm>
            <a:off x="539552" y="1254412"/>
            <a:ext cx="8244000" cy="1159879"/>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chemeClr val="accent2">
              <a:lumMod val="40000"/>
              <a:lumOff val="60000"/>
            </a:schemeClr>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7" tIns="170689" rIns="170688" bIns="692698" spcCol="1270"/>
          <a:lstStyle/>
          <a:p>
            <a:pPr marL="36000" algn="ctr" defTabSz="1066800" fontAlgn="auto">
              <a:spcBef>
                <a:spcPts val="0"/>
              </a:spcBef>
              <a:spcAft>
                <a:spcPts val="0"/>
              </a:spcAft>
              <a:defRPr/>
            </a:pPr>
            <a:r>
              <a:rPr lang="zh-TW" altLang="en-US" sz="2800" b="1" dirty="0" smtClean="0">
                <a:solidFill>
                  <a:srgbClr val="C00000"/>
                </a:solidFill>
                <a:latin typeface="微軟正黑體" pitchFamily="34" charset="-120"/>
                <a:ea typeface="微軟正黑體" pitchFamily="34" charset="-120"/>
              </a:rPr>
              <a:t>個別積分序位查詢 </a:t>
            </a:r>
            <a:r>
              <a:rPr lang="en-US" altLang="zh-TW" sz="2800" b="1" dirty="0" smtClean="0">
                <a:solidFill>
                  <a:srgbClr val="C00000"/>
                </a:solidFill>
                <a:latin typeface="微軟正黑體" pitchFamily="34" charset="-120"/>
                <a:ea typeface="微軟正黑體" pitchFamily="34" charset="-120"/>
              </a:rPr>
              <a:t>109</a:t>
            </a:r>
            <a:r>
              <a:rPr lang="zh-TW" altLang="en-US" sz="2800" b="1" dirty="0" smtClean="0">
                <a:solidFill>
                  <a:srgbClr val="C00000"/>
                </a:solidFill>
                <a:latin typeface="微軟正黑體" pitchFamily="34" charset="-120"/>
                <a:ea typeface="微軟正黑體" pitchFamily="34" charset="-120"/>
              </a:rPr>
              <a:t>年</a:t>
            </a:r>
            <a:r>
              <a:rPr kumimoji="0" lang="en-US" altLang="zh-TW" sz="2800" b="1" dirty="0" smtClean="0">
                <a:solidFill>
                  <a:srgbClr val="C00000"/>
                </a:solidFill>
                <a:latin typeface="微軟正黑體" pitchFamily="34" charset="-120"/>
                <a:ea typeface="微軟正黑體" pitchFamily="34" charset="-120"/>
              </a:rPr>
              <a:t>6</a:t>
            </a:r>
            <a:r>
              <a:rPr kumimoji="0" lang="zh-TW" altLang="en-US" sz="2800" b="1" dirty="0" smtClean="0">
                <a:solidFill>
                  <a:srgbClr val="C00000"/>
                </a:solidFill>
                <a:latin typeface="微軟正黑體" pitchFamily="34" charset="-120"/>
                <a:ea typeface="微軟正黑體" pitchFamily="34" charset="-120"/>
              </a:rPr>
              <a:t>月</a:t>
            </a:r>
            <a:r>
              <a:rPr lang="en-US" altLang="zh-TW" sz="2800" b="1" dirty="0" smtClean="0">
                <a:solidFill>
                  <a:srgbClr val="C00000"/>
                </a:solidFill>
                <a:latin typeface="微軟正黑體" pitchFamily="34" charset="-120"/>
                <a:ea typeface="微軟正黑體" pitchFamily="34" charset="-120"/>
              </a:rPr>
              <a:t>17</a:t>
            </a:r>
            <a:r>
              <a:rPr kumimoji="0" lang="zh-TW" altLang="en-US" sz="2800" b="1" dirty="0" smtClean="0">
                <a:solidFill>
                  <a:srgbClr val="C00000"/>
                </a:solidFill>
                <a:latin typeface="微軟正黑體" pitchFamily="34" charset="-120"/>
                <a:ea typeface="微軟正黑體" pitchFamily="34" charset="-120"/>
              </a:rPr>
              <a:t>日</a:t>
            </a:r>
            <a:endParaRPr kumimoji="0" lang="zh-TW" altLang="en-US" sz="2800" b="1"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15895461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5"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6"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12" name="標題 1"/>
          <p:cNvSpPr txBox="1">
            <a:spLocks/>
          </p:cNvSpPr>
          <p:nvPr/>
        </p:nvSpPr>
        <p:spPr bwMode="auto">
          <a:xfrm>
            <a:off x="179512" y="21098"/>
            <a:ext cx="8712968" cy="548680"/>
          </a:xfrm>
          <a:prstGeom prst="rect">
            <a:avLst/>
          </a:prstGeom>
          <a:solidFill>
            <a:srgbClr val="7030A0"/>
          </a:solidFill>
          <a:ln>
            <a:noFill/>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lang="en-US" altLang="zh-TW" sz="3200" b="1" dirty="0" smtClean="0">
                <a:solidFill>
                  <a:schemeClr val="bg1"/>
                </a:solidFill>
                <a:latin typeface="微軟正黑體" pitchFamily="34" charset="-120"/>
                <a:ea typeface="微軟正黑體" pitchFamily="34" charset="-120"/>
              </a:rPr>
              <a:t>109</a:t>
            </a:r>
            <a:r>
              <a:rPr lang="zh-TW" altLang="en-US" sz="3200" b="1" dirty="0" smtClean="0">
                <a:solidFill>
                  <a:schemeClr val="bg1"/>
                </a:solidFill>
                <a:latin typeface="微軟正黑體" pitchFamily="34" charset="-120"/>
                <a:ea typeface="微軟正黑體" pitchFamily="34" charset="-120"/>
              </a:rPr>
              <a:t>年</a:t>
            </a:r>
            <a:r>
              <a:rPr lang="zh-TW" altLang="en-US" sz="3200" b="1" dirty="0">
                <a:solidFill>
                  <a:schemeClr val="bg1"/>
                </a:solidFill>
                <a:latin typeface="微軟正黑體" pitchFamily="34" charset="-120"/>
                <a:ea typeface="微軟正黑體" pitchFamily="34" charset="-120"/>
              </a:rPr>
              <a:t>免試</a:t>
            </a:r>
            <a:r>
              <a:rPr lang="zh-TW" altLang="en-US" sz="3200" b="1" dirty="0" smtClean="0">
                <a:solidFill>
                  <a:schemeClr val="bg1"/>
                </a:solidFill>
                <a:latin typeface="微軟正黑體" pitchFamily="34" charset="-120"/>
                <a:ea typeface="微軟正黑體" pitchFamily="34" charset="-120"/>
              </a:rPr>
              <a:t>入學</a:t>
            </a:r>
            <a:r>
              <a:rPr lang="en-US" altLang="zh-TW" sz="3200" b="1" dirty="0" smtClean="0">
                <a:solidFill>
                  <a:schemeClr val="bg1"/>
                </a:solidFill>
                <a:latin typeface="微軟正黑體" pitchFamily="34" charset="-120"/>
                <a:ea typeface="微軟正黑體" pitchFamily="34" charset="-120"/>
              </a:rPr>
              <a:t>-</a:t>
            </a:r>
            <a:r>
              <a:rPr lang="zh-TW" altLang="en-US" sz="3200" b="1" dirty="0" smtClean="0">
                <a:solidFill>
                  <a:schemeClr val="bg1"/>
                </a:solidFill>
                <a:latin typeface="微軟正黑體" pitchFamily="34" charset="-120"/>
                <a:ea typeface="微軟正黑體" pitchFamily="34" charset="-120"/>
              </a:rPr>
              <a:t>彰化區超額</a:t>
            </a:r>
            <a:r>
              <a:rPr lang="zh-TW" altLang="en-US" sz="3200" b="1" dirty="0">
                <a:solidFill>
                  <a:schemeClr val="bg1"/>
                </a:solidFill>
                <a:latin typeface="微軟正黑體" pitchFamily="34" charset="-120"/>
                <a:ea typeface="微軟正黑體" pitchFamily="34" charset="-120"/>
              </a:rPr>
              <a:t>比序積分</a:t>
            </a:r>
            <a:r>
              <a:rPr lang="zh-TW" altLang="en-US" sz="3200" b="1" dirty="0" smtClean="0">
                <a:solidFill>
                  <a:schemeClr val="bg1"/>
                </a:solidFill>
                <a:latin typeface="微軟正黑體" pitchFamily="34" charset="-120"/>
                <a:ea typeface="微軟正黑體" pitchFamily="34" charset="-120"/>
              </a:rPr>
              <a:t>對照表</a:t>
            </a:r>
            <a:endParaRPr lang="zh-TW" altLang="en-US" sz="2000" b="1" dirty="0">
              <a:solidFill>
                <a:schemeClr val="bg1"/>
              </a:solidFill>
              <a:latin typeface="微軟正黑體" pitchFamily="34" charset="-120"/>
              <a:ea typeface="微軟正黑體" pitchFamily="34" charset="-120"/>
            </a:endParaRPr>
          </a:p>
        </p:txBody>
      </p:sp>
      <p:sp>
        <p:nvSpPr>
          <p:cNvPr id="10"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14" name="Group 5"/>
          <p:cNvGraphicFramePr>
            <a:graphicFrameLocks/>
          </p:cNvGraphicFramePr>
          <p:nvPr>
            <p:extLst>
              <p:ext uri="{D42A27DB-BD31-4B8C-83A1-F6EECF244321}">
                <p14:modId xmlns:p14="http://schemas.microsoft.com/office/powerpoint/2010/main" val="2640087746"/>
              </p:ext>
            </p:extLst>
          </p:nvPr>
        </p:nvGraphicFramePr>
        <p:xfrm>
          <a:off x="167508" y="692696"/>
          <a:ext cx="8796980" cy="6066458"/>
        </p:xfrm>
        <a:graphic>
          <a:graphicData uri="http://schemas.openxmlformats.org/drawingml/2006/table">
            <a:tbl>
              <a:tblPr/>
              <a:tblGrid>
                <a:gridCol w="900447">
                  <a:extLst>
                    <a:ext uri="{9D8B030D-6E8A-4147-A177-3AD203B41FA5}">
                      <a16:colId xmlns:a16="http://schemas.microsoft.com/office/drawing/2014/main" xmlns="" val="20000"/>
                    </a:ext>
                  </a:extLst>
                </a:gridCol>
                <a:gridCol w="1055773">
                  <a:extLst>
                    <a:ext uri="{9D8B030D-6E8A-4147-A177-3AD203B41FA5}">
                      <a16:colId xmlns:a16="http://schemas.microsoft.com/office/drawing/2014/main" xmlns="" val="20001"/>
                    </a:ext>
                  </a:extLst>
                </a:gridCol>
                <a:gridCol w="4898428">
                  <a:extLst>
                    <a:ext uri="{9D8B030D-6E8A-4147-A177-3AD203B41FA5}">
                      <a16:colId xmlns:a16="http://schemas.microsoft.com/office/drawing/2014/main" xmlns="" val="20002"/>
                    </a:ext>
                  </a:extLst>
                </a:gridCol>
                <a:gridCol w="1049175">
                  <a:extLst>
                    <a:ext uri="{9D8B030D-6E8A-4147-A177-3AD203B41FA5}">
                      <a16:colId xmlns:a16="http://schemas.microsoft.com/office/drawing/2014/main" xmlns="" val="20003"/>
                    </a:ext>
                  </a:extLst>
                </a:gridCol>
                <a:gridCol w="893157">
                  <a:extLst>
                    <a:ext uri="{9D8B030D-6E8A-4147-A177-3AD203B41FA5}">
                      <a16:colId xmlns:a16="http://schemas.microsoft.com/office/drawing/2014/main" xmlns="" val="20004"/>
                    </a:ext>
                  </a:extLst>
                </a:gridCol>
              </a:tblGrid>
              <a:tr h="393892">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比序</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微軟正黑體" pitchFamily="34" charset="-120"/>
                          <a:ea typeface="微軟正黑體" pitchFamily="34" charset="-120"/>
                          <a:cs typeface="Tahoma" pitchFamily="34" charset="0"/>
                        </a:rPr>
                        <a:t>項目</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積分計算</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上限</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xmlns="" val="10000"/>
                  </a:ext>
                </a:extLst>
              </a:tr>
              <a:tr h="442107">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志願序</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195"/>
                      </a:schemeClr>
                    </a:solidFill>
                  </a:tcPr>
                </a:tc>
                <a:tc>
                  <a:txBody>
                    <a:bodyPr/>
                    <a:lstStyle/>
                    <a:p>
                      <a:pPr algn="ctr"/>
                      <a:r>
                        <a:rPr lang="zh-TW" altLang="en-US" sz="1800" b="1" dirty="0" smtClean="0">
                          <a:latin typeface="微軟正黑體" pitchFamily="34" charset="-120"/>
                          <a:ea typeface="微軟正黑體" pitchFamily="34" charset="-120"/>
                        </a:rPr>
                        <a:t>不限志願</a:t>
                      </a:r>
                      <a:endParaRPr lang="zh-TW" altLang="en-US" sz="1800" b="1" dirty="0">
                        <a:latin typeface="微軟正黑體" pitchFamily="34" charset="-120"/>
                        <a:ea typeface="微軟正黑體" pitchFamily="34" charset="-12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   第</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1-20</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志願序均為</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 </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第</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志願序以後均為</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44</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  </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連續選填同校同職群者皆計為同一志願序；日夜校視為同校</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extLst>
                  <a:ext uri="{0D108BD9-81ED-4DB2-BD59-A6C34878D82A}">
                    <a16:rowId xmlns:a16="http://schemas.microsoft.com/office/drawing/2014/main" xmlns="" val="10001"/>
                  </a:ext>
                </a:extLst>
              </a:tr>
              <a:tr h="396028">
                <a:tc row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身分別</a:t>
                      </a:r>
                      <a:endPar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經濟弱勢</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低收入戶</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分；中低收入戶</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xmlns="" val="10002"/>
                  </a:ext>
                </a:extLst>
              </a:tr>
              <a:tr h="418377">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就近入學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彰化免試就學區及共同就學區</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7</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7</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xmlns="" val="10003"/>
                  </a:ext>
                </a:extLst>
              </a:tr>
              <a:tr h="365731">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品德</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服務</a:t>
                      </a:r>
                      <a:endPar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服務學習</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幹部</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分；服務學習</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小時</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0.1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上限</a:t>
                      </a:r>
                      <a:r>
                        <a:rPr kumimoji="0" lang="en-US" altLang="zh-TW" sz="1800" b="0" i="0" u="none" strike="noStrike" cap="none" normalizeH="0" baseline="0" dirty="0" smtClean="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8</a:t>
                      </a:r>
                      <a:r>
                        <a:rPr kumimoji="0" lang="zh-TW" altLang="en-US" sz="1800" b="0" i="0" u="none" strike="noStrike" cap="none" normalizeH="0" baseline="0" dirty="0" smtClean="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20</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xmlns="" val="10004"/>
                  </a:ext>
                </a:extLst>
              </a:tr>
              <a:tr h="329723">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獎勵紀錄</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大功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分；小功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1.5</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分；嘉獎</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0.5</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 </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功過相抵後</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endPar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a:r>
                        <a:rPr lang="zh-TW" altLang="en-US" dirty="0" smtClean="0">
                          <a:latin typeface="華康中黑體" panose="02010609010101010101" pitchFamily="49" charset="-120"/>
                          <a:ea typeface="華康中黑體" panose="02010609010101010101" pitchFamily="49" charset="-120"/>
                        </a:rPr>
                        <a:t>上限</a:t>
                      </a:r>
                      <a:r>
                        <a:rPr lang="en-US" altLang="zh-TW" dirty="0" smtClean="0">
                          <a:latin typeface="華康中黑體" panose="02010609010101010101" pitchFamily="49" charset="-120"/>
                          <a:ea typeface="華康中黑體" panose="02010609010101010101" pitchFamily="49" charset="-120"/>
                        </a:rPr>
                        <a:t>6</a:t>
                      </a:r>
                      <a:r>
                        <a:rPr lang="zh-TW" altLang="en-US" dirty="0" smtClean="0">
                          <a:latin typeface="華康中黑體" panose="02010609010101010101" pitchFamily="49" charset="-120"/>
                          <a:ea typeface="華康中黑體" panose="02010609010101010101" pitchFamily="49" charset="-120"/>
                        </a:rPr>
                        <a:t>分</a:t>
                      </a:r>
                      <a:endParaRPr lang="zh-TW" altLang="en-US" dirty="0">
                        <a:latin typeface="華康中黑體" panose="02010609010101010101" pitchFamily="49" charset="-120"/>
                        <a:ea typeface="華康中黑體" panose="02010609010101010101" pitchFamily="49"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xmlns="" val="10005"/>
                  </a:ext>
                </a:extLst>
              </a:tr>
              <a:tr h="425626">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生活教育</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完全或銷過後無懲處</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分；無曠課紀錄者</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上限</a:t>
                      </a:r>
                      <a:r>
                        <a:rPr kumimoji="0" lang="en-US" altLang="zh-TW" sz="1800" b="0" i="0" u="none" strike="noStrike" cap="none" normalizeH="0" baseline="0" dirty="0" smtClean="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8</a:t>
                      </a:r>
                      <a:r>
                        <a:rPr kumimoji="0" lang="zh-TW" altLang="en-US" sz="1800" b="0" i="0" u="none" strike="noStrike" cap="none" normalizeH="0" baseline="0" dirty="0" smtClean="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xmlns="" val="10006"/>
                  </a:ext>
                </a:extLst>
              </a:tr>
              <a:tr h="636280">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績優</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表現</a:t>
                      </a:r>
                      <a:endPar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均衡學習</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健體</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藝文</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綜合領域及格</a:t>
                      </a:r>
                      <a:endPar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五學期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分；任四學期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分；任三學期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dirty="0" smtClean="0">
                          <a:latin typeface="微軟正黑體" pitchFamily="34" charset="-120"/>
                          <a:ea typeface="微軟正黑體" pitchFamily="34" charset="-120"/>
                        </a:rPr>
                        <a:t>上限</a:t>
                      </a:r>
                      <a:r>
                        <a:rPr lang="en-US" altLang="zh-TW" dirty="0" smtClean="0">
                          <a:latin typeface="微軟正黑體" pitchFamily="34" charset="-120"/>
                          <a:ea typeface="微軟正黑體" pitchFamily="34" charset="-120"/>
                        </a:rPr>
                        <a:t>6</a:t>
                      </a:r>
                      <a:r>
                        <a:rPr lang="zh-TW" altLang="en-US" dirty="0" smtClean="0">
                          <a:latin typeface="微軟正黑體" pitchFamily="34" charset="-120"/>
                          <a:ea typeface="微軟正黑體" pitchFamily="34" charset="-120"/>
                        </a:rPr>
                        <a:t>分</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16</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7"/>
                  </a:ext>
                </a:extLst>
              </a:tr>
              <a:tr h="336247">
                <a:tc vMerge="1">
                  <a:txBody>
                    <a:bodyPr/>
                    <a:lstStyle/>
                    <a:p>
                      <a:endParaRPr lang="zh-TW" altLang="en-US"/>
                    </a:p>
                  </a:txBody>
                  <a:tcPr/>
                </a:tc>
                <a:tc>
                  <a:txBody>
                    <a:bodyPr/>
                    <a:lstStyle/>
                    <a:p>
                      <a:pPr algn="ctr"/>
                      <a:r>
                        <a:rPr lang="zh-TW" altLang="en-US" b="1" dirty="0" smtClean="0">
                          <a:latin typeface="微軟正黑體" pitchFamily="34" charset="-120"/>
                          <a:ea typeface="微軟正黑體" pitchFamily="34" charset="-120"/>
                        </a:rPr>
                        <a:t>社團參與</a:t>
                      </a:r>
                      <a:endParaRPr lang="zh-TW" altLang="en-US" b="1" dirty="0">
                        <a:latin typeface="微軟正黑體" pitchFamily="34" charset="-120"/>
                        <a:ea typeface="微軟正黑體" pitchFamily="34" charset="-12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zh-TW" altLang="en-US" dirty="0" smtClean="0">
                          <a:latin typeface="微軟正黑體" pitchFamily="34" charset="-120"/>
                          <a:ea typeface="微軟正黑體" pitchFamily="34" charset="-120"/>
                        </a:rPr>
                        <a:t>參與學校社團績優每滿一學期</a:t>
                      </a:r>
                      <a:r>
                        <a:rPr lang="en-US" altLang="zh-TW"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分</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zh-TW" altLang="en-US" dirty="0" smtClean="0">
                          <a:latin typeface="微軟正黑體" pitchFamily="34" charset="-120"/>
                          <a:ea typeface="微軟正黑體" pitchFamily="34" charset="-120"/>
                        </a:rPr>
                        <a:t>上限</a:t>
                      </a:r>
                      <a:r>
                        <a:rPr lang="en-US" altLang="zh-TW" dirty="0" smtClean="0">
                          <a:latin typeface="微軟正黑體" pitchFamily="34" charset="-120"/>
                          <a:ea typeface="微軟正黑體" pitchFamily="34" charset="-120"/>
                        </a:rPr>
                        <a:t>2</a:t>
                      </a:r>
                      <a:r>
                        <a:rPr lang="zh-TW" altLang="en-US" dirty="0" smtClean="0">
                          <a:latin typeface="微軟正黑體" pitchFamily="34" charset="-120"/>
                          <a:ea typeface="微軟正黑體" pitchFamily="34" charset="-120"/>
                        </a:rPr>
                        <a:t>分</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a16="http://schemas.microsoft.com/office/drawing/2014/main" xmlns="" val="10008"/>
                  </a:ext>
                </a:extLst>
              </a:tr>
              <a:tr h="439335">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競賽成績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國際</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6/5/4/3</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、全國</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5/4/3/2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、縣級</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4/3/2/1</a:t>
                      </a:r>
                      <a:endPar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dirty="0" smtClean="0">
                          <a:latin typeface="微軟正黑體" pitchFamily="34" charset="-120"/>
                          <a:ea typeface="微軟正黑體" pitchFamily="34" charset="-120"/>
                        </a:rPr>
                        <a:t>上限</a:t>
                      </a:r>
                      <a:r>
                        <a:rPr lang="en-US" altLang="zh-TW" dirty="0" smtClean="0">
                          <a:latin typeface="微軟正黑體" pitchFamily="34" charset="-120"/>
                          <a:ea typeface="微軟正黑體" pitchFamily="34" charset="-120"/>
                        </a:rPr>
                        <a:t>6</a:t>
                      </a:r>
                      <a:r>
                        <a:rPr lang="zh-TW" altLang="en-US" dirty="0" smtClean="0">
                          <a:latin typeface="微軟正黑體" pitchFamily="34" charset="-120"/>
                          <a:ea typeface="微軟正黑體" pitchFamily="34" charset="-120"/>
                        </a:rPr>
                        <a:t>分</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endParaRPr lang="zh-TW" altLang="en-US"/>
                    </a:p>
                  </a:txBody>
                  <a:tcPr/>
                </a:tc>
                <a:extLst>
                  <a:ext uri="{0D108BD9-81ED-4DB2-BD59-A6C34878D82A}">
                    <a16:rowId xmlns:a16="http://schemas.microsoft.com/office/drawing/2014/main" xmlns="" val="10009"/>
                  </a:ext>
                </a:extLst>
              </a:tr>
              <a:tr h="365731">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體適能</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每項銅牌以上</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分；中等或待加強</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dirty="0" smtClean="0">
                          <a:latin typeface="微軟正黑體" pitchFamily="34" charset="-120"/>
                          <a:ea typeface="微軟正黑體" pitchFamily="34" charset="-120"/>
                        </a:rPr>
                        <a:t>上限</a:t>
                      </a:r>
                      <a:r>
                        <a:rPr lang="en-US" altLang="zh-TW" dirty="0" smtClean="0">
                          <a:latin typeface="微軟正黑體" pitchFamily="34" charset="-120"/>
                          <a:ea typeface="微軟正黑體" pitchFamily="34" charset="-120"/>
                        </a:rPr>
                        <a:t>6</a:t>
                      </a:r>
                      <a:r>
                        <a:rPr lang="zh-TW" altLang="en-US" dirty="0" smtClean="0">
                          <a:latin typeface="微軟正黑體" pitchFamily="34" charset="-120"/>
                          <a:ea typeface="微軟正黑體" pitchFamily="34" charset="-120"/>
                        </a:rPr>
                        <a:t>分</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xmlns="" val="10010"/>
                  </a:ext>
                </a:extLst>
              </a:tr>
              <a:tr h="863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教育</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會考</a:t>
                      </a:r>
                      <a:endParaRPr lang="zh-TW" altLang="en-US" dirty="0"/>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國</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英</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數</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自</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 各科精熟</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9</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8</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7</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endPar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各科基礎</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6</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5</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各科待加強</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C</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得</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3</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    </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寫作測驗列為同分比序項目</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endPar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xmlns="" val="10011"/>
                  </a:ext>
                </a:extLst>
              </a:tr>
              <a:tr h="396028">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總積分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135</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6568911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p:cNvSpPr>
            <a:spLocks noChangeArrowheads="1"/>
          </p:cNvSpPr>
          <p:nvPr/>
        </p:nvSpPr>
        <p:spPr bwMode="auto">
          <a:xfrm>
            <a:off x="827584" y="1340768"/>
            <a:ext cx="1368425" cy="503238"/>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a:latin typeface="微軟正黑體" pitchFamily="34" charset="-120"/>
                <a:ea typeface="微軟正黑體" pitchFamily="34" charset="-120"/>
              </a:rPr>
              <a:t>高中</a:t>
            </a:r>
          </a:p>
        </p:txBody>
      </p:sp>
      <p:sp>
        <p:nvSpPr>
          <p:cNvPr id="4" name="AutoShape 9"/>
          <p:cNvSpPr>
            <a:spLocks noChangeArrowheads="1"/>
          </p:cNvSpPr>
          <p:nvPr/>
        </p:nvSpPr>
        <p:spPr bwMode="auto">
          <a:xfrm>
            <a:off x="3059832" y="1340768"/>
            <a:ext cx="1368425" cy="503237"/>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a:solidFill>
                  <a:srgbClr val="0070C0"/>
                </a:solidFill>
                <a:latin typeface="微軟正黑體" pitchFamily="34" charset="-120"/>
                <a:ea typeface="微軟正黑體" pitchFamily="34" charset="-120"/>
              </a:rPr>
              <a:t>高職</a:t>
            </a:r>
          </a:p>
        </p:txBody>
      </p:sp>
      <p:sp>
        <p:nvSpPr>
          <p:cNvPr id="6" name="AutoShape 11"/>
          <p:cNvSpPr>
            <a:spLocks noChangeArrowheads="1"/>
          </p:cNvSpPr>
          <p:nvPr/>
        </p:nvSpPr>
        <p:spPr bwMode="auto">
          <a:xfrm>
            <a:off x="5364088" y="1340768"/>
            <a:ext cx="1511300" cy="503237"/>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dirty="0">
                <a:latin typeface="微軟正黑體" pitchFamily="34" charset="-120"/>
                <a:ea typeface="微軟正黑體" pitchFamily="34" charset="-120"/>
              </a:rPr>
              <a:t>私立</a:t>
            </a:r>
          </a:p>
        </p:txBody>
      </p:sp>
      <p:sp>
        <p:nvSpPr>
          <p:cNvPr id="7" name="AutoShape 5"/>
          <p:cNvSpPr>
            <a:spLocks noChangeArrowheads="1"/>
          </p:cNvSpPr>
          <p:nvPr/>
        </p:nvSpPr>
        <p:spPr bwMode="auto">
          <a:xfrm>
            <a:off x="539552" y="1988840"/>
            <a:ext cx="2089150" cy="4464050"/>
          </a:xfrm>
          <a:prstGeom prst="flowChartAlternateProcess">
            <a:avLst/>
          </a:prstGeom>
          <a:noFill/>
          <a:ln w="38100">
            <a:solidFill>
              <a:schemeClr val="accent2"/>
            </a:solidFill>
            <a:miter lim="800000"/>
            <a:headEnd/>
            <a:tailEnd/>
          </a:ln>
        </p:spPr>
        <p:txBody>
          <a:bodyPr wrap="none" anchor="ctr"/>
          <a:lstStyle/>
          <a:p>
            <a:endParaRPr kumimoji="0" lang="zh-TW" altLang="en-US" sz="2800" dirty="0">
              <a:latin typeface="微軟正黑體" pitchFamily="34" charset="-120"/>
              <a:ea typeface="微軟正黑體" pitchFamily="34" charset="-120"/>
            </a:endParaRPr>
          </a:p>
          <a:p>
            <a:endParaRPr kumimoji="0" lang="zh-TW" altLang="en-US" sz="28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彰中 </a:t>
            </a:r>
            <a:r>
              <a:rPr kumimoji="0" lang="en-US" altLang="zh-TW" sz="2400" dirty="0" smtClean="0">
                <a:latin typeface="微軟正黑體" pitchFamily="34" charset="-120"/>
                <a:ea typeface="微軟正黑體" pitchFamily="34" charset="-120"/>
              </a:rPr>
              <a:t>526</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彰女 </a:t>
            </a:r>
            <a:r>
              <a:rPr kumimoji="0" lang="en-US" altLang="zh-TW" sz="2400" dirty="0" smtClean="0">
                <a:latin typeface="微軟正黑體" pitchFamily="34" charset="-120"/>
                <a:ea typeface="微軟正黑體" pitchFamily="34" charset="-120"/>
              </a:rPr>
              <a:t>409</a:t>
            </a:r>
          </a:p>
          <a:p>
            <a:r>
              <a:rPr kumimoji="0" lang="zh-TW" altLang="en-US" sz="2400" dirty="0" smtClean="0">
                <a:latin typeface="微軟正黑體" pitchFamily="34" charset="-120"/>
                <a:ea typeface="微軟正黑體" pitchFamily="34" charset="-120"/>
              </a:rPr>
              <a:t>員</a:t>
            </a:r>
            <a:r>
              <a:rPr kumimoji="0" lang="zh-TW" altLang="en-US" sz="2400" dirty="0">
                <a:latin typeface="微軟正黑體" pitchFamily="34" charset="-120"/>
                <a:ea typeface="微軟正黑體" pitchFamily="34" charset="-120"/>
              </a:rPr>
              <a:t>中 </a:t>
            </a:r>
            <a:r>
              <a:rPr lang="en-US" altLang="zh-TW" sz="2400" dirty="0" smtClean="0">
                <a:latin typeface="微軟正黑體" pitchFamily="34" charset="-120"/>
                <a:ea typeface="微軟正黑體" pitchFamily="34" charset="-120"/>
              </a:rPr>
              <a:t>420</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溪高 </a:t>
            </a:r>
            <a:r>
              <a:rPr kumimoji="0" lang="en-US" altLang="zh-TW" sz="2400" dirty="0" smtClean="0">
                <a:latin typeface="微軟正黑體" pitchFamily="34" charset="-120"/>
                <a:ea typeface="微軟正黑體" pitchFamily="34" charset="-120"/>
              </a:rPr>
              <a:t>368</a:t>
            </a:r>
          </a:p>
          <a:p>
            <a:r>
              <a:rPr lang="zh-TW" altLang="en-US" sz="2400" dirty="0" smtClean="0">
                <a:latin typeface="微軟正黑體" pitchFamily="34" charset="-120"/>
                <a:ea typeface="微軟正黑體" pitchFamily="34" charset="-120"/>
              </a:rPr>
              <a:t>和美實驗 </a:t>
            </a:r>
            <a:r>
              <a:rPr lang="en-US" altLang="zh-TW" sz="2400" dirty="0" smtClean="0">
                <a:latin typeface="微軟正黑體" pitchFamily="34" charset="-120"/>
                <a:ea typeface="微軟正黑體" pitchFamily="34" charset="-120"/>
              </a:rPr>
              <a:t>74</a:t>
            </a:r>
            <a:endParaRPr lang="en-US" altLang="zh-TW" sz="2400" dirty="0">
              <a:latin typeface="微軟正黑體" pitchFamily="34" charset="-120"/>
              <a:ea typeface="微軟正黑體" pitchFamily="34" charset="-120"/>
            </a:endParaRPr>
          </a:p>
          <a:p>
            <a:r>
              <a:rPr lang="zh-TW" altLang="en-US" sz="2400" dirty="0">
                <a:latin typeface="微軟正黑體" pitchFamily="34" charset="-120"/>
                <a:ea typeface="微軟正黑體" pitchFamily="34" charset="-120"/>
              </a:rPr>
              <a:t>鹿港高中 </a:t>
            </a:r>
            <a:r>
              <a:rPr lang="en-US" altLang="zh-TW" sz="2400" dirty="0" smtClean="0">
                <a:latin typeface="微軟正黑體" pitchFamily="34" charset="-120"/>
                <a:ea typeface="微軟正黑體" pitchFamily="34" charset="-120"/>
              </a:rPr>
              <a:t>299</a:t>
            </a:r>
          </a:p>
          <a:p>
            <a:r>
              <a:rPr lang="zh-TW" altLang="en-US" sz="2400" dirty="0" smtClean="0">
                <a:latin typeface="微軟正黑體" pitchFamily="34" charset="-120"/>
                <a:ea typeface="微軟正黑體" pitchFamily="34" charset="-120"/>
              </a:rPr>
              <a:t>彰</a:t>
            </a:r>
            <a:r>
              <a:rPr lang="zh-TW" altLang="en-US" sz="2400" dirty="0">
                <a:latin typeface="微軟正黑體" pitchFamily="34" charset="-120"/>
                <a:ea typeface="微軟正黑體" pitchFamily="34" charset="-120"/>
              </a:rPr>
              <a:t>藝</a:t>
            </a:r>
            <a:r>
              <a:rPr lang="zh-TW" altLang="en-US" sz="2400" dirty="0" smtClean="0">
                <a:latin typeface="微軟正黑體" pitchFamily="34" charset="-120"/>
                <a:ea typeface="微軟正黑體" pitchFamily="34" charset="-120"/>
              </a:rPr>
              <a:t>普 </a:t>
            </a:r>
            <a:r>
              <a:rPr lang="en-US" altLang="zh-TW" sz="2400" dirty="0" smtClean="0">
                <a:latin typeface="微軟正黑體" pitchFamily="34" charset="-120"/>
                <a:ea typeface="微軟正黑體" pitchFamily="34" charset="-120"/>
              </a:rPr>
              <a:t>105</a:t>
            </a:r>
          </a:p>
          <a:p>
            <a:r>
              <a:rPr lang="zh-TW" altLang="en-US" sz="2400" dirty="0" smtClean="0">
                <a:latin typeface="微軟正黑體" pitchFamily="34" charset="-120"/>
                <a:ea typeface="微軟正黑體" pitchFamily="34" charset="-120"/>
              </a:rPr>
              <a:t>和美高中 </a:t>
            </a:r>
            <a:r>
              <a:rPr lang="en-US" altLang="zh-TW" sz="2400" dirty="0" smtClean="0">
                <a:latin typeface="微軟正黑體" pitchFamily="34" charset="-120"/>
                <a:ea typeface="微軟正黑體" pitchFamily="34" charset="-120"/>
              </a:rPr>
              <a:t>100</a:t>
            </a:r>
          </a:p>
          <a:p>
            <a:r>
              <a:rPr kumimoji="0" lang="zh-TW" altLang="en-US" sz="2400" dirty="0" smtClean="0">
                <a:latin typeface="微軟正黑體" pitchFamily="34" charset="-120"/>
                <a:ea typeface="微軟正黑體" pitchFamily="34" charset="-120"/>
              </a:rPr>
              <a:t>二林</a:t>
            </a:r>
            <a:r>
              <a:rPr kumimoji="0" lang="zh-TW" altLang="en-US" sz="2400" dirty="0">
                <a:latin typeface="微軟正黑體" pitchFamily="34" charset="-120"/>
                <a:ea typeface="微軟正黑體" pitchFamily="34" charset="-120"/>
              </a:rPr>
              <a:t>高中 </a:t>
            </a:r>
            <a:r>
              <a:rPr lang="en-US" altLang="zh-TW" sz="2400" dirty="0" smtClean="0">
                <a:latin typeface="微軟正黑體" pitchFamily="34" charset="-120"/>
                <a:ea typeface="微軟正黑體" pitchFamily="34" charset="-120"/>
              </a:rPr>
              <a:t>85</a:t>
            </a:r>
            <a:endParaRPr kumimoji="0" lang="en-US" altLang="zh-TW" sz="2400" dirty="0">
              <a:latin typeface="微軟正黑體" pitchFamily="34" charset="-120"/>
              <a:ea typeface="微軟正黑體" pitchFamily="34" charset="-120"/>
            </a:endParaRPr>
          </a:p>
          <a:p>
            <a:r>
              <a:rPr kumimoji="0" lang="zh-TW" altLang="en-US" sz="2400" dirty="0" smtClean="0">
                <a:latin typeface="微軟正黑體" pitchFamily="34" charset="-120"/>
                <a:ea typeface="微軟正黑體" pitchFamily="34" charset="-120"/>
              </a:rPr>
              <a:t>田中</a:t>
            </a:r>
            <a:r>
              <a:rPr kumimoji="0" lang="zh-TW" altLang="en-US" sz="2400" dirty="0">
                <a:latin typeface="微軟正黑體" pitchFamily="34" charset="-120"/>
                <a:ea typeface="微軟正黑體" pitchFamily="34" charset="-120"/>
              </a:rPr>
              <a:t>高中 </a:t>
            </a:r>
            <a:r>
              <a:rPr kumimoji="0" lang="en-US" altLang="zh-TW" sz="2400" dirty="0" smtClean="0">
                <a:latin typeface="微軟正黑體" pitchFamily="34" charset="-120"/>
                <a:ea typeface="微軟正黑體" pitchFamily="34" charset="-120"/>
              </a:rPr>
              <a:t>60</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成功高中 </a:t>
            </a:r>
            <a:r>
              <a:rPr lang="en-US" altLang="zh-TW" sz="2400" dirty="0" smtClean="0">
                <a:latin typeface="微軟正黑體" pitchFamily="34" charset="-120"/>
                <a:ea typeface="微軟正黑體" pitchFamily="34" charset="-120"/>
              </a:rPr>
              <a:t>80</a:t>
            </a:r>
            <a:endParaRPr kumimoji="0" lang="en-US" altLang="zh-TW" sz="2400" dirty="0" smtClean="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p:txBody>
      </p:sp>
      <p:sp>
        <p:nvSpPr>
          <p:cNvPr id="8" name="AutoShape 10"/>
          <p:cNvSpPr>
            <a:spLocks noChangeArrowheads="1"/>
          </p:cNvSpPr>
          <p:nvPr/>
        </p:nvSpPr>
        <p:spPr bwMode="auto">
          <a:xfrm>
            <a:off x="2951670" y="2204863"/>
            <a:ext cx="1584748" cy="3527425"/>
          </a:xfrm>
          <a:prstGeom prst="flowChartAlternateProcess">
            <a:avLst/>
          </a:prstGeom>
          <a:noFill/>
          <a:ln w="38100">
            <a:solidFill>
              <a:srgbClr val="0000FF"/>
            </a:solidFill>
            <a:miter lim="800000"/>
            <a:headEnd/>
            <a:tailEnd/>
          </a:ln>
        </p:spPr>
        <p:txBody>
          <a:bodyPr wrap="none" anchor="ctr"/>
          <a:lstStyle/>
          <a:p>
            <a:endParaRPr kumimoji="0" lang="en-US" altLang="zh-TW" sz="2400" dirty="0" smtClean="0">
              <a:solidFill>
                <a:srgbClr val="0070C0"/>
              </a:solidFill>
              <a:latin typeface="微軟正黑體" pitchFamily="34" charset="-120"/>
              <a:ea typeface="微軟正黑體" pitchFamily="34" charset="-120"/>
            </a:endParaRPr>
          </a:p>
          <a:p>
            <a:r>
              <a:rPr lang="zh-TW" altLang="en-US" sz="2400" dirty="0" smtClean="0">
                <a:solidFill>
                  <a:srgbClr val="0070C0"/>
                </a:solidFill>
                <a:latin typeface="微軟正黑體" pitchFamily="34" charset="-120"/>
                <a:ea typeface="微軟正黑體" pitchFamily="34" charset="-120"/>
              </a:rPr>
              <a:t>彰商  </a:t>
            </a:r>
            <a:r>
              <a:rPr lang="en-US" altLang="zh-TW" sz="2400" dirty="0" smtClean="0">
                <a:solidFill>
                  <a:srgbClr val="0070C0"/>
                </a:solidFill>
                <a:latin typeface="微軟正黑體" pitchFamily="34" charset="-120"/>
                <a:ea typeface="微軟正黑體" pitchFamily="34" charset="-120"/>
              </a:rPr>
              <a:t>400</a:t>
            </a:r>
          </a:p>
          <a:p>
            <a:r>
              <a:rPr kumimoji="0" lang="zh-TW" altLang="en-US" sz="2400" dirty="0" smtClean="0">
                <a:solidFill>
                  <a:srgbClr val="0070C0"/>
                </a:solidFill>
                <a:latin typeface="微軟正黑體" pitchFamily="34" charset="-120"/>
                <a:ea typeface="微軟正黑體" pitchFamily="34" charset="-120"/>
              </a:rPr>
              <a:t>彰</a:t>
            </a:r>
            <a:r>
              <a:rPr kumimoji="0" lang="zh-TW" altLang="en-US" sz="2400" dirty="0">
                <a:solidFill>
                  <a:srgbClr val="0070C0"/>
                </a:solidFill>
                <a:latin typeface="微軟正黑體" pitchFamily="34" charset="-120"/>
                <a:ea typeface="微軟正黑體" pitchFamily="34" charset="-120"/>
              </a:rPr>
              <a:t>工  </a:t>
            </a:r>
            <a:r>
              <a:rPr lang="en-US" altLang="zh-TW" sz="2400" dirty="0" smtClean="0">
                <a:solidFill>
                  <a:srgbClr val="0070C0"/>
                </a:solidFill>
                <a:latin typeface="微軟正黑體" pitchFamily="34" charset="-120"/>
                <a:ea typeface="微軟正黑體" pitchFamily="34" charset="-120"/>
              </a:rPr>
              <a:t>489</a:t>
            </a:r>
          </a:p>
          <a:p>
            <a:r>
              <a:rPr lang="zh-TW" altLang="en-US" sz="2400" dirty="0" smtClean="0">
                <a:solidFill>
                  <a:srgbClr val="0070C0"/>
                </a:solidFill>
                <a:latin typeface="微軟正黑體" pitchFamily="34" charset="-120"/>
                <a:ea typeface="微軟正黑體" pitchFamily="34" charset="-120"/>
              </a:rPr>
              <a:t>員家  </a:t>
            </a:r>
            <a:r>
              <a:rPr lang="en-US" altLang="zh-TW" sz="2400" dirty="0" smtClean="0">
                <a:solidFill>
                  <a:srgbClr val="0070C0"/>
                </a:solidFill>
                <a:latin typeface="微軟正黑體" pitchFamily="34" charset="-120"/>
                <a:ea typeface="微軟正黑體" pitchFamily="34" charset="-120"/>
              </a:rPr>
              <a:t>224</a:t>
            </a:r>
          </a:p>
          <a:p>
            <a:r>
              <a:rPr lang="zh-TW" altLang="en-US" sz="2400" dirty="0" smtClean="0">
                <a:solidFill>
                  <a:srgbClr val="0070C0"/>
                </a:solidFill>
                <a:latin typeface="微軟正黑體" pitchFamily="34" charset="-120"/>
                <a:ea typeface="微軟正黑體" pitchFamily="34" charset="-120"/>
              </a:rPr>
              <a:t>崇實  </a:t>
            </a:r>
            <a:r>
              <a:rPr lang="en-US" altLang="zh-TW" sz="2400" dirty="0" smtClean="0">
                <a:solidFill>
                  <a:srgbClr val="0070C0"/>
                </a:solidFill>
                <a:latin typeface="微軟正黑體" pitchFamily="34" charset="-120"/>
                <a:ea typeface="微軟正黑體" pitchFamily="34" charset="-120"/>
              </a:rPr>
              <a:t>234</a:t>
            </a:r>
          </a:p>
          <a:p>
            <a:r>
              <a:rPr lang="zh-TW" altLang="en-US" sz="2400" dirty="0" smtClean="0">
                <a:solidFill>
                  <a:srgbClr val="0070C0"/>
                </a:solidFill>
                <a:latin typeface="微軟正黑體" pitchFamily="34" charset="-120"/>
                <a:ea typeface="微軟正黑體" pitchFamily="34" charset="-120"/>
              </a:rPr>
              <a:t>秀工  </a:t>
            </a:r>
            <a:r>
              <a:rPr lang="en-US" altLang="zh-TW" sz="2400" dirty="0" smtClean="0">
                <a:solidFill>
                  <a:srgbClr val="00B050"/>
                </a:solidFill>
                <a:latin typeface="微軟正黑體" pitchFamily="34" charset="-120"/>
                <a:ea typeface="微軟正黑體" pitchFamily="34" charset="-120"/>
              </a:rPr>
              <a:t>175</a:t>
            </a:r>
          </a:p>
          <a:p>
            <a:r>
              <a:rPr kumimoji="0" lang="zh-TW" altLang="en-US" sz="2400" dirty="0" smtClean="0">
                <a:solidFill>
                  <a:srgbClr val="0070C0"/>
                </a:solidFill>
                <a:latin typeface="微軟正黑體" pitchFamily="34" charset="-120"/>
                <a:ea typeface="微軟正黑體" pitchFamily="34" charset="-120"/>
              </a:rPr>
              <a:t>北</a:t>
            </a:r>
            <a:r>
              <a:rPr kumimoji="0" lang="zh-TW" altLang="en-US" sz="2400" dirty="0">
                <a:solidFill>
                  <a:srgbClr val="0070C0"/>
                </a:solidFill>
                <a:latin typeface="微軟正黑體" pitchFamily="34" charset="-120"/>
                <a:ea typeface="微軟正黑體" pitchFamily="34" charset="-120"/>
              </a:rPr>
              <a:t>家  </a:t>
            </a:r>
            <a:r>
              <a:rPr lang="en-US" altLang="zh-TW" sz="2400" dirty="0" smtClean="0">
                <a:solidFill>
                  <a:srgbClr val="0070C0"/>
                </a:solidFill>
                <a:latin typeface="微軟正黑體" pitchFamily="34" charset="-120"/>
                <a:ea typeface="微軟正黑體" pitchFamily="34" charset="-120"/>
              </a:rPr>
              <a:t>229</a:t>
            </a:r>
          </a:p>
          <a:p>
            <a:r>
              <a:rPr kumimoji="0" lang="zh-TW" altLang="en-US" sz="2400" dirty="0" smtClean="0">
                <a:solidFill>
                  <a:srgbClr val="0070C0"/>
                </a:solidFill>
                <a:latin typeface="微軟正黑體" pitchFamily="34" charset="-120"/>
                <a:ea typeface="微軟正黑體" pitchFamily="34" charset="-120"/>
              </a:rPr>
              <a:t>員</a:t>
            </a:r>
            <a:r>
              <a:rPr kumimoji="0" lang="zh-TW" altLang="en-US" sz="2400" dirty="0">
                <a:solidFill>
                  <a:srgbClr val="0070C0"/>
                </a:solidFill>
                <a:latin typeface="微軟正黑體" pitchFamily="34" charset="-120"/>
                <a:ea typeface="微軟正黑體" pitchFamily="34" charset="-120"/>
              </a:rPr>
              <a:t>農  </a:t>
            </a:r>
            <a:r>
              <a:rPr lang="en-US" altLang="zh-TW" sz="2400" dirty="0" smtClean="0">
                <a:solidFill>
                  <a:srgbClr val="0070C0"/>
                </a:solidFill>
                <a:latin typeface="微軟正黑體" pitchFamily="34" charset="-120"/>
                <a:ea typeface="微軟正黑體" pitchFamily="34" charset="-120"/>
              </a:rPr>
              <a:t>274</a:t>
            </a:r>
          </a:p>
          <a:p>
            <a:r>
              <a:rPr kumimoji="0" lang="zh-TW" altLang="en-US" sz="2400" dirty="0" smtClean="0">
                <a:solidFill>
                  <a:srgbClr val="0070C0"/>
                </a:solidFill>
                <a:latin typeface="微軟正黑體" pitchFamily="34" charset="-120"/>
                <a:ea typeface="微軟正黑體" pitchFamily="34" charset="-120"/>
              </a:rPr>
              <a:t>永</a:t>
            </a:r>
            <a:r>
              <a:rPr kumimoji="0" lang="zh-TW" altLang="en-US" sz="2400" dirty="0">
                <a:solidFill>
                  <a:srgbClr val="0070C0"/>
                </a:solidFill>
                <a:latin typeface="微軟正黑體" pitchFamily="34" charset="-120"/>
                <a:ea typeface="微軟正黑體" pitchFamily="34" charset="-120"/>
              </a:rPr>
              <a:t>工  </a:t>
            </a:r>
            <a:r>
              <a:rPr kumimoji="0" lang="en-US" altLang="zh-TW" sz="2400" dirty="0" smtClean="0">
                <a:solidFill>
                  <a:srgbClr val="0070C0"/>
                </a:solidFill>
                <a:latin typeface="微軟正黑體" pitchFamily="34" charset="-120"/>
                <a:ea typeface="微軟正黑體" pitchFamily="34" charset="-120"/>
              </a:rPr>
              <a:t>264</a:t>
            </a:r>
          </a:p>
          <a:p>
            <a:r>
              <a:rPr lang="zh-TW" altLang="en-US" sz="2400" dirty="0" smtClean="0">
                <a:solidFill>
                  <a:srgbClr val="0070C0"/>
                </a:solidFill>
                <a:latin typeface="微軟正黑體" pitchFamily="34" charset="-120"/>
                <a:ea typeface="微軟正黑體" pitchFamily="34" charset="-120"/>
              </a:rPr>
              <a:t>二工  </a:t>
            </a:r>
            <a:r>
              <a:rPr lang="en-US" altLang="zh-TW" sz="2400" dirty="0" smtClean="0">
                <a:solidFill>
                  <a:srgbClr val="0070C0"/>
                </a:solidFill>
                <a:latin typeface="微軟正黑體" pitchFamily="34" charset="-120"/>
                <a:ea typeface="微軟正黑體" pitchFamily="34" charset="-120"/>
              </a:rPr>
              <a:t>268</a:t>
            </a:r>
            <a:endParaRPr kumimoji="0" lang="en-US" altLang="zh-TW" sz="2400" dirty="0">
              <a:solidFill>
                <a:srgbClr val="0070C0"/>
              </a:solidFill>
              <a:latin typeface="微軟正黑體" pitchFamily="34" charset="-120"/>
              <a:ea typeface="微軟正黑體" pitchFamily="34" charset="-120"/>
            </a:endParaRPr>
          </a:p>
          <a:p>
            <a:endParaRPr kumimoji="0" lang="en-US" altLang="zh-TW" sz="2400" dirty="0">
              <a:solidFill>
                <a:srgbClr val="0070C0"/>
              </a:solidFill>
              <a:latin typeface="微軟正黑體" pitchFamily="34" charset="-120"/>
              <a:ea typeface="微軟正黑體" pitchFamily="34" charset="-120"/>
            </a:endParaRPr>
          </a:p>
        </p:txBody>
      </p:sp>
      <p:sp>
        <p:nvSpPr>
          <p:cNvPr id="10" name="Rectangle 12"/>
          <p:cNvSpPr>
            <a:spLocks noChangeArrowheads="1"/>
          </p:cNvSpPr>
          <p:nvPr/>
        </p:nvSpPr>
        <p:spPr bwMode="auto">
          <a:xfrm>
            <a:off x="5220072" y="1340768"/>
            <a:ext cx="1872207" cy="3240087"/>
          </a:xfrm>
          <a:prstGeom prst="rect">
            <a:avLst/>
          </a:prstGeom>
          <a:noFill/>
          <a:ln w="38100">
            <a:solidFill>
              <a:schemeClr val="accent2"/>
            </a:solidFill>
            <a:miter lim="800000"/>
            <a:headEnd/>
            <a:tailEnd/>
          </a:ln>
        </p:spPr>
        <p:txBody>
          <a:bodyPr wrap="none" anchor="ctr"/>
          <a:lstStyle/>
          <a:p>
            <a:pPr algn="ctr"/>
            <a:r>
              <a:rPr kumimoji="0" lang="zh-TW" altLang="en-US" sz="2800" dirty="0" smtClean="0">
                <a:latin typeface="微軟正黑體" pitchFamily="34" charset="-120"/>
                <a:ea typeface="微軟正黑體" pitchFamily="34" charset="-120"/>
              </a:rPr>
              <a:t>文</a:t>
            </a:r>
            <a:r>
              <a:rPr kumimoji="0" lang="zh-TW" altLang="en-US" sz="2800" dirty="0">
                <a:latin typeface="微軟正黑體" pitchFamily="34" charset="-120"/>
                <a:ea typeface="微軟正黑體" pitchFamily="34" charset="-120"/>
              </a:rPr>
              <a:t>興 </a:t>
            </a:r>
            <a:r>
              <a:rPr kumimoji="0" lang="en-US" altLang="zh-TW" sz="2800" dirty="0" smtClean="0">
                <a:latin typeface="微軟正黑體" pitchFamily="34" charset="-120"/>
                <a:ea typeface="微軟正黑體" pitchFamily="34" charset="-120"/>
              </a:rPr>
              <a:t>205</a:t>
            </a:r>
          </a:p>
          <a:p>
            <a:pPr algn="ctr"/>
            <a:r>
              <a:rPr kumimoji="0" lang="zh-TW" altLang="en-US" sz="2800" dirty="0" smtClean="0">
                <a:latin typeface="微軟正黑體" pitchFamily="34" charset="-120"/>
                <a:ea typeface="微軟正黑體" pitchFamily="34" charset="-120"/>
              </a:rPr>
              <a:t> 達德 </a:t>
            </a:r>
            <a:r>
              <a:rPr lang="en-US" altLang="zh-TW" sz="2800" dirty="0" smtClean="0">
                <a:latin typeface="微軟正黑體" pitchFamily="34" charset="-120"/>
                <a:ea typeface="微軟正黑體" pitchFamily="34" charset="-120"/>
              </a:rPr>
              <a:t>852</a:t>
            </a:r>
          </a:p>
          <a:p>
            <a:pPr algn="ctr"/>
            <a:r>
              <a:rPr kumimoji="0" lang="zh-TW" altLang="en-US" sz="2800" dirty="0" smtClean="0">
                <a:latin typeface="微軟正黑體" pitchFamily="34" charset="-120"/>
                <a:ea typeface="微軟正黑體" pitchFamily="34" charset="-120"/>
              </a:rPr>
              <a:t>大慶 </a:t>
            </a:r>
            <a:r>
              <a:rPr lang="en-US" altLang="zh-TW" sz="2800" dirty="0" smtClean="0">
                <a:solidFill>
                  <a:srgbClr val="00B050"/>
                </a:solidFill>
                <a:latin typeface="微軟正黑體" pitchFamily="34" charset="-120"/>
                <a:ea typeface="微軟正黑體" pitchFamily="34" charset="-120"/>
              </a:rPr>
              <a:t>396</a:t>
            </a:r>
          </a:p>
          <a:p>
            <a:pPr algn="ctr"/>
            <a:r>
              <a:rPr kumimoji="0" lang="zh-TW" altLang="en-US" sz="2800" dirty="0" smtClean="0">
                <a:latin typeface="微軟正黑體" pitchFamily="34" charset="-120"/>
                <a:ea typeface="微軟正黑體" pitchFamily="34" charset="-120"/>
              </a:rPr>
              <a:t>正德 </a:t>
            </a:r>
            <a:r>
              <a:rPr kumimoji="0" lang="en-US" altLang="zh-TW" sz="2800" dirty="0" smtClean="0">
                <a:latin typeface="微軟正黑體" pitchFamily="34" charset="-120"/>
                <a:ea typeface="微軟正黑體" pitchFamily="34" charset="-120"/>
              </a:rPr>
              <a:t>347</a:t>
            </a:r>
          </a:p>
          <a:p>
            <a:pPr algn="ctr"/>
            <a:r>
              <a:rPr kumimoji="0" lang="zh-TW" altLang="en-US" sz="2800" dirty="0" smtClean="0">
                <a:latin typeface="微軟正黑體" pitchFamily="34" charset="-120"/>
                <a:ea typeface="微軟正黑體" pitchFamily="34" charset="-120"/>
              </a:rPr>
              <a:t>精誠 </a:t>
            </a:r>
            <a:r>
              <a:rPr kumimoji="0" lang="en-US" altLang="zh-TW" sz="2800" dirty="0" smtClean="0">
                <a:latin typeface="微軟正黑體" pitchFamily="34" charset="-120"/>
                <a:ea typeface="微軟正黑體" pitchFamily="34" charset="-120"/>
              </a:rPr>
              <a:t>205</a:t>
            </a:r>
            <a:endParaRPr kumimoji="0" lang="en-US" altLang="zh-TW" sz="2800" dirty="0">
              <a:latin typeface="微軟正黑體" pitchFamily="34" charset="-120"/>
              <a:ea typeface="微軟正黑體" pitchFamily="34" charset="-120"/>
            </a:endParaRPr>
          </a:p>
        </p:txBody>
      </p:sp>
      <p:sp>
        <p:nvSpPr>
          <p:cNvPr id="19" name="Oval 14"/>
          <p:cNvSpPr>
            <a:spLocks noChangeArrowheads="1"/>
          </p:cNvSpPr>
          <p:nvPr/>
        </p:nvSpPr>
        <p:spPr bwMode="auto">
          <a:xfrm>
            <a:off x="6678463" y="5944860"/>
            <a:ext cx="2017092" cy="692696"/>
          </a:xfrm>
          <a:prstGeom prst="ellipse">
            <a:avLst/>
          </a:prstGeom>
          <a:noFill/>
          <a:ln w="38100">
            <a:solidFill>
              <a:schemeClr val="tx2"/>
            </a:solidFill>
            <a:round/>
            <a:headEnd/>
            <a:tailEnd/>
          </a:ln>
        </p:spPr>
        <p:txBody>
          <a:bodyPr wrap="none" anchor="ctr"/>
          <a:lstStyle/>
          <a:p>
            <a:pPr algn="ctr"/>
            <a:r>
              <a:rPr lang="zh-TW" altLang="en-US" sz="1600" b="1" dirty="0" smtClean="0">
                <a:solidFill>
                  <a:schemeClr val="tx2"/>
                </a:solidFill>
                <a:latin typeface="微軟正黑體" pitchFamily="34" charset="-120"/>
                <a:ea typeface="微軟正黑體" pitchFamily="34" charset="-120"/>
              </a:rPr>
              <a:t>另</a:t>
            </a:r>
            <a:r>
              <a:rPr lang="en-US" altLang="zh-TW" sz="1600" b="1" dirty="0" smtClean="0">
                <a:solidFill>
                  <a:schemeClr val="tx2"/>
                </a:solidFill>
                <a:latin typeface="微軟正黑體" pitchFamily="34" charset="-120"/>
                <a:ea typeface="微軟正黑體" pitchFamily="34" charset="-120"/>
              </a:rPr>
              <a:t>.</a:t>
            </a:r>
            <a:r>
              <a:rPr lang="zh-TW" altLang="en-US" sz="1600" b="1" dirty="0" smtClean="0">
                <a:solidFill>
                  <a:schemeClr val="tx2"/>
                </a:solidFill>
                <a:latin typeface="微軟正黑體" pitchFamily="34" charset="-120"/>
                <a:ea typeface="微軟正黑體" pitchFamily="34" charset="-120"/>
              </a:rPr>
              <a:t>進修學校</a:t>
            </a:r>
            <a:endParaRPr lang="en-US" altLang="zh-TW" sz="1600" b="1" dirty="0" smtClean="0">
              <a:solidFill>
                <a:schemeClr val="tx2"/>
              </a:solidFill>
              <a:latin typeface="微軟正黑體" pitchFamily="34" charset="-120"/>
              <a:ea typeface="微軟正黑體" pitchFamily="34" charset="-120"/>
            </a:endParaRPr>
          </a:p>
          <a:p>
            <a:pPr algn="ctr"/>
            <a:r>
              <a:rPr lang="en-US" altLang="zh-TW" sz="1600" b="1" dirty="0" smtClean="0">
                <a:solidFill>
                  <a:srgbClr val="FF0066"/>
                </a:solidFill>
                <a:latin typeface="微軟正黑體" pitchFamily="34" charset="-120"/>
                <a:ea typeface="微軟正黑體" pitchFamily="34" charset="-120"/>
              </a:rPr>
              <a:t>879</a:t>
            </a:r>
            <a:endParaRPr lang="en-US" altLang="zh-TW" sz="1600" b="1" dirty="0">
              <a:solidFill>
                <a:srgbClr val="FF0066"/>
              </a:solidFill>
              <a:latin typeface="微軟正黑體" pitchFamily="34" charset="-120"/>
              <a:ea typeface="微軟正黑體" pitchFamily="34" charset="-120"/>
            </a:endParaRPr>
          </a:p>
        </p:txBody>
      </p:sp>
      <p:sp>
        <p:nvSpPr>
          <p:cNvPr id="14" name="文字方塊 13"/>
          <p:cNvSpPr txBox="1"/>
          <p:nvPr/>
        </p:nvSpPr>
        <p:spPr>
          <a:xfrm>
            <a:off x="2163008" y="6490582"/>
            <a:ext cx="4929271" cy="369332"/>
          </a:xfrm>
          <a:prstGeom prst="rect">
            <a:avLst/>
          </a:prstGeom>
          <a:noFill/>
        </p:spPr>
        <p:txBody>
          <a:bodyPr wrap="square" rtlCol="0">
            <a:spAutoFit/>
          </a:bodyPr>
          <a:lstStyle/>
          <a:p>
            <a:r>
              <a:rPr kumimoji="1" lang="zh-TW" altLang="en-US" dirty="0" smtClean="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名額僅供參考，以當年簡章為主</a:t>
            </a:r>
            <a:r>
              <a:rPr kumimoji="1" lang="en-US" altLang="zh-TW" dirty="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a:t>
            </a:r>
            <a:r>
              <a:rPr kumimoji="1" lang="zh-TW" altLang="en-US" dirty="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不含外加名額</a:t>
            </a:r>
            <a:r>
              <a:rPr kumimoji="1" lang="en-US" altLang="zh-TW" dirty="0" smtClean="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a:t>
            </a:r>
            <a:endParaRPr kumimoji="1" lang="zh-TW" altLang="en-US" dirty="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endParaRPr>
          </a:p>
        </p:txBody>
      </p:sp>
      <p:sp>
        <p:nvSpPr>
          <p:cNvPr id="22" name="圓角矩形 21"/>
          <p:cNvSpPr/>
          <p:nvPr/>
        </p:nvSpPr>
        <p:spPr>
          <a:xfrm>
            <a:off x="467544" y="265113"/>
            <a:ext cx="8352928" cy="865188"/>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kumimoji="0" lang="en-US" altLang="zh-TW" sz="3600" b="1" dirty="0" smtClean="0">
                <a:latin typeface="微軟正黑體" pitchFamily="34" charset="-120"/>
                <a:ea typeface="微軟正黑體" pitchFamily="34" charset="-120"/>
              </a:rPr>
              <a:t>109</a:t>
            </a:r>
            <a:r>
              <a:rPr kumimoji="0" lang="zh-TW" altLang="en-US" sz="3600" b="1" dirty="0" smtClean="0">
                <a:latin typeface="微軟正黑體" pitchFamily="34" charset="-120"/>
                <a:ea typeface="微軟正黑體" pitchFamily="34" charset="-120"/>
              </a:rPr>
              <a:t>年彰化區高中職</a:t>
            </a:r>
            <a:r>
              <a:rPr kumimoji="0" lang="zh-TW" altLang="en-US" sz="3600" b="1" dirty="0" smtClean="0">
                <a:solidFill>
                  <a:srgbClr val="FFFF00"/>
                </a:solidFill>
                <a:latin typeface="微軟正黑體" pitchFamily="34" charset="-120"/>
                <a:ea typeface="微軟正黑體" pitchFamily="34" charset="-120"/>
              </a:rPr>
              <a:t>免試入學</a:t>
            </a:r>
            <a:r>
              <a:rPr kumimoji="0" lang="zh-TW" altLang="en-US" sz="3600" b="1" dirty="0" smtClean="0">
                <a:latin typeface="微軟正黑體" pitchFamily="34" charset="-120"/>
                <a:ea typeface="微軟正黑體" pitchFamily="34" charset="-120"/>
              </a:rPr>
              <a:t>名額</a:t>
            </a:r>
            <a:endParaRPr kumimoji="0" lang="zh-TW" altLang="en-US" sz="3600" b="1" dirty="0">
              <a:latin typeface="微軟正黑體" pitchFamily="34" charset="-120"/>
              <a:ea typeface="微軟正黑體" pitchFamily="34" charset="-120"/>
            </a:endParaRPr>
          </a:p>
        </p:txBody>
      </p:sp>
      <p:sp>
        <p:nvSpPr>
          <p:cNvPr id="24" name="Oval 13"/>
          <p:cNvSpPr>
            <a:spLocks noChangeArrowheads="1"/>
          </p:cNvSpPr>
          <p:nvPr/>
        </p:nvSpPr>
        <p:spPr bwMode="auto">
          <a:xfrm>
            <a:off x="4578313" y="5040114"/>
            <a:ext cx="1656184" cy="1412776"/>
          </a:xfrm>
          <a:prstGeom prst="ellipse">
            <a:avLst/>
          </a:prstGeom>
          <a:noFill/>
          <a:ln w="41275">
            <a:solidFill>
              <a:srgbClr val="0070C0"/>
            </a:solidFill>
            <a:round/>
            <a:headEnd/>
            <a:tailEnd/>
          </a:ln>
        </p:spPr>
        <p:txBody>
          <a:bodyPr wrap="none" anchor="ctr"/>
          <a:lstStyle/>
          <a:p>
            <a:pPr algn="ctr"/>
            <a:r>
              <a:rPr lang="zh-TW" altLang="en-US" b="1" dirty="0" smtClean="0">
                <a:solidFill>
                  <a:srgbClr val="0070C0"/>
                </a:solidFill>
                <a:latin typeface="微軟正黑體" pitchFamily="34" charset="-120"/>
                <a:ea typeface="微軟正黑體" pitchFamily="34" charset="-120"/>
              </a:rPr>
              <a:t>國立 </a:t>
            </a:r>
            <a:r>
              <a:rPr lang="en-US" altLang="zh-TW" b="1" dirty="0" smtClean="0">
                <a:solidFill>
                  <a:srgbClr val="0070C0"/>
                </a:solidFill>
                <a:latin typeface="微軟正黑體" pitchFamily="34" charset="-120"/>
                <a:ea typeface="微軟正黑體" pitchFamily="34" charset="-120"/>
              </a:rPr>
              <a:t>4653</a:t>
            </a:r>
          </a:p>
          <a:p>
            <a:pPr algn="ctr"/>
            <a:r>
              <a:rPr lang="zh-TW" altLang="en-US" b="1" dirty="0" smtClean="0">
                <a:solidFill>
                  <a:srgbClr val="0070C0"/>
                </a:solidFill>
                <a:latin typeface="微軟正黑體" pitchFamily="34" charset="-120"/>
                <a:ea typeface="微軟正黑體" pitchFamily="34" charset="-120"/>
              </a:rPr>
              <a:t>縣立  </a:t>
            </a:r>
            <a:r>
              <a:rPr lang="en-US" altLang="zh-TW" b="1" dirty="0" smtClean="0">
                <a:solidFill>
                  <a:srgbClr val="0070C0"/>
                </a:solidFill>
                <a:latin typeface="微軟正黑體" pitchFamily="34" charset="-120"/>
                <a:ea typeface="微軟正黑體" pitchFamily="34" charset="-120"/>
              </a:rPr>
              <a:t>430</a:t>
            </a:r>
          </a:p>
          <a:p>
            <a:pPr algn="ctr"/>
            <a:r>
              <a:rPr lang="zh-TW" altLang="en-US" sz="2400" b="1" dirty="0" smtClean="0">
                <a:solidFill>
                  <a:srgbClr val="0070C0"/>
                </a:solidFill>
                <a:latin typeface="微軟正黑體" pitchFamily="34" charset="-120"/>
                <a:ea typeface="微軟正黑體" pitchFamily="34" charset="-120"/>
              </a:rPr>
              <a:t>共   </a:t>
            </a:r>
            <a:r>
              <a:rPr lang="en-US" altLang="zh-TW" sz="2400" b="1" dirty="0" smtClean="0">
                <a:solidFill>
                  <a:srgbClr val="FF0000"/>
                </a:solidFill>
                <a:latin typeface="微軟正黑體" pitchFamily="34" charset="-120"/>
                <a:ea typeface="微軟正黑體" pitchFamily="34" charset="-120"/>
              </a:rPr>
              <a:t>5083</a:t>
            </a:r>
            <a:endParaRPr lang="en-US" altLang="zh-TW" sz="2400" b="1" dirty="0">
              <a:solidFill>
                <a:srgbClr val="FF0000"/>
              </a:solidFill>
              <a:latin typeface="微軟正黑體" pitchFamily="34" charset="-120"/>
              <a:ea typeface="微軟正黑體" pitchFamily="34" charset="-120"/>
            </a:endParaRPr>
          </a:p>
        </p:txBody>
      </p:sp>
      <p:sp>
        <p:nvSpPr>
          <p:cNvPr id="25" name="Oval 14"/>
          <p:cNvSpPr>
            <a:spLocks noChangeArrowheads="1"/>
          </p:cNvSpPr>
          <p:nvPr/>
        </p:nvSpPr>
        <p:spPr bwMode="auto">
          <a:xfrm>
            <a:off x="5652120" y="4005064"/>
            <a:ext cx="1008112" cy="576262"/>
          </a:xfrm>
          <a:prstGeom prst="ellipse">
            <a:avLst/>
          </a:prstGeom>
          <a:noFill/>
          <a:ln w="38100">
            <a:solidFill>
              <a:srgbClr val="0070C0"/>
            </a:solidFill>
            <a:round/>
            <a:headEnd/>
            <a:tailEnd/>
          </a:ln>
        </p:spPr>
        <p:txBody>
          <a:bodyPr wrap="none" anchor="ctr"/>
          <a:lstStyle/>
          <a:p>
            <a:pPr algn="ctr"/>
            <a:r>
              <a:rPr lang="en-US" altLang="zh-TW" sz="2000" dirty="0" smtClean="0">
                <a:solidFill>
                  <a:srgbClr val="FF0066"/>
                </a:solidFill>
                <a:latin typeface="微軟正黑體" pitchFamily="34" charset="-120"/>
                <a:ea typeface="微軟正黑體" pitchFamily="34" charset="-120"/>
              </a:rPr>
              <a:t>2005</a:t>
            </a:r>
            <a:endParaRPr lang="en-US" altLang="zh-TW" sz="2000" dirty="0">
              <a:solidFill>
                <a:srgbClr val="FF0066"/>
              </a:solidFill>
              <a:latin typeface="微軟正黑體" pitchFamily="34" charset="-120"/>
              <a:ea typeface="微軟正黑體" pitchFamily="34" charset="-120"/>
            </a:endParaRPr>
          </a:p>
        </p:txBody>
      </p:sp>
      <p:sp>
        <p:nvSpPr>
          <p:cNvPr id="26" name="Oval 14"/>
          <p:cNvSpPr>
            <a:spLocks noChangeArrowheads="1"/>
          </p:cNvSpPr>
          <p:nvPr/>
        </p:nvSpPr>
        <p:spPr bwMode="auto">
          <a:xfrm>
            <a:off x="6521389" y="4737595"/>
            <a:ext cx="2320365" cy="994693"/>
          </a:xfrm>
          <a:prstGeom prst="ellipse">
            <a:avLst/>
          </a:prstGeom>
          <a:noFill/>
          <a:ln w="38100">
            <a:solidFill>
              <a:srgbClr val="FF0000"/>
            </a:solidFill>
            <a:round/>
            <a:headEnd/>
            <a:tailEnd/>
          </a:ln>
        </p:spPr>
        <p:txBody>
          <a:bodyPr wrap="none" anchor="ctr"/>
          <a:lstStyle/>
          <a:p>
            <a:pPr algn="ctr"/>
            <a:r>
              <a:rPr lang="zh-TW" altLang="en-US" sz="2800" b="1" dirty="0" smtClean="0">
                <a:solidFill>
                  <a:srgbClr val="0070C0"/>
                </a:solidFill>
                <a:latin typeface="微軟正黑體" pitchFamily="34" charset="-120"/>
                <a:ea typeface="微軟正黑體" pitchFamily="34" charset="-120"/>
              </a:rPr>
              <a:t>總名額 </a:t>
            </a:r>
            <a:r>
              <a:rPr lang="en-US" altLang="zh-TW" sz="2800" b="1" dirty="0" smtClean="0">
                <a:solidFill>
                  <a:srgbClr val="FF0066"/>
                </a:solidFill>
                <a:latin typeface="微軟正黑體" pitchFamily="34" charset="-120"/>
                <a:ea typeface="微軟正黑體" pitchFamily="34" charset="-120"/>
              </a:rPr>
              <a:t>7088</a:t>
            </a:r>
            <a:endParaRPr lang="en-US" altLang="zh-TW" sz="2800" b="1" dirty="0">
              <a:solidFill>
                <a:srgbClr val="FF0066"/>
              </a:solidFill>
              <a:latin typeface="微軟正黑體" pitchFamily="34" charset="-120"/>
              <a:ea typeface="微軟正黑體" pitchFamily="34" charset="-120"/>
            </a:endParaRPr>
          </a:p>
        </p:txBody>
      </p:sp>
    </p:spTree>
    <p:extLst>
      <p:ext uri="{BB962C8B-B14F-4D97-AF65-F5344CB8AC3E}">
        <p14:creationId xmlns:p14="http://schemas.microsoft.com/office/powerpoint/2010/main" val="25847749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676253300"/>
              </p:ext>
            </p:extLst>
          </p:nvPr>
        </p:nvGraphicFramePr>
        <p:xfrm>
          <a:off x="251520" y="1196752"/>
          <a:ext cx="6048672" cy="5522400"/>
        </p:xfrm>
        <a:graphic>
          <a:graphicData uri="http://schemas.openxmlformats.org/drawingml/2006/table">
            <a:tbl>
              <a:tblPr/>
              <a:tblGrid>
                <a:gridCol w="936104">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1728192">
                  <a:extLst>
                    <a:ext uri="{9D8B030D-6E8A-4147-A177-3AD203B41FA5}">
                      <a16:colId xmlns:a16="http://schemas.microsoft.com/office/drawing/2014/main" xmlns="" val="20002"/>
                    </a:ext>
                  </a:extLst>
                </a:gridCol>
                <a:gridCol w="1368152">
                  <a:extLst>
                    <a:ext uri="{9D8B030D-6E8A-4147-A177-3AD203B41FA5}">
                      <a16:colId xmlns:a16="http://schemas.microsoft.com/office/drawing/2014/main" xmlns="" val="20003"/>
                    </a:ext>
                  </a:extLst>
                </a:gridCol>
              </a:tblGrid>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志願序</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outerShdw blurRad="38100" dist="38100" dir="2700000" algn="tl">
                              <a:srgbClr val="FFFFFF"/>
                            </a:outerShdw>
                          </a:effectLst>
                          <a:latin typeface="微軟正黑體" pitchFamily="34" charset="-120"/>
                          <a:ea typeface="微軟正黑體" pitchFamily="34" charset="-120"/>
                        </a:rPr>
                        <a:t>群科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志願序積分</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xmlns="" val="10000"/>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outerShdw blurRad="38100" dist="38100" dir="2700000" algn="tl">
                              <a:srgbClr val="FFFFFF"/>
                            </a:outerShdw>
                          </a:effectLst>
                          <a:latin typeface="微軟正黑體" pitchFamily="34" charset="-120"/>
                          <a:ea typeface="微軟正黑體" pitchFamily="34" charset="-120"/>
                        </a:rPr>
                        <a:t>1-1</a:t>
                      </a:r>
                      <a:endParaRPr kumimoji="0" lang="zh-TW" altLang="zh-TW" sz="2000" b="0" i="0" u="none" strike="noStrike" cap="none" normalizeH="0" baseline="0" dirty="0" smtClean="0">
                        <a:ln>
                          <a:noFill/>
                        </a:ln>
                        <a:solidFill>
                          <a:srgbClr val="000000"/>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H</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普通科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rPr>
                        <a:t>2-1</a:t>
                      </a:r>
                      <a:endParaRPr kumimoji="0" lang="zh-TW" altLang="zh-TW" sz="2000" b="1" i="0" u="none" strike="noStrike" cap="none" normalizeH="0" baseline="0" dirty="0" smtClean="0">
                        <a:ln>
                          <a:noFill/>
                        </a:ln>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機械科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2-2</a:t>
                      </a:r>
                      <a:endParaRPr kumimoji="0" lang="zh-TW"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鑄造科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機械群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2-3</a:t>
                      </a:r>
                      <a:endParaRPr kumimoji="0" lang="zh-TW"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機電科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2-4</a:t>
                      </a:r>
                      <a:endParaRPr kumimoji="0" lang="zh-TW"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機械木模科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3-1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建築科</a:t>
                      </a:r>
                      <a:endParaRPr kumimoji="0" lang="en-US" altLang="zh-TW" sz="20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土木與建築群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4-1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B</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資訊科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電機與電子群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7"/>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5-1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r>
                        <a:rPr lang="en-US" altLang="zh-TW" sz="2000" dirty="0" smtClean="0">
                          <a:latin typeface="微軟正黑體" panose="020B0604030504040204" pitchFamily="34" charset="-120"/>
                          <a:ea typeface="微軟正黑體" panose="020B0604030504040204" pitchFamily="34" charset="-120"/>
                        </a:rPr>
                        <a:t>  C</a:t>
                      </a:r>
                      <a:r>
                        <a:rPr lang="zh-TW" altLang="en-US" sz="2000" dirty="0" smtClean="0">
                          <a:latin typeface="微軟正黑體" panose="020B0604030504040204" pitchFamily="34" charset="-120"/>
                          <a:ea typeface="微軟正黑體" panose="020B0604030504040204" pitchFamily="34" charset="-120"/>
                        </a:rPr>
                        <a:t>校</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電機科</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smtClean="0">
                          <a:latin typeface="微軟正黑體" panose="020B0604030504040204" pitchFamily="34" charset="-120"/>
                          <a:ea typeface="微軟正黑體" panose="020B0604030504040204" pitchFamily="34" charset="-120"/>
                        </a:rPr>
                        <a:t> 電機與電子群</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r>
                        <a:rPr kumimoji="0" lang="zh-TW" altLang="en-US" sz="2000" b="0" i="0" u="none" strike="noStrike" cap="none" normalizeH="0" baseline="0" dirty="0" smtClean="0">
                          <a:ln>
                            <a:noFill/>
                          </a:ln>
                          <a:solidFill>
                            <a:srgbClr val="FF0000"/>
                          </a:solidFill>
                          <a:effectLst/>
                          <a:latin typeface="微軟正黑體" pitchFamily="34" charset="-120"/>
                          <a:ea typeface="微軟正黑體" pitchFamily="34" charset="-120"/>
                        </a:rPr>
                        <a:t>  </a:t>
                      </a:r>
                      <a:endParaRPr kumimoji="0" lang="zh-TW" altLang="zh-TW" sz="2000" b="0" i="0" u="none" strike="noStrike" cap="none" normalizeH="0" baseline="0" dirty="0" smtClean="0">
                        <a:ln>
                          <a:noFill/>
                        </a:ln>
                        <a:solidFill>
                          <a:srgbClr val="FF0000"/>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8"/>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6-1</a:t>
                      </a:r>
                      <a:endParaRPr kumimoji="0" lang="zh-TW"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B</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園藝科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農業群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9"/>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6-2</a:t>
                      </a:r>
                      <a:endParaRPr kumimoji="0" lang="zh-TW"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B</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農場經營科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農業群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0"/>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7-1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r>
                        <a:rPr lang="zh-TW" altLang="en-US" sz="2000" dirty="0" smtClean="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rPr>
                        <a:t>B</a:t>
                      </a:r>
                      <a:r>
                        <a:rPr lang="zh-TW" altLang="en-US" sz="2000" dirty="0" smtClean="0">
                          <a:latin typeface="微軟正黑體" panose="020B0604030504040204" pitchFamily="34" charset="-120"/>
                          <a:ea typeface="微軟正黑體" panose="020B0604030504040204" pitchFamily="34" charset="-120"/>
                        </a:rPr>
                        <a:t>校</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化工科</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smtClean="0">
                          <a:latin typeface="微軟正黑體" panose="020B0604030504040204" pitchFamily="34" charset="-120"/>
                          <a:ea typeface="微軟正黑體" panose="020B0604030504040204" pitchFamily="34" charset="-120"/>
                        </a:rPr>
                        <a:t> 化工群</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1"/>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2"/>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19-1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微軟正黑體" panose="020B0604030504040204" pitchFamily="34" charset="-120"/>
                          <a:ea typeface="微軟正黑體" panose="020B0604030504040204" pitchFamily="34" charset="-120"/>
                        </a:rPr>
                        <a:t>  D</a:t>
                      </a:r>
                      <a:r>
                        <a:rPr lang="zh-TW" altLang="en-US" sz="2000" dirty="0" smtClean="0">
                          <a:latin typeface="微軟正黑體" panose="020B0604030504040204" pitchFamily="34" charset="-120"/>
                          <a:ea typeface="微軟正黑體" panose="020B0604030504040204" pitchFamily="34" charset="-120"/>
                        </a:rPr>
                        <a:t>校</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電子科</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電機與電子群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3"/>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20-1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汽車科</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smtClean="0">
                          <a:latin typeface="微軟正黑體" panose="020B0604030504040204" pitchFamily="34" charset="-120"/>
                          <a:ea typeface="微軟正黑體" panose="020B0604030504040204" pitchFamily="34" charset="-120"/>
                        </a:rPr>
                        <a:t> 動力機械群</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4"/>
                  </a:ext>
                </a:extLst>
              </a:tr>
              <a:tr h="3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1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1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15"/>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21-1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建築科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土木與建築群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44</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6"/>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22-1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機械科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機械群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44</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7"/>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8"/>
                  </a:ext>
                </a:extLst>
              </a:tr>
            </a:tbl>
          </a:graphicData>
        </a:graphic>
      </p:graphicFrame>
      <p:sp>
        <p:nvSpPr>
          <p:cNvPr id="12" name="標題 1"/>
          <p:cNvSpPr txBox="1">
            <a:spLocks/>
          </p:cNvSpPr>
          <p:nvPr/>
        </p:nvSpPr>
        <p:spPr bwMode="auto">
          <a:xfrm>
            <a:off x="396875" y="260648"/>
            <a:ext cx="8320448" cy="720080"/>
          </a:xfrm>
          <a:prstGeom prst="rect">
            <a:avLst/>
          </a:prstGeom>
          <a:solidFill>
            <a:srgbClr val="7030A0"/>
          </a:solidFill>
          <a:ln>
            <a:noFill/>
          </a:ln>
          <a:extLst/>
        </p:spPr>
        <p:txBody>
          <a:bodyPr vert="horz" wrap="square" lIns="91440" tIns="45720" rIns="91440" bIns="45720" numCol="1" anchor="b"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kumimoji="1" lang="en-US" altLang="zh-TW" b="1" dirty="0" smtClean="0">
                <a:solidFill>
                  <a:schemeClr val="bg1"/>
                </a:solidFill>
                <a:latin typeface="微軟正黑體" pitchFamily="34" charset="-120"/>
                <a:ea typeface="微軟正黑體" pitchFamily="34" charset="-120"/>
              </a:rPr>
              <a:t>109</a:t>
            </a:r>
            <a:r>
              <a:rPr kumimoji="1" lang="zh-TW" altLang="en-US" b="1" dirty="0" smtClean="0">
                <a:solidFill>
                  <a:schemeClr val="bg1"/>
                </a:solidFill>
                <a:latin typeface="微軟正黑體" pitchFamily="34" charset="-120"/>
                <a:ea typeface="微軟正黑體" pitchFamily="34" charset="-120"/>
              </a:rPr>
              <a:t>年免試入學</a:t>
            </a:r>
            <a:r>
              <a:rPr kumimoji="1" lang="en-US" altLang="zh-TW" b="1" dirty="0" smtClean="0">
                <a:solidFill>
                  <a:schemeClr val="bg1"/>
                </a:solidFill>
                <a:latin typeface="微軟正黑體" pitchFamily="34" charset="-120"/>
                <a:ea typeface="微軟正黑體" pitchFamily="34" charset="-120"/>
              </a:rPr>
              <a:t>-</a:t>
            </a:r>
            <a:r>
              <a:rPr kumimoji="1" lang="zh-TW" altLang="en-US" b="1" dirty="0" smtClean="0">
                <a:solidFill>
                  <a:schemeClr val="bg1"/>
                </a:solidFill>
                <a:latin typeface="微軟正黑體" pitchFamily="34" charset="-120"/>
                <a:ea typeface="微軟正黑體" pitchFamily="34" charset="-120"/>
              </a:rPr>
              <a:t>志願序計分方式說明</a:t>
            </a:r>
            <a:r>
              <a:rPr kumimoji="1" lang="zh-TW" altLang="en-US" dirty="0" smtClean="0">
                <a:solidFill>
                  <a:schemeClr val="bg1"/>
                </a:solidFill>
                <a:latin typeface="微軟正黑體" pitchFamily="34" charset="-120"/>
                <a:ea typeface="微軟正黑體" pitchFamily="34" charset="-120"/>
              </a:rPr>
              <a:t> </a:t>
            </a:r>
            <a:endParaRPr kumimoji="1" lang="zh-TW" altLang="en-US" dirty="0">
              <a:solidFill>
                <a:schemeClr val="bg1"/>
              </a:solidFill>
              <a:latin typeface="微軟正黑體" pitchFamily="34" charset="-120"/>
              <a:ea typeface="微軟正黑體" pitchFamily="34" charset="-120"/>
            </a:endParaRPr>
          </a:p>
        </p:txBody>
      </p:sp>
      <p:sp>
        <p:nvSpPr>
          <p:cNvPr id="13" name="矩形 12"/>
          <p:cNvSpPr/>
          <p:nvPr/>
        </p:nvSpPr>
        <p:spPr>
          <a:xfrm>
            <a:off x="6444208" y="1183682"/>
            <a:ext cx="2398244" cy="5472608"/>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2000"/>
              </a:lnSpc>
            </a:pPr>
            <a:endParaRPr lang="en-US" altLang="zh-TW" b="1" dirty="0" smtClean="0">
              <a:latin typeface="微軟正黑體" panose="020B0604030504040204" pitchFamily="34" charset="-120"/>
              <a:ea typeface="微軟正黑體" panose="020B0604030504040204" pitchFamily="34" charset="-120"/>
            </a:endParaRPr>
          </a:p>
          <a:p>
            <a:pPr>
              <a:lnSpc>
                <a:spcPts val="2000"/>
              </a:lnSpc>
            </a:pPr>
            <a:r>
              <a:rPr lang="en-US" altLang="zh-TW" b="1" dirty="0" smtClean="0">
                <a:latin typeface="微軟正黑體" panose="020B0604030504040204" pitchFamily="34" charset="-120"/>
                <a:ea typeface="微軟正黑體" panose="020B0604030504040204" pitchFamily="34" charset="-120"/>
              </a:rPr>
              <a:t>1.</a:t>
            </a:r>
            <a:r>
              <a:rPr lang="zh-TW" altLang="en-US" b="1" dirty="0" smtClean="0">
                <a:latin typeface="微軟正黑體" panose="020B0604030504040204" pitchFamily="34" charset="-120"/>
                <a:ea typeface="微軟正黑體" panose="020B0604030504040204" pitchFamily="34" charset="-120"/>
              </a:rPr>
              <a:t> 連續</a:t>
            </a:r>
            <a:r>
              <a:rPr lang="zh-TW" altLang="en-US" b="1" dirty="0">
                <a:latin typeface="微軟正黑體" panose="020B0604030504040204" pitchFamily="34" charset="-120"/>
                <a:ea typeface="微軟正黑體" panose="020B0604030504040204" pitchFamily="34" charset="-120"/>
              </a:rPr>
              <a:t>選填同校同職</a:t>
            </a:r>
            <a:r>
              <a:rPr lang="zh-TW" altLang="en-US" b="1" dirty="0" smtClean="0">
                <a:latin typeface="微軟正黑體" panose="020B0604030504040204" pitchFamily="34" charset="-120"/>
                <a:ea typeface="微軟正黑體" panose="020B0604030504040204" pitchFamily="34" charset="-120"/>
              </a:rPr>
              <a:t>群 </a:t>
            </a:r>
            <a:endParaRPr lang="en-US" altLang="zh-TW" b="1" dirty="0" smtClean="0">
              <a:latin typeface="微軟正黑體" panose="020B0604030504040204" pitchFamily="34" charset="-120"/>
              <a:ea typeface="微軟正黑體" panose="020B0604030504040204" pitchFamily="34" charset="-120"/>
            </a:endParaRPr>
          </a:p>
          <a:p>
            <a:pPr>
              <a:lnSpc>
                <a:spcPts val="2000"/>
              </a:lnSpc>
            </a:pPr>
            <a:r>
              <a:rPr lang="zh-TW" altLang="en-US" b="1" dirty="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   者</a:t>
            </a:r>
            <a:r>
              <a:rPr lang="zh-TW" altLang="en-US" b="1" dirty="0">
                <a:latin typeface="微軟正黑體" panose="020B0604030504040204" pitchFamily="34" charset="-120"/>
                <a:ea typeface="微軟正黑體" panose="020B0604030504040204" pitchFamily="34" charset="-120"/>
              </a:rPr>
              <a:t>皆計為同一志願</a:t>
            </a:r>
            <a:r>
              <a:rPr lang="zh-TW" altLang="en-US" b="1" dirty="0" smtClean="0">
                <a:latin typeface="微軟正黑體" panose="020B0604030504040204" pitchFamily="34" charset="-120"/>
                <a:ea typeface="微軟正黑體" panose="020B0604030504040204" pitchFamily="34" charset="-120"/>
              </a:rPr>
              <a:t>序</a:t>
            </a:r>
            <a:endParaRPr lang="en-US" altLang="zh-TW" b="1" dirty="0" smtClean="0">
              <a:latin typeface="微軟正黑體" panose="020B0604030504040204" pitchFamily="34" charset="-120"/>
              <a:ea typeface="微軟正黑體" panose="020B0604030504040204" pitchFamily="34" charset="-120"/>
            </a:endParaRPr>
          </a:p>
          <a:p>
            <a:pPr>
              <a:lnSpc>
                <a:spcPts val="2000"/>
              </a:lnSpc>
            </a:pPr>
            <a:r>
              <a:rPr lang="zh-TW" altLang="en-US" b="1" dirty="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   積分。</a:t>
            </a:r>
            <a:endParaRPr lang="en-US" altLang="zh-TW" b="1" dirty="0" smtClean="0">
              <a:latin typeface="微軟正黑體" panose="020B0604030504040204" pitchFamily="34" charset="-120"/>
              <a:ea typeface="微軟正黑體" panose="020B0604030504040204" pitchFamily="34" charset="-120"/>
            </a:endParaRPr>
          </a:p>
          <a:p>
            <a:pPr>
              <a:lnSpc>
                <a:spcPts val="2000"/>
              </a:lnSpc>
            </a:pPr>
            <a:endParaRPr lang="en-US" altLang="zh-TW" b="1" dirty="0" smtClean="0">
              <a:latin typeface="微軟正黑體" panose="020B0604030504040204" pitchFamily="34" charset="-120"/>
              <a:ea typeface="微軟正黑體" panose="020B0604030504040204" pitchFamily="34" charset="-120"/>
            </a:endParaRPr>
          </a:p>
          <a:p>
            <a:pPr>
              <a:lnSpc>
                <a:spcPts val="2000"/>
              </a:lnSpc>
            </a:pPr>
            <a:r>
              <a:rPr lang="en-US" altLang="zh-TW" b="1" dirty="0" smtClean="0">
                <a:latin typeface="微軟正黑體" panose="020B0604030504040204" pitchFamily="34" charset="-120"/>
                <a:ea typeface="微軟正黑體" panose="020B0604030504040204" pitchFamily="34" charset="-120"/>
              </a:rPr>
              <a:t>2.</a:t>
            </a:r>
            <a:r>
              <a:rPr lang="zh-TW" altLang="en-US" b="1" dirty="0" smtClean="0">
                <a:latin typeface="微軟正黑體" panose="020B0604030504040204" pitchFamily="34" charset="-120"/>
                <a:ea typeface="微軟正黑體" panose="020B0604030504040204" pitchFamily="34" charset="-120"/>
              </a:rPr>
              <a:t> 第</a:t>
            </a:r>
            <a:r>
              <a:rPr lang="en-US" altLang="zh-TW" b="1" dirty="0" smtClean="0">
                <a:latin typeface="微軟正黑體" panose="020B0604030504040204" pitchFamily="34" charset="-120"/>
                <a:ea typeface="微軟正黑體" panose="020B0604030504040204" pitchFamily="34" charset="-120"/>
              </a:rPr>
              <a:t>1-20</a:t>
            </a:r>
            <a:r>
              <a:rPr lang="zh-TW" altLang="en-US" b="1" dirty="0">
                <a:latin typeface="微軟正黑體" panose="020B0604030504040204" pitchFamily="34" charset="-120"/>
                <a:ea typeface="微軟正黑體" panose="020B0604030504040204" pitchFamily="34" charset="-120"/>
              </a:rPr>
              <a:t>志願</a:t>
            </a:r>
            <a:r>
              <a:rPr lang="zh-TW" altLang="en-US" b="1" dirty="0" smtClean="0">
                <a:latin typeface="微軟正黑體" panose="020B0604030504040204" pitchFamily="34" charset="-120"/>
                <a:ea typeface="微軟正黑體" panose="020B0604030504040204" pitchFamily="34" charset="-120"/>
              </a:rPr>
              <a:t>序積分</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zh-TW" altLang="en-US" b="1" dirty="0" smtClean="0">
                <a:latin typeface="微軟正黑體" panose="020B0604030504040204" pitchFamily="34" charset="-120"/>
                <a:ea typeface="微軟正黑體" panose="020B0604030504040204" pitchFamily="34" charset="-120"/>
              </a:rPr>
              <a:t>    均為</a:t>
            </a:r>
            <a:r>
              <a:rPr lang="en-US" altLang="zh-TW" b="1" dirty="0" smtClean="0">
                <a:latin typeface="微軟正黑體" panose="020B0604030504040204" pitchFamily="34" charset="-120"/>
                <a:ea typeface="微軟正黑體" panose="020B0604030504040204" pitchFamily="34" charset="-120"/>
              </a:rPr>
              <a:t>45</a:t>
            </a:r>
            <a:r>
              <a:rPr lang="zh-TW" altLang="en-US" b="1" dirty="0" smtClean="0">
                <a:latin typeface="微軟正黑體" panose="020B0604030504040204" pitchFamily="34" charset="-120"/>
                <a:ea typeface="微軟正黑體" panose="020B0604030504040204" pitchFamily="34" charset="-120"/>
              </a:rPr>
              <a:t>分，第</a:t>
            </a:r>
            <a:r>
              <a:rPr lang="en-US" altLang="zh-TW" b="1" dirty="0" smtClean="0">
                <a:latin typeface="微軟正黑體" panose="020B0604030504040204" pitchFamily="34" charset="-120"/>
                <a:ea typeface="微軟正黑體" panose="020B0604030504040204" pitchFamily="34" charset="-120"/>
              </a:rPr>
              <a:t>21</a:t>
            </a:r>
            <a:r>
              <a:rPr lang="zh-TW" altLang="en-US" b="1" dirty="0" smtClean="0">
                <a:latin typeface="微軟正黑體" panose="020B0604030504040204" pitchFamily="34" charset="-120"/>
                <a:ea typeface="微軟正黑體" panose="020B0604030504040204" pitchFamily="34" charset="-120"/>
              </a:rPr>
              <a:t>志</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zh-TW" altLang="en-US" b="1" dirty="0" smtClean="0">
                <a:latin typeface="微軟正黑體" panose="020B0604030504040204" pitchFamily="34" charset="-120"/>
                <a:ea typeface="微軟正黑體" panose="020B0604030504040204" pitchFamily="34" charset="-120"/>
              </a:rPr>
              <a:t>    願序以後均為</a:t>
            </a:r>
            <a:r>
              <a:rPr lang="en-US" altLang="zh-TW" b="1" dirty="0" smtClean="0">
                <a:latin typeface="微軟正黑體" panose="020B0604030504040204" pitchFamily="34" charset="-120"/>
                <a:ea typeface="微軟正黑體" panose="020B0604030504040204" pitchFamily="34" charset="-120"/>
              </a:rPr>
              <a:t>44</a:t>
            </a:r>
            <a:r>
              <a:rPr lang="zh-TW" altLang="en-US" b="1" dirty="0" smtClean="0">
                <a:latin typeface="微軟正黑體" panose="020B0604030504040204" pitchFamily="34" charset="-120"/>
                <a:ea typeface="微軟正黑體" panose="020B0604030504040204" pitchFamily="34" charset="-120"/>
              </a:rPr>
              <a:t>分。</a:t>
            </a:r>
            <a:endParaRPr lang="zh-TW" altLang="en-US" b="1" dirty="0">
              <a:latin typeface="微軟正黑體" panose="020B0604030504040204" pitchFamily="34" charset="-120"/>
              <a:ea typeface="微軟正黑體" panose="020B0604030504040204" pitchFamily="34" charset="-120"/>
            </a:endParaRPr>
          </a:p>
          <a:p>
            <a:pPr>
              <a:lnSpc>
                <a:spcPts val="2000"/>
              </a:lnSpc>
            </a:pPr>
            <a:endParaRPr lang="zh-TW" altLang="en-US" b="1" dirty="0">
              <a:latin typeface="微軟正黑體" panose="020B0604030504040204" pitchFamily="34" charset="-120"/>
              <a:ea typeface="微軟正黑體" panose="020B0604030504040204" pitchFamily="34" charset="-120"/>
            </a:endParaRPr>
          </a:p>
          <a:p>
            <a:pPr>
              <a:lnSpc>
                <a:spcPts val="2000"/>
              </a:lnSpc>
            </a:pPr>
            <a:r>
              <a:rPr lang="en-US" altLang="zh-TW" b="1" dirty="0" smtClean="0">
                <a:latin typeface="微軟正黑體" panose="020B0604030504040204" pitchFamily="34" charset="-120"/>
                <a:ea typeface="微軟正黑體" panose="020B0604030504040204" pitchFamily="34" charset="-120"/>
              </a:rPr>
              <a:t>3.</a:t>
            </a:r>
            <a:r>
              <a:rPr lang="zh-TW" altLang="en-US" b="1" dirty="0" smtClean="0">
                <a:latin typeface="微軟正黑體" panose="020B0604030504040204" pitchFamily="34" charset="-120"/>
                <a:ea typeface="微軟正黑體" panose="020B0604030504040204" pitchFamily="34" charset="-120"/>
              </a:rPr>
              <a:t>志願序至少選填</a:t>
            </a:r>
            <a:r>
              <a:rPr lang="en-US" altLang="zh-TW" b="1" dirty="0" smtClean="0">
                <a:latin typeface="微軟正黑體" panose="020B0604030504040204" pitchFamily="34" charset="-120"/>
                <a:ea typeface="微軟正黑體" panose="020B0604030504040204" pitchFamily="34" charset="-120"/>
              </a:rPr>
              <a:t>40</a:t>
            </a:r>
            <a:r>
              <a:rPr lang="zh-TW" altLang="en-US" b="1" dirty="0" smtClean="0">
                <a:latin typeface="微軟正黑體" panose="020B0604030504040204" pitchFamily="34" charset="-120"/>
                <a:ea typeface="微軟正黑體" panose="020B0604030504040204" pitchFamily="34" charset="-120"/>
              </a:rPr>
              <a:t>個</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zh-TW" altLang="en-US" b="1" dirty="0" smtClean="0">
                <a:latin typeface="微軟正黑體" panose="020B0604030504040204" pitchFamily="34" charset="-120"/>
                <a:ea typeface="微軟正黑體" panose="020B0604030504040204" pitchFamily="34" charset="-120"/>
              </a:rPr>
              <a:t>    以上</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教育處規定</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zh-TW" altLang="en-US" b="1" dirty="0" smtClean="0">
                <a:latin typeface="微軟正黑體" panose="020B0604030504040204" pitchFamily="34" charset="-120"/>
                <a:ea typeface="微軟正黑體" panose="020B0604030504040204" pitchFamily="34" charset="-120"/>
              </a:rPr>
              <a:t>    避免高分落榜。</a:t>
            </a:r>
            <a:endParaRPr lang="en-US" altLang="zh-TW" b="1" dirty="0" smtClean="0">
              <a:latin typeface="微軟正黑體" panose="020B0604030504040204" pitchFamily="34" charset="-120"/>
              <a:ea typeface="微軟正黑體" panose="020B0604030504040204" pitchFamily="34" charset="-120"/>
            </a:endParaRPr>
          </a:p>
          <a:p>
            <a:pPr>
              <a:lnSpc>
                <a:spcPts val="2000"/>
              </a:lnSpc>
            </a:pPr>
            <a:endParaRPr lang="en-US" altLang="zh-TW" b="1" dirty="0">
              <a:latin typeface="微軟正黑體" panose="020B0604030504040204" pitchFamily="34" charset="-120"/>
              <a:ea typeface="微軟正黑體" panose="020B0604030504040204" pitchFamily="34" charset="-120"/>
            </a:endParaRPr>
          </a:p>
          <a:p>
            <a:pPr>
              <a:lnSpc>
                <a:spcPts val="2000"/>
              </a:lnSpc>
            </a:pPr>
            <a:r>
              <a:rPr lang="en-US" altLang="zh-TW" b="1" dirty="0" smtClean="0">
                <a:latin typeface="微軟正黑體" panose="020B0604030504040204" pitchFamily="34" charset="-120"/>
                <a:ea typeface="微軟正黑體" panose="020B0604030504040204" pitchFamily="34" charset="-120"/>
              </a:rPr>
              <a:t>4.</a:t>
            </a:r>
            <a:r>
              <a:rPr lang="zh-TW" altLang="en-US" b="1" dirty="0" smtClean="0">
                <a:latin typeface="微軟正黑體" panose="020B0604030504040204" pitchFamily="34" charset="-120"/>
                <a:ea typeface="微軟正黑體" panose="020B0604030504040204" pitchFamily="34" charset="-120"/>
              </a:rPr>
              <a:t>同</a:t>
            </a:r>
            <a:r>
              <a:rPr lang="zh-TW" altLang="en-US" b="1" dirty="0">
                <a:latin typeface="微軟正黑體" panose="020B0604030504040204" pitchFamily="34" charset="-120"/>
                <a:ea typeface="微軟正黑體" panose="020B0604030504040204" pitchFamily="34" charset="-120"/>
              </a:rPr>
              <a:t>分比序第</a:t>
            </a:r>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項比</a:t>
            </a:r>
          </a:p>
          <a:p>
            <a:pPr>
              <a:lnSpc>
                <a:spcPts val="2000"/>
              </a:lnSpc>
            </a:pPr>
            <a:r>
              <a:rPr lang="zh-TW" altLang="en-US" b="1" dirty="0">
                <a:latin typeface="微軟正黑體" panose="020B0604030504040204" pitchFamily="34" charset="-120"/>
                <a:ea typeface="微軟正黑體" panose="020B0604030504040204" pitchFamily="34" charset="-120"/>
              </a:rPr>
              <a:t>   志願序，例如</a:t>
            </a:r>
            <a:r>
              <a:rPr lang="en-US" altLang="zh-TW" b="1" dirty="0">
                <a:latin typeface="微軟正黑體" panose="020B0604030504040204" pitchFamily="34" charset="-120"/>
                <a:ea typeface="微軟正黑體" panose="020B0604030504040204" pitchFamily="34" charset="-120"/>
              </a:rPr>
              <a:t>:</a:t>
            </a:r>
          </a:p>
          <a:p>
            <a:pPr>
              <a:lnSpc>
                <a:spcPts val="2000"/>
              </a:lnSpc>
            </a:pPr>
            <a:r>
              <a:rPr lang="en-US" altLang="zh-TW" b="1" dirty="0">
                <a:latin typeface="微軟正黑體" panose="020B0604030504040204" pitchFamily="34" charset="-120"/>
                <a:ea typeface="微軟正黑體" panose="020B0604030504040204" pitchFamily="34" charset="-120"/>
              </a:rPr>
              <a:t>   (1-1)&gt;(2-1</a:t>
            </a:r>
            <a:r>
              <a:rPr lang="en-US" altLang="zh-TW" b="1" dirty="0" smtClean="0">
                <a:latin typeface="微軟正黑體" panose="020B0604030504040204" pitchFamily="34" charset="-120"/>
                <a:ea typeface="微軟正黑體" panose="020B0604030504040204" pitchFamily="34" charset="-120"/>
              </a:rPr>
              <a:t>)</a:t>
            </a:r>
          </a:p>
          <a:p>
            <a:pPr>
              <a:lnSpc>
                <a:spcPts val="2000"/>
              </a:lnSpc>
            </a:pPr>
            <a:r>
              <a:rPr lang="en-US" altLang="zh-TW" b="1" dirty="0">
                <a:latin typeface="微軟正黑體" panose="020B0604030504040204" pitchFamily="34" charset="-120"/>
                <a:ea typeface="微軟正黑體" panose="020B0604030504040204" pitchFamily="34" charset="-120"/>
              </a:rPr>
              <a:t>  </a:t>
            </a:r>
            <a:r>
              <a:rPr lang="en-US" altLang="zh-TW" b="1" dirty="0" smtClean="0">
                <a:latin typeface="微軟正黑體" panose="020B0604030504040204" pitchFamily="34" charset="-120"/>
                <a:ea typeface="微軟正黑體" panose="020B0604030504040204" pitchFamily="34" charset="-120"/>
              </a:rPr>
              <a:t> (2-1)&gt;(2-2)&gt;(2-3)</a:t>
            </a:r>
          </a:p>
          <a:p>
            <a:pPr>
              <a:lnSpc>
                <a:spcPts val="2000"/>
              </a:lnSpc>
            </a:pPr>
            <a:r>
              <a:rPr lang="en-US" altLang="zh-TW" b="1" dirty="0" smtClean="0">
                <a:latin typeface="微軟正黑體" panose="020B0604030504040204" pitchFamily="34" charset="-120"/>
                <a:ea typeface="微軟正黑體" panose="020B0604030504040204" pitchFamily="34" charset="-120"/>
              </a:rPr>
              <a:t> </a:t>
            </a:r>
          </a:p>
          <a:p>
            <a:pPr>
              <a:lnSpc>
                <a:spcPts val="2000"/>
              </a:lnSpc>
            </a:pPr>
            <a:r>
              <a:rPr lang="en-US" altLang="zh-TW" b="1" dirty="0">
                <a:latin typeface="微軟正黑體" panose="020B0604030504040204" pitchFamily="34" charset="-120"/>
                <a:ea typeface="微軟正黑體" panose="020B0604030504040204" pitchFamily="34" charset="-120"/>
              </a:rPr>
              <a:t>5</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建議可</a:t>
            </a:r>
            <a:r>
              <a:rPr lang="zh-TW" altLang="en-US" b="1" dirty="0">
                <a:latin typeface="微軟正黑體" panose="020B0604030504040204" pitchFamily="34" charset="-120"/>
                <a:ea typeface="微軟正黑體" panose="020B0604030504040204" pitchFamily="34" charset="-120"/>
              </a:rPr>
              <a:t>參考去年</a:t>
            </a:r>
            <a:r>
              <a:rPr lang="zh-TW" altLang="en-US" b="1" dirty="0" smtClean="0">
                <a:latin typeface="微軟正黑體" panose="020B0604030504040204" pitchFamily="34" charset="-120"/>
                <a:ea typeface="微軟正黑體" panose="020B0604030504040204" pitchFamily="34" charset="-120"/>
              </a:rPr>
              <a:t>積分</a:t>
            </a:r>
            <a:endParaRPr lang="en-US" altLang="zh-TW" b="1" dirty="0" smtClean="0">
              <a:latin typeface="微軟正黑體" panose="020B0604030504040204" pitchFamily="34" charset="-120"/>
              <a:ea typeface="微軟正黑體" panose="020B0604030504040204" pitchFamily="34" charset="-120"/>
            </a:endParaRPr>
          </a:p>
          <a:p>
            <a:pPr>
              <a:lnSpc>
                <a:spcPts val="2000"/>
              </a:lnSpc>
            </a:pPr>
            <a:r>
              <a:rPr lang="zh-TW" altLang="en-US" b="1" dirty="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  序</a:t>
            </a:r>
            <a:r>
              <a:rPr lang="zh-TW" altLang="en-US" b="1" dirty="0">
                <a:latin typeface="微軟正黑體" panose="020B0604030504040204" pitchFamily="34" charset="-120"/>
                <a:ea typeface="微軟正黑體" panose="020B0604030504040204" pitchFamily="34" charset="-120"/>
              </a:rPr>
              <a:t>位累積人數</a:t>
            </a:r>
            <a:r>
              <a:rPr lang="zh-TW" altLang="en-US" b="1" dirty="0" smtClean="0">
                <a:latin typeface="微軟正黑體" panose="020B0604030504040204" pitchFamily="34" charset="-120"/>
                <a:ea typeface="微軟正黑體" panose="020B0604030504040204" pitchFamily="34" charset="-120"/>
              </a:rPr>
              <a:t>區間   </a:t>
            </a:r>
            <a:endParaRPr lang="en-US" altLang="zh-TW" b="1" dirty="0" smtClean="0">
              <a:latin typeface="微軟正黑體" panose="020B0604030504040204" pitchFamily="34" charset="-120"/>
              <a:ea typeface="微軟正黑體" panose="020B0604030504040204" pitchFamily="34" charset="-120"/>
            </a:endParaRPr>
          </a:p>
          <a:p>
            <a:pPr>
              <a:lnSpc>
                <a:spcPts val="2000"/>
              </a:lnSpc>
            </a:pPr>
            <a:r>
              <a:rPr lang="zh-TW" altLang="en-US" b="1" dirty="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  與</a:t>
            </a:r>
            <a:r>
              <a:rPr lang="zh-TW" altLang="en-US" b="1" dirty="0">
                <a:latin typeface="微軟正黑體" panose="020B0604030504040204" pitchFamily="34" charset="-120"/>
                <a:ea typeface="微軟正黑體" panose="020B0604030504040204" pitchFamily="34" charset="-120"/>
              </a:rPr>
              <a:t>錄取學校。</a:t>
            </a:r>
          </a:p>
          <a:p>
            <a:pPr>
              <a:lnSpc>
                <a:spcPts val="2200"/>
              </a:lnSpc>
            </a:pPr>
            <a:endParaRPr lang="zh-TW" altLang="en-US" sz="2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86924024"/>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396875" y="260648"/>
            <a:ext cx="8320448" cy="936104"/>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kumimoji="1" lang="en-US" altLang="zh-TW" b="1" dirty="0" smtClean="0">
                <a:solidFill>
                  <a:schemeClr val="bg1"/>
                </a:solidFill>
                <a:latin typeface="微軟正黑體" pitchFamily="34" charset="-120"/>
                <a:ea typeface="微軟正黑體" pitchFamily="34" charset="-120"/>
              </a:rPr>
              <a:t>109</a:t>
            </a:r>
            <a:r>
              <a:rPr kumimoji="1" lang="zh-TW" altLang="en-US" b="1" dirty="0" smtClean="0">
                <a:solidFill>
                  <a:schemeClr val="bg1"/>
                </a:solidFill>
                <a:latin typeface="微軟正黑體" pitchFamily="34" charset="-120"/>
                <a:ea typeface="微軟正黑體" pitchFamily="34" charset="-120"/>
              </a:rPr>
              <a:t>年免試入學</a:t>
            </a:r>
            <a:r>
              <a:rPr kumimoji="1" lang="en-US" altLang="zh-TW" b="1" dirty="0" smtClean="0">
                <a:solidFill>
                  <a:schemeClr val="bg1"/>
                </a:solidFill>
                <a:latin typeface="微軟正黑體" pitchFamily="34" charset="-120"/>
                <a:ea typeface="微軟正黑體" pitchFamily="34" charset="-120"/>
              </a:rPr>
              <a:t>-</a:t>
            </a:r>
            <a:r>
              <a:rPr kumimoji="1" lang="zh-TW" altLang="en-US" b="1" dirty="0" smtClean="0">
                <a:solidFill>
                  <a:schemeClr val="bg1"/>
                </a:solidFill>
                <a:latin typeface="微軟正黑體" pitchFamily="34" charset="-120"/>
                <a:ea typeface="微軟正黑體" pitchFamily="34" charset="-120"/>
              </a:rPr>
              <a:t>錄取方式說明</a:t>
            </a:r>
            <a:r>
              <a:rPr kumimoji="1" lang="zh-TW" altLang="en-US" dirty="0" smtClean="0">
                <a:solidFill>
                  <a:schemeClr val="bg1"/>
                </a:solidFill>
                <a:latin typeface="微軟正黑體" pitchFamily="34" charset="-120"/>
                <a:ea typeface="微軟正黑體" pitchFamily="34" charset="-120"/>
              </a:rPr>
              <a:t> </a:t>
            </a:r>
            <a:endParaRPr kumimoji="1" lang="zh-TW" altLang="en-US" dirty="0">
              <a:solidFill>
                <a:schemeClr val="bg1"/>
              </a:solidFill>
              <a:latin typeface="微軟正黑體" pitchFamily="34" charset="-120"/>
              <a:ea typeface="微軟正黑體" pitchFamily="34" charset="-120"/>
            </a:endParaRPr>
          </a:p>
        </p:txBody>
      </p:sp>
      <p:sp>
        <p:nvSpPr>
          <p:cNvPr id="103" name="內容版面配置區 2"/>
          <p:cNvSpPr>
            <a:spLocks/>
          </p:cNvSpPr>
          <p:nvPr/>
        </p:nvSpPr>
        <p:spPr bwMode="auto">
          <a:xfrm>
            <a:off x="468313" y="1310142"/>
            <a:ext cx="82296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2"/>
              </a:buBlip>
            </a:pPr>
            <a:r>
              <a:rPr kumimoji="0" lang="zh-TW" altLang="en-US" sz="2800" b="1" dirty="0">
                <a:solidFill>
                  <a:schemeClr val="hlink"/>
                </a:solidFill>
                <a:latin typeface="微軟正黑體" pitchFamily="34" charset="-120"/>
                <a:ea typeface="微軟正黑體" pitchFamily="34" charset="-120"/>
              </a:rPr>
              <a:t>報名</a:t>
            </a:r>
            <a:r>
              <a:rPr kumimoji="0" lang="zh-TW" altLang="en-US" sz="2800" b="1" dirty="0" smtClean="0">
                <a:solidFill>
                  <a:schemeClr val="hlink"/>
                </a:solidFill>
                <a:latin typeface="微軟正黑體" pitchFamily="34" charset="-120"/>
                <a:ea typeface="微軟正黑體" pitchFamily="34" charset="-120"/>
              </a:rPr>
              <a:t>人數未超過招生</a:t>
            </a:r>
            <a:r>
              <a:rPr kumimoji="0" lang="zh-TW" altLang="en-US" sz="2800" b="1" dirty="0">
                <a:solidFill>
                  <a:schemeClr val="hlink"/>
                </a:solidFill>
                <a:latin typeface="微軟正黑體" pitchFamily="34" charset="-120"/>
                <a:ea typeface="微軟正黑體" pitchFamily="34" charset="-120"/>
              </a:rPr>
              <a:t>人數時，則全部錄取</a:t>
            </a:r>
            <a:r>
              <a:rPr kumimoji="0" lang="en-US" altLang="zh-TW" sz="2800" b="1" dirty="0">
                <a:solidFill>
                  <a:schemeClr val="hlink"/>
                </a:solidFill>
                <a:latin typeface="微軟正黑體" pitchFamily="34" charset="-120"/>
                <a:ea typeface="微軟正黑體" pitchFamily="34" charset="-120"/>
              </a:rPr>
              <a:t/>
            </a:r>
            <a:br>
              <a:rPr kumimoji="0" lang="en-US" altLang="zh-TW" sz="2800" b="1" dirty="0">
                <a:solidFill>
                  <a:schemeClr val="hlink"/>
                </a:solidFill>
                <a:latin typeface="微軟正黑體" pitchFamily="34" charset="-120"/>
                <a:ea typeface="微軟正黑體" pitchFamily="34" charset="-120"/>
              </a:rPr>
            </a:br>
            <a:r>
              <a:rPr kumimoji="0" lang="zh-TW" altLang="en-US" sz="2800" b="1" dirty="0">
                <a:solidFill>
                  <a:schemeClr val="hlink"/>
                </a:solidFill>
                <a:latin typeface="微軟正黑體" pitchFamily="34" charset="-120"/>
                <a:ea typeface="微軟正黑體" pitchFamily="34" charset="-120"/>
              </a:rPr>
              <a:t>報名</a:t>
            </a:r>
            <a:r>
              <a:rPr kumimoji="0" lang="zh-TW" altLang="en-US" sz="2800" b="1" dirty="0" smtClean="0">
                <a:solidFill>
                  <a:schemeClr val="hlink"/>
                </a:solidFill>
                <a:latin typeface="微軟正黑體" pitchFamily="34" charset="-120"/>
                <a:ea typeface="微軟正黑體" pitchFamily="34" charset="-120"/>
              </a:rPr>
              <a:t>人數</a:t>
            </a:r>
            <a:r>
              <a:rPr lang="zh-TW" altLang="en-US" sz="2800" b="1" dirty="0">
                <a:solidFill>
                  <a:schemeClr val="hlink"/>
                </a:solidFill>
                <a:latin typeface="微軟正黑體" pitchFamily="34" charset="-120"/>
                <a:ea typeface="微軟正黑體" pitchFamily="34" charset="-120"/>
              </a:rPr>
              <a:t>超過</a:t>
            </a:r>
            <a:r>
              <a:rPr kumimoji="0" lang="zh-TW" altLang="en-US" sz="2800" b="1" dirty="0" smtClean="0">
                <a:solidFill>
                  <a:schemeClr val="hlink"/>
                </a:solidFill>
                <a:latin typeface="微軟正黑體" pitchFamily="34" charset="-120"/>
                <a:ea typeface="微軟正黑體" pitchFamily="34" charset="-120"/>
              </a:rPr>
              <a:t>招生</a:t>
            </a:r>
            <a:r>
              <a:rPr kumimoji="0" lang="zh-TW" altLang="en-US" sz="2800" b="1" dirty="0">
                <a:solidFill>
                  <a:schemeClr val="hlink"/>
                </a:solidFill>
                <a:latin typeface="微軟正黑體" pitchFamily="34" charset="-120"/>
                <a:ea typeface="微軟正黑體" pitchFamily="34" charset="-120"/>
              </a:rPr>
              <a:t>人數時，則進行超額比序</a:t>
            </a:r>
          </a:p>
        </p:txBody>
      </p:sp>
      <p:sp>
        <p:nvSpPr>
          <p:cNvPr id="104" name="內容版面配置區 2"/>
          <p:cNvSpPr>
            <a:spLocks/>
          </p:cNvSpPr>
          <p:nvPr/>
        </p:nvSpPr>
        <p:spPr bwMode="auto">
          <a:xfrm>
            <a:off x="468312" y="2276872"/>
            <a:ext cx="856818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Blip>
                <a:blip r:embed="rId2"/>
              </a:buBlip>
            </a:pPr>
            <a:r>
              <a:rPr kumimoji="0" lang="zh-TW" altLang="en-US" sz="2800" b="1" dirty="0" smtClean="0">
                <a:solidFill>
                  <a:schemeClr val="hlink"/>
                </a:solidFill>
                <a:latin typeface="微軟正黑體" pitchFamily="34" charset="-120"/>
                <a:ea typeface="微軟正黑體" pitchFamily="34" charset="-120"/>
              </a:rPr>
              <a:t>超額比序先比</a:t>
            </a:r>
            <a:r>
              <a:rPr lang="zh-TW" altLang="en-US"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總積分</a:t>
            </a:r>
            <a:r>
              <a:rPr lang="zh-TW" altLang="en-US" sz="2800" b="1" dirty="0" smtClean="0">
                <a:solidFill>
                  <a:schemeClr val="hlink"/>
                </a:solidFill>
                <a:latin typeface="微軟正黑體" pitchFamily="34" charset="-120"/>
                <a:ea typeface="微軟正黑體" pitchFamily="34" charset="-120"/>
              </a:rPr>
              <a:t>，再</a:t>
            </a:r>
            <a:r>
              <a:rPr lang="zh-TW" altLang="en-US" sz="2800" b="1" dirty="0">
                <a:solidFill>
                  <a:schemeClr val="hlink"/>
                </a:solidFill>
                <a:latin typeface="微軟正黑體" pitchFamily="34" charset="-120"/>
                <a:ea typeface="微軟正黑體" pitchFamily="34" charset="-120"/>
              </a:rPr>
              <a:t>配合學生選填之志願進行比序</a:t>
            </a:r>
            <a:r>
              <a:rPr lang="zh-TW" altLang="en-US" sz="2800" b="1" dirty="0" smtClean="0">
                <a:solidFill>
                  <a:schemeClr val="hlink"/>
                </a:solidFill>
                <a:latin typeface="微軟正黑體" pitchFamily="34" charset="-120"/>
                <a:ea typeface="微軟正黑體" pitchFamily="34" charset="-120"/>
              </a:rPr>
              <a:t>分發，若總積分相同則進行同</a:t>
            </a:r>
            <a:r>
              <a:rPr kumimoji="0" lang="zh-TW" altLang="en-US" sz="2800" b="1" dirty="0" smtClean="0">
                <a:solidFill>
                  <a:schemeClr val="hlink"/>
                </a:solidFill>
                <a:latin typeface="微軟正黑體" pitchFamily="34" charset="-120"/>
                <a:ea typeface="微軟正黑體" pitchFamily="34" charset="-120"/>
              </a:rPr>
              <a:t>分比序</a:t>
            </a:r>
            <a:r>
              <a:rPr kumimoji="0" lang="en-US" altLang="zh-TW" sz="2800" b="1" dirty="0" smtClean="0">
                <a:solidFill>
                  <a:schemeClr val="hlink"/>
                </a:solidFill>
                <a:latin typeface="微軟正黑體" pitchFamily="34" charset="-120"/>
                <a:ea typeface="微軟正黑體" pitchFamily="34" charset="-120"/>
              </a:rPr>
              <a:t>(</a:t>
            </a:r>
            <a:r>
              <a:rPr kumimoji="0" lang="zh-TW" altLang="en-US" sz="2800" b="1" dirty="0" smtClean="0">
                <a:solidFill>
                  <a:schemeClr val="hlink"/>
                </a:solidFill>
                <a:latin typeface="微軟正黑體" pitchFamily="34" charset="-120"/>
                <a:ea typeface="微軟正黑體" pitchFamily="34" charset="-120"/>
              </a:rPr>
              <a:t>順序如下</a:t>
            </a:r>
            <a:r>
              <a:rPr kumimoji="0" lang="en-US" altLang="zh-TW" sz="2800" b="1" dirty="0" smtClean="0">
                <a:solidFill>
                  <a:schemeClr val="hlink"/>
                </a:solidFill>
                <a:latin typeface="微軟正黑體" pitchFamily="34" charset="-120"/>
                <a:ea typeface="微軟正黑體" pitchFamily="34" charset="-120"/>
              </a:rPr>
              <a:t>)</a:t>
            </a:r>
          </a:p>
          <a:p>
            <a:pPr marL="342900" indent="-342900">
              <a:lnSpc>
                <a:spcPct val="90000"/>
              </a:lnSpc>
              <a:spcBef>
                <a:spcPct val="20000"/>
              </a:spcBef>
              <a:buFontTx/>
              <a:buBlip>
                <a:blip r:embed="rId2"/>
              </a:buBlip>
            </a:pPr>
            <a:endParaRPr kumimoji="0" lang="en-US" altLang="zh-TW" sz="2800" b="1" dirty="0" smtClean="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kumimoji="0" lang="en-US" altLang="zh-TW" sz="2800" b="1" dirty="0" smtClean="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kumimoji="0" lang="en-US" altLang="zh-TW" sz="2800" b="1" dirty="0" smtClean="0">
              <a:solidFill>
                <a:schemeClr val="hlink"/>
              </a:solidFill>
              <a:latin typeface="微軟正黑體" pitchFamily="34" charset="-120"/>
              <a:ea typeface="微軟正黑體" pitchFamily="34" charset="-120"/>
            </a:endParaRPr>
          </a:p>
          <a:p>
            <a:pPr algn="ctr">
              <a:lnSpc>
                <a:spcPct val="90000"/>
              </a:lnSpc>
              <a:spcBef>
                <a:spcPct val="20000"/>
              </a:spcBef>
            </a:pPr>
            <a:r>
              <a:rPr kumimoji="0" lang="zh-TW" altLang="en-US" sz="2800" b="1" dirty="0" smtClean="0">
                <a:latin typeface="微軟正黑體" pitchFamily="34" charset="-120"/>
                <a:ea typeface="微軟正黑體" pitchFamily="34" charset="-120"/>
              </a:rPr>
              <a:t>                            </a:t>
            </a:r>
            <a:r>
              <a:rPr kumimoji="0" lang="en-US" altLang="zh-TW" sz="2400" b="1" dirty="0" smtClean="0">
                <a:latin typeface="微軟正黑體" pitchFamily="34" charset="-120"/>
                <a:ea typeface="微軟正黑體" pitchFamily="34" charset="-120"/>
              </a:rPr>
              <a:t>(</a:t>
            </a:r>
            <a:r>
              <a:rPr kumimoji="0" lang="zh-TW" altLang="en-US" sz="2400" b="1" dirty="0" smtClean="0">
                <a:latin typeface="微軟正黑體" pitchFamily="34" charset="-120"/>
                <a:ea typeface="微軟正黑體" pitchFamily="34" charset="-120"/>
              </a:rPr>
              <a:t>各科順序為國</a:t>
            </a:r>
            <a:r>
              <a:rPr lang="zh-TW" altLang="en-US" sz="2400" b="1" dirty="0">
                <a:latin typeface="微軟正黑體" pitchFamily="34" charset="-120"/>
                <a:ea typeface="微軟正黑體" pitchFamily="34" charset="-120"/>
              </a:rPr>
              <a:t>、數、英、自、社</a:t>
            </a:r>
            <a:r>
              <a:rPr kumimoji="0" lang="en-US" altLang="zh-TW" sz="2400" b="1" dirty="0" smtClean="0">
                <a:latin typeface="微軟正黑體" pitchFamily="34" charset="-120"/>
                <a:ea typeface="微軟正黑體" pitchFamily="34" charset="-120"/>
              </a:rPr>
              <a:t>)</a:t>
            </a:r>
          </a:p>
          <a:p>
            <a:pPr marL="342900" indent="-342900">
              <a:lnSpc>
                <a:spcPct val="90000"/>
              </a:lnSpc>
              <a:spcBef>
                <a:spcPct val="20000"/>
              </a:spcBef>
              <a:buFontTx/>
              <a:buBlip>
                <a:blip r:embed="rId2"/>
              </a:buBlip>
            </a:pPr>
            <a:r>
              <a:rPr kumimoji="0" lang="zh-TW" altLang="en-US" sz="2800" b="1" dirty="0" smtClean="0">
                <a:solidFill>
                  <a:srgbClr val="FF0000"/>
                </a:solidFill>
                <a:latin typeface="微軟正黑體" pitchFamily="34" charset="-120"/>
                <a:ea typeface="微軟正黑體" pitchFamily="34" charset="-120"/>
              </a:rPr>
              <a:t>比序完仍超額時，則增額錄取</a:t>
            </a:r>
            <a:r>
              <a:rPr kumimoji="0" lang="en-US" altLang="zh-TW" sz="2000" dirty="0" smtClean="0">
                <a:solidFill>
                  <a:srgbClr val="FF0000"/>
                </a:solidFill>
                <a:effectLst>
                  <a:outerShdw blurRad="38100" dist="38100" dir="2700000" algn="tl">
                    <a:srgbClr val="C0C0C0"/>
                  </a:outerShdw>
                </a:effectLst>
                <a:latin typeface="微軟正黑體" pitchFamily="34" charset="-120"/>
                <a:ea typeface="微軟正黑體" pitchFamily="34" charset="-120"/>
              </a:rPr>
              <a:t> </a:t>
            </a:r>
            <a:endParaRPr kumimoji="0" lang="en-US" altLang="zh-TW" sz="2000" dirty="0">
              <a:solidFill>
                <a:srgbClr val="FF0000"/>
              </a:solidFill>
              <a:effectLst>
                <a:outerShdw blurRad="38100" dist="38100" dir="2700000" algn="tl">
                  <a:srgbClr val="C0C0C0"/>
                </a:outerShdw>
              </a:effectLst>
              <a:latin typeface="微軟正黑體" pitchFamily="34" charset="-120"/>
              <a:ea typeface="微軟正黑體" pitchFamily="34" charset="-120"/>
            </a:endParaRPr>
          </a:p>
        </p:txBody>
      </p:sp>
      <p:sp>
        <p:nvSpPr>
          <p:cNvPr id="105" name="AutoShape 8"/>
          <p:cNvSpPr>
            <a:spLocks noChangeArrowheads="1"/>
          </p:cNvSpPr>
          <p:nvPr/>
        </p:nvSpPr>
        <p:spPr bwMode="auto">
          <a:xfrm>
            <a:off x="868076" y="3093074"/>
            <a:ext cx="7811169" cy="2374900"/>
          </a:xfrm>
          <a:prstGeom prst="homePlate">
            <a:avLst>
              <a:gd name="adj" fmla="val 12032"/>
            </a:avLst>
          </a:prstGeom>
          <a:solidFill>
            <a:schemeClr val="accent6">
              <a:alpha val="50000"/>
            </a:schemeClr>
          </a:solidFill>
          <a:ln>
            <a:noFill/>
          </a:ln>
          <a:effectLst/>
          <a:extLst/>
        </p:spPr>
        <p:txBody>
          <a:bodyPr wrap="none"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endParaRPr lang="zh-TW" altLang="en-US" dirty="0">
              <a:latin typeface="微軟正黑體" pitchFamily="34" charset="-120"/>
              <a:ea typeface="微軟正黑體" pitchFamily="34" charset="-120"/>
            </a:endParaRPr>
          </a:p>
        </p:txBody>
      </p:sp>
      <p:grpSp>
        <p:nvGrpSpPr>
          <p:cNvPr id="106" name="Group 9"/>
          <p:cNvGrpSpPr>
            <a:grpSpLocks/>
          </p:cNvGrpSpPr>
          <p:nvPr/>
        </p:nvGrpSpPr>
        <p:grpSpPr bwMode="auto">
          <a:xfrm>
            <a:off x="1925196" y="3333013"/>
            <a:ext cx="287338" cy="1943101"/>
            <a:chOff x="657" y="1071"/>
            <a:chExt cx="1270" cy="2677"/>
          </a:xfrm>
        </p:grpSpPr>
        <p:sp>
          <p:nvSpPr>
            <p:cNvPr id="107" name="Rectangle 1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smtClean="0">
                  <a:solidFill>
                    <a:srgbClr val="FF0000"/>
                  </a:solidFill>
                  <a:latin typeface="微軟正黑體" pitchFamily="34" charset="-120"/>
                  <a:ea typeface="微軟正黑體" pitchFamily="34" charset="-120"/>
                </a:rPr>
                <a:t>志願序</a:t>
              </a:r>
              <a:endParaRPr lang="en-US" altLang="zh-TW" sz="2000" b="1" dirty="0" smtClean="0">
                <a:solidFill>
                  <a:srgbClr val="FF0000"/>
                </a:solidFill>
                <a:latin typeface="微軟正黑體" pitchFamily="34" charset="-120"/>
                <a:ea typeface="微軟正黑體" pitchFamily="34" charset="-120"/>
              </a:endParaRPr>
            </a:p>
            <a:p>
              <a:pPr algn="ctr"/>
              <a:r>
                <a:rPr lang="zh-TW" altLang="en-US" sz="2000" b="1" dirty="0">
                  <a:solidFill>
                    <a:srgbClr val="FF0000"/>
                  </a:solidFill>
                  <a:latin typeface="微軟正黑體" pitchFamily="34" charset="-120"/>
                  <a:ea typeface="微軟正黑體" pitchFamily="34" charset="-120"/>
                </a:rPr>
                <a:t>積分</a:t>
              </a:r>
            </a:p>
          </p:txBody>
        </p:sp>
        <p:sp>
          <p:nvSpPr>
            <p:cNvPr id="108" name="Rectangle 1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ja-JP" sz="2000" b="1" dirty="0">
                  <a:solidFill>
                    <a:schemeClr val="bg1"/>
                  </a:solidFill>
                  <a:latin typeface="微軟正黑體" pitchFamily="34" charset="-120"/>
                  <a:ea typeface="微軟正黑體" pitchFamily="34" charset="-120"/>
                </a:rPr>
                <a:t>1</a:t>
              </a:r>
            </a:p>
          </p:txBody>
        </p:sp>
      </p:grpSp>
      <p:grpSp>
        <p:nvGrpSpPr>
          <p:cNvPr id="109" name="Group 12"/>
          <p:cNvGrpSpPr>
            <a:grpSpLocks/>
          </p:cNvGrpSpPr>
          <p:nvPr/>
        </p:nvGrpSpPr>
        <p:grpSpPr bwMode="auto">
          <a:xfrm>
            <a:off x="2356996" y="3333013"/>
            <a:ext cx="287338" cy="1943101"/>
            <a:chOff x="657" y="1071"/>
            <a:chExt cx="1270" cy="2677"/>
          </a:xfrm>
        </p:grpSpPr>
        <p:sp>
          <p:nvSpPr>
            <p:cNvPr id="110" name="Rectangle 13"/>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latin typeface="微軟正黑體" pitchFamily="34" charset="-120"/>
                  <a:ea typeface="微軟正黑體" pitchFamily="34" charset="-120"/>
                </a:rPr>
                <a:t>志願序</a:t>
              </a:r>
            </a:p>
          </p:txBody>
        </p:sp>
        <p:sp>
          <p:nvSpPr>
            <p:cNvPr id="111" name="Rectangle 14"/>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２</a:t>
              </a:r>
            </a:p>
          </p:txBody>
        </p:sp>
      </p:grpSp>
      <p:grpSp>
        <p:nvGrpSpPr>
          <p:cNvPr id="112" name="Group 15"/>
          <p:cNvGrpSpPr>
            <a:grpSpLocks/>
          </p:cNvGrpSpPr>
          <p:nvPr/>
        </p:nvGrpSpPr>
        <p:grpSpPr bwMode="auto">
          <a:xfrm>
            <a:off x="2790384" y="3333013"/>
            <a:ext cx="287337" cy="1943101"/>
            <a:chOff x="657" y="1071"/>
            <a:chExt cx="1270" cy="2677"/>
          </a:xfrm>
        </p:grpSpPr>
        <p:sp>
          <p:nvSpPr>
            <p:cNvPr id="113" name="Rectangle 16"/>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latin typeface="微軟正黑體" pitchFamily="34" charset="-120"/>
                  <a:ea typeface="微軟正黑體" pitchFamily="34" charset="-120"/>
                </a:rPr>
                <a:t>就近入學</a:t>
              </a:r>
            </a:p>
          </p:txBody>
        </p:sp>
        <p:sp>
          <p:nvSpPr>
            <p:cNvPr id="114" name="Rectangle 17"/>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３</a:t>
              </a:r>
            </a:p>
          </p:txBody>
        </p:sp>
      </p:grpSp>
      <p:grpSp>
        <p:nvGrpSpPr>
          <p:cNvPr id="115" name="Group 18"/>
          <p:cNvGrpSpPr>
            <a:grpSpLocks/>
          </p:cNvGrpSpPr>
          <p:nvPr/>
        </p:nvGrpSpPr>
        <p:grpSpPr bwMode="auto">
          <a:xfrm>
            <a:off x="3222184" y="3333013"/>
            <a:ext cx="773752" cy="1943101"/>
            <a:chOff x="657" y="1071"/>
            <a:chExt cx="1270" cy="2677"/>
          </a:xfrm>
        </p:grpSpPr>
        <p:sp>
          <p:nvSpPr>
            <p:cNvPr id="116" name="Rectangle 19"/>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endParaRPr lang="zh-TW" altLang="en-US" sz="2000" b="1" dirty="0">
                <a:solidFill>
                  <a:srgbClr val="FF0000"/>
                </a:solidFill>
                <a:latin typeface="微軟正黑體" pitchFamily="34" charset="-120"/>
                <a:ea typeface="微軟正黑體" pitchFamily="34" charset="-120"/>
              </a:endParaRPr>
            </a:p>
          </p:txBody>
        </p:sp>
        <p:sp>
          <p:nvSpPr>
            <p:cNvPr id="117" name="Rectangle 20"/>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４</a:t>
              </a:r>
            </a:p>
          </p:txBody>
        </p:sp>
      </p:grpSp>
      <p:grpSp>
        <p:nvGrpSpPr>
          <p:cNvPr id="118" name="Group 21"/>
          <p:cNvGrpSpPr>
            <a:grpSpLocks/>
          </p:cNvGrpSpPr>
          <p:nvPr/>
        </p:nvGrpSpPr>
        <p:grpSpPr bwMode="auto">
          <a:xfrm>
            <a:off x="4083332" y="3352233"/>
            <a:ext cx="287337" cy="1943101"/>
            <a:chOff x="657" y="1071"/>
            <a:chExt cx="1270" cy="2677"/>
          </a:xfrm>
        </p:grpSpPr>
        <p:sp>
          <p:nvSpPr>
            <p:cNvPr id="119" name="Rectangle 22"/>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經濟弱勢</a:t>
              </a:r>
            </a:p>
            <a:p>
              <a:pPr algn="ctr"/>
              <a:endParaRPr lang="zh-TW" altLang="en-US" sz="2000" b="1" dirty="0">
                <a:latin typeface="微軟正黑體" pitchFamily="34" charset="-120"/>
                <a:ea typeface="微軟正黑體" pitchFamily="34" charset="-120"/>
              </a:endParaRPr>
            </a:p>
          </p:txBody>
        </p:sp>
        <p:sp>
          <p:nvSpPr>
            <p:cNvPr id="120" name="Rectangle 23"/>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５</a:t>
              </a:r>
            </a:p>
          </p:txBody>
        </p:sp>
      </p:grpSp>
      <p:grpSp>
        <p:nvGrpSpPr>
          <p:cNvPr id="121" name="Group 24"/>
          <p:cNvGrpSpPr>
            <a:grpSpLocks/>
          </p:cNvGrpSpPr>
          <p:nvPr/>
        </p:nvGrpSpPr>
        <p:grpSpPr bwMode="auto">
          <a:xfrm>
            <a:off x="4515132" y="3352233"/>
            <a:ext cx="288925" cy="1943101"/>
            <a:chOff x="657" y="1071"/>
            <a:chExt cx="1270" cy="2677"/>
          </a:xfrm>
        </p:grpSpPr>
        <p:sp>
          <p:nvSpPr>
            <p:cNvPr id="122" name="Rectangle 25"/>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均衡學習</a:t>
              </a:r>
            </a:p>
            <a:p>
              <a:pPr algn="ctr"/>
              <a:endParaRPr lang="zh-TW" altLang="en-US" sz="2000" b="1" dirty="0">
                <a:latin typeface="微軟正黑體" pitchFamily="34" charset="-120"/>
                <a:ea typeface="微軟正黑體" pitchFamily="34" charset="-120"/>
              </a:endParaRPr>
            </a:p>
          </p:txBody>
        </p:sp>
        <p:sp>
          <p:nvSpPr>
            <p:cNvPr id="123" name="Rectangle 26"/>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６</a:t>
              </a:r>
            </a:p>
          </p:txBody>
        </p:sp>
      </p:grpSp>
      <p:grpSp>
        <p:nvGrpSpPr>
          <p:cNvPr id="124" name="Group 27"/>
          <p:cNvGrpSpPr>
            <a:grpSpLocks/>
          </p:cNvGrpSpPr>
          <p:nvPr/>
        </p:nvGrpSpPr>
        <p:grpSpPr bwMode="auto">
          <a:xfrm>
            <a:off x="4946932" y="3352233"/>
            <a:ext cx="288925" cy="1943101"/>
            <a:chOff x="657" y="1071"/>
            <a:chExt cx="1270" cy="2677"/>
          </a:xfrm>
        </p:grpSpPr>
        <p:sp>
          <p:nvSpPr>
            <p:cNvPr id="125" name="Rectangle 28"/>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服務學習</a:t>
              </a:r>
            </a:p>
          </p:txBody>
        </p:sp>
        <p:sp>
          <p:nvSpPr>
            <p:cNvPr id="126" name="Rectangle 29"/>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７</a:t>
              </a:r>
            </a:p>
          </p:txBody>
        </p:sp>
      </p:grpSp>
      <p:grpSp>
        <p:nvGrpSpPr>
          <p:cNvPr id="127" name="Group 30"/>
          <p:cNvGrpSpPr>
            <a:grpSpLocks/>
          </p:cNvGrpSpPr>
          <p:nvPr/>
        </p:nvGrpSpPr>
        <p:grpSpPr bwMode="auto">
          <a:xfrm>
            <a:off x="5378732" y="3352233"/>
            <a:ext cx="288925" cy="1943101"/>
            <a:chOff x="657" y="1071"/>
            <a:chExt cx="1270" cy="2677"/>
          </a:xfrm>
        </p:grpSpPr>
        <p:sp>
          <p:nvSpPr>
            <p:cNvPr id="128" name="Rectangle 31"/>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生活教育</a:t>
              </a:r>
            </a:p>
            <a:p>
              <a:pPr algn="ctr"/>
              <a:endParaRPr lang="zh-TW" altLang="en-US" sz="2000" b="1" dirty="0">
                <a:latin typeface="微軟正黑體" pitchFamily="34" charset="-120"/>
                <a:ea typeface="微軟正黑體" pitchFamily="34" charset="-120"/>
              </a:endParaRPr>
            </a:p>
          </p:txBody>
        </p:sp>
        <p:sp>
          <p:nvSpPr>
            <p:cNvPr id="129" name="Rectangle 32"/>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８</a:t>
              </a:r>
            </a:p>
          </p:txBody>
        </p:sp>
      </p:grpSp>
      <p:grpSp>
        <p:nvGrpSpPr>
          <p:cNvPr id="130" name="Group 33"/>
          <p:cNvGrpSpPr>
            <a:grpSpLocks/>
          </p:cNvGrpSpPr>
          <p:nvPr/>
        </p:nvGrpSpPr>
        <p:grpSpPr bwMode="auto">
          <a:xfrm>
            <a:off x="5810532" y="3352233"/>
            <a:ext cx="287337" cy="1943101"/>
            <a:chOff x="657" y="1071"/>
            <a:chExt cx="1270" cy="2677"/>
          </a:xfrm>
        </p:grpSpPr>
        <p:sp>
          <p:nvSpPr>
            <p:cNvPr id="131" name="Rectangle 3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競賽表現</a:t>
              </a:r>
            </a:p>
            <a:p>
              <a:pPr algn="ctr"/>
              <a:endParaRPr lang="zh-TW" altLang="en-US" sz="2000" b="1" dirty="0">
                <a:latin typeface="微軟正黑體" pitchFamily="34" charset="-120"/>
                <a:ea typeface="微軟正黑體" pitchFamily="34" charset="-120"/>
              </a:endParaRPr>
            </a:p>
          </p:txBody>
        </p:sp>
        <p:sp>
          <p:nvSpPr>
            <p:cNvPr id="132" name="Rectangle 35"/>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chemeClr val="bg1"/>
                  </a:solidFill>
                  <a:latin typeface="微軟正黑體" pitchFamily="34" charset="-120"/>
                  <a:ea typeface="微軟正黑體" pitchFamily="34" charset="-120"/>
                </a:rPr>
                <a:t>９</a:t>
              </a:r>
            </a:p>
          </p:txBody>
        </p:sp>
      </p:grpSp>
      <p:grpSp>
        <p:nvGrpSpPr>
          <p:cNvPr id="133" name="Group 36"/>
          <p:cNvGrpSpPr>
            <a:grpSpLocks/>
          </p:cNvGrpSpPr>
          <p:nvPr/>
        </p:nvGrpSpPr>
        <p:grpSpPr bwMode="auto">
          <a:xfrm>
            <a:off x="6174211" y="3352233"/>
            <a:ext cx="287338" cy="1943101"/>
            <a:chOff x="657" y="1071"/>
            <a:chExt cx="1270" cy="2677"/>
          </a:xfrm>
        </p:grpSpPr>
        <p:sp>
          <p:nvSpPr>
            <p:cNvPr id="134" name="Rectangle 37"/>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獎勵紀錄</a:t>
              </a:r>
            </a:p>
            <a:p>
              <a:pPr algn="ctr"/>
              <a:endParaRPr lang="zh-TW" altLang="en-US" sz="2000" b="1" dirty="0">
                <a:latin typeface="微軟正黑體" pitchFamily="34" charset="-120"/>
                <a:ea typeface="微軟正黑體" pitchFamily="34" charset="-120"/>
              </a:endParaRPr>
            </a:p>
          </p:txBody>
        </p:sp>
        <p:sp>
          <p:nvSpPr>
            <p:cNvPr id="135" name="Rectangle 38"/>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10</a:t>
              </a:r>
            </a:p>
          </p:txBody>
        </p:sp>
      </p:grpSp>
      <p:grpSp>
        <p:nvGrpSpPr>
          <p:cNvPr id="136" name="Group 39"/>
          <p:cNvGrpSpPr>
            <a:grpSpLocks/>
          </p:cNvGrpSpPr>
          <p:nvPr/>
        </p:nvGrpSpPr>
        <p:grpSpPr bwMode="auto">
          <a:xfrm>
            <a:off x="6573437" y="3369468"/>
            <a:ext cx="287338" cy="1943101"/>
            <a:chOff x="657" y="1071"/>
            <a:chExt cx="1270" cy="2677"/>
          </a:xfrm>
        </p:grpSpPr>
        <p:sp>
          <p:nvSpPr>
            <p:cNvPr id="137" name="Rectangle 4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體適能</a:t>
              </a:r>
            </a:p>
            <a:p>
              <a:pPr algn="ctr"/>
              <a:endParaRPr lang="zh-TW" altLang="en-US" sz="2000" b="1" dirty="0">
                <a:latin typeface="微軟正黑體" pitchFamily="34" charset="-120"/>
                <a:ea typeface="微軟正黑體" pitchFamily="34" charset="-120"/>
              </a:endParaRPr>
            </a:p>
          </p:txBody>
        </p:sp>
        <p:sp>
          <p:nvSpPr>
            <p:cNvPr id="138" name="Rectangle 4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11</a:t>
              </a:r>
            </a:p>
          </p:txBody>
        </p:sp>
      </p:grpSp>
      <p:sp>
        <p:nvSpPr>
          <p:cNvPr id="139" name="Rectangle 42"/>
          <p:cNvSpPr>
            <a:spLocks noChangeArrowheads="1"/>
          </p:cNvSpPr>
          <p:nvPr/>
        </p:nvSpPr>
        <p:spPr bwMode="auto">
          <a:xfrm>
            <a:off x="1133034" y="3333012"/>
            <a:ext cx="576262" cy="1943100"/>
          </a:xfrm>
          <a:prstGeom prst="rect">
            <a:avLst/>
          </a:prstGeom>
          <a:solidFill>
            <a:srgbClr val="FF00FF">
              <a:alpha val="25000"/>
            </a:srgbClr>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400" b="1" dirty="0">
                <a:latin typeface="微軟正黑體" pitchFamily="34" charset="-120"/>
                <a:ea typeface="微軟正黑體" pitchFamily="34" charset="-120"/>
              </a:rPr>
              <a:t>總積分相同</a:t>
            </a:r>
          </a:p>
        </p:txBody>
      </p:sp>
      <p:grpSp>
        <p:nvGrpSpPr>
          <p:cNvPr id="140" name="Group 43"/>
          <p:cNvGrpSpPr>
            <a:grpSpLocks/>
          </p:cNvGrpSpPr>
          <p:nvPr/>
        </p:nvGrpSpPr>
        <p:grpSpPr bwMode="auto">
          <a:xfrm>
            <a:off x="2356996" y="3333013"/>
            <a:ext cx="287338" cy="1943101"/>
            <a:chOff x="657" y="1071"/>
            <a:chExt cx="1270" cy="2677"/>
          </a:xfrm>
        </p:grpSpPr>
        <p:sp>
          <p:nvSpPr>
            <p:cNvPr id="141" name="Rectangle 4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smtClean="0">
                  <a:latin typeface="微軟正黑體" pitchFamily="34" charset="-120"/>
                  <a:ea typeface="微軟正黑體" pitchFamily="34" charset="-120"/>
                </a:rPr>
                <a:t>就近入學</a:t>
              </a:r>
              <a:endParaRPr lang="zh-TW" altLang="en-US" sz="2000" b="1" dirty="0">
                <a:latin typeface="微軟正黑體" pitchFamily="34" charset="-120"/>
                <a:ea typeface="微軟正黑體" pitchFamily="34" charset="-120"/>
              </a:endParaRPr>
            </a:p>
          </p:txBody>
        </p:sp>
        <p:sp>
          <p:nvSpPr>
            <p:cNvPr id="142" name="Rectangle 45"/>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２</a:t>
              </a:r>
            </a:p>
          </p:txBody>
        </p:sp>
      </p:grpSp>
      <p:grpSp>
        <p:nvGrpSpPr>
          <p:cNvPr id="143" name="Group 46"/>
          <p:cNvGrpSpPr>
            <a:grpSpLocks/>
          </p:cNvGrpSpPr>
          <p:nvPr/>
        </p:nvGrpSpPr>
        <p:grpSpPr bwMode="auto">
          <a:xfrm>
            <a:off x="2790384" y="3333013"/>
            <a:ext cx="287337" cy="1943101"/>
            <a:chOff x="657" y="1071"/>
            <a:chExt cx="1270" cy="2677"/>
          </a:xfrm>
        </p:grpSpPr>
        <p:sp>
          <p:nvSpPr>
            <p:cNvPr id="144" name="Rectangle 47"/>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smtClean="0">
                  <a:solidFill>
                    <a:srgbClr val="FF0000"/>
                  </a:solidFill>
                  <a:latin typeface="微軟正黑體" pitchFamily="34" charset="-120"/>
                  <a:ea typeface="微軟正黑體" pitchFamily="34" charset="-120"/>
                </a:rPr>
                <a:t>寫作測驗</a:t>
              </a:r>
              <a:endParaRPr lang="en-US" altLang="zh-TW" sz="2000" b="1" dirty="0" smtClean="0">
                <a:solidFill>
                  <a:srgbClr val="FF0000"/>
                </a:solidFill>
                <a:latin typeface="微軟正黑體" pitchFamily="34" charset="-120"/>
                <a:ea typeface="微軟正黑體" pitchFamily="34" charset="-120"/>
              </a:endParaRPr>
            </a:p>
            <a:p>
              <a:pPr algn="ctr"/>
              <a:r>
                <a:rPr lang="zh-TW" altLang="en-US" sz="2000" b="1" dirty="0">
                  <a:solidFill>
                    <a:srgbClr val="FF0000"/>
                  </a:solidFill>
                  <a:latin typeface="微軟正黑體" pitchFamily="34" charset="-120"/>
                  <a:ea typeface="微軟正黑體" pitchFamily="34" charset="-120"/>
                </a:rPr>
                <a:t>*</a:t>
              </a:r>
            </a:p>
          </p:txBody>
        </p:sp>
        <p:sp>
          <p:nvSpPr>
            <p:cNvPr id="145" name="Rectangle 48"/>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chemeClr val="bg1"/>
                  </a:solidFill>
                  <a:latin typeface="微軟正黑體" pitchFamily="34" charset="-120"/>
                  <a:ea typeface="微軟正黑體" pitchFamily="34" charset="-120"/>
                </a:rPr>
                <a:t>３</a:t>
              </a:r>
            </a:p>
          </p:txBody>
        </p:sp>
      </p:grpSp>
      <p:grpSp>
        <p:nvGrpSpPr>
          <p:cNvPr id="146" name="Group 53"/>
          <p:cNvGrpSpPr>
            <a:grpSpLocks/>
          </p:cNvGrpSpPr>
          <p:nvPr/>
        </p:nvGrpSpPr>
        <p:grpSpPr bwMode="auto">
          <a:xfrm>
            <a:off x="7766143" y="3351885"/>
            <a:ext cx="287338" cy="1924229"/>
            <a:chOff x="657" y="1097"/>
            <a:chExt cx="1270" cy="2651"/>
          </a:xfrm>
        </p:grpSpPr>
        <p:sp>
          <p:nvSpPr>
            <p:cNvPr id="147" name="Rectangle 5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rgbClr val="FF0000"/>
                  </a:solidFill>
                  <a:latin typeface="微軟正黑體" pitchFamily="34" charset="-120"/>
                  <a:ea typeface="微軟正黑體" pitchFamily="34" charset="-120"/>
                </a:rPr>
                <a:t>各</a:t>
              </a:r>
              <a:r>
                <a:rPr lang="zh-TW" altLang="en-US" sz="2000" b="1" dirty="0" smtClean="0">
                  <a:solidFill>
                    <a:srgbClr val="FF0000"/>
                  </a:solidFill>
                  <a:latin typeface="微軟正黑體" pitchFamily="34" charset="-120"/>
                  <a:ea typeface="微軟正黑體" pitchFamily="34" charset="-120"/>
                </a:rPr>
                <a:t>科積分</a:t>
              </a:r>
              <a:endParaRPr lang="zh-TW" altLang="en-US" sz="2000" b="1" dirty="0">
                <a:solidFill>
                  <a:srgbClr val="FF0000"/>
                </a:solidFill>
                <a:latin typeface="微軟正黑體" pitchFamily="34" charset="-120"/>
                <a:ea typeface="微軟正黑體" pitchFamily="34" charset="-120"/>
              </a:endParaRPr>
            </a:p>
          </p:txBody>
        </p:sp>
        <p:sp>
          <p:nvSpPr>
            <p:cNvPr id="148" name="Rectangle 55"/>
            <p:cNvSpPr>
              <a:spLocks noChangeArrowheads="1"/>
            </p:cNvSpPr>
            <p:nvPr/>
          </p:nvSpPr>
          <p:spPr bwMode="auto">
            <a:xfrm>
              <a:off x="657" y="1097"/>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smtClean="0">
                  <a:solidFill>
                    <a:schemeClr val="bg1"/>
                  </a:solidFill>
                  <a:latin typeface="微軟正黑體" pitchFamily="34" charset="-120"/>
                  <a:ea typeface="微軟正黑體" pitchFamily="34" charset="-120"/>
                </a:rPr>
                <a:t>14</a:t>
              </a:r>
              <a:endParaRPr lang="zh-TW" altLang="en-US" sz="2000" b="1" dirty="0">
                <a:solidFill>
                  <a:schemeClr val="bg1"/>
                </a:solidFill>
                <a:latin typeface="微軟正黑體" pitchFamily="34" charset="-120"/>
                <a:ea typeface="微軟正黑體" pitchFamily="34" charset="-120"/>
              </a:endParaRPr>
            </a:p>
          </p:txBody>
        </p:sp>
      </p:grpSp>
      <p:sp>
        <p:nvSpPr>
          <p:cNvPr id="62" name="Rectangle 54"/>
          <p:cNvSpPr>
            <a:spLocks noChangeArrowheads="1"/>
          </p:cNvSpPr>
          <p:nvPr/>
        </p:nvSpPr>
        <p:spPr bwMode="auto">
          <a:xfrm>
            <a:off x="7341872" y="3596497"/>
            <a:ext cx="287338" cy="1679617"/>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會考</a:t>
            </a:r>
          </a:p>
          <a:p>
            <a:pPr algn="ctr"/>
            <a:r>
              <a:rPr lang="zh-TW" altLang="en-US" sz="2000" b="1" dirty="0">
                <a:latin typeface="微軟正黑體" pitchFamily="34" charset="-120"/>
                <a:ea typeface="微軟正黑體" pitchFamily="34" charset="-120"/>
              </a:rPr>
              <a:t>總</a:t>
            </a:r>
            <a:endParaRPr lang="en-US" altLang="zh-TW" sz="2000" b="1" dirty="0">
              <a:latin typeface="微軟正黑體" pitchFamily="34" charset="-120"/>
              <a:ea typeface="微軟正黑體" pitchFamily="34" charset="-120"/>
            </a:endParaRPr>
          </a:p>
          <a:p>
            <a:pPr algn="ctr"/>
            <a:r>
              <a:rPr lang="zh-TW" altLang="en-US" sz="2000" b="1" dirty="0">
                <a:latin typeface="微軟正黑體" pitchFamily="34" charset="-120"/>
                <a:ea typeface="微軟正黑體" pitchFamily="34" charset="-120"/>
              </a:rPr>
              <a:t>積分</a:t>
            </a:r>
          </a:p>
          <a:p>
            <a:pPr algn="ctr"/>
            <a:endParaRPr lang="zh-TW" altLang="en-US" sz="2000" b="1" dirty="0">
              <a:solidFill>
                <a:srgbClr val="FF0000"/>
              </a:solidFill>
              <a:latin typeface="微軟正黑體" pitchFamily="34" charset="-120"/>
              <a:ea typeface="微軟正黑體" pitchFamily="34" charset="-120"/>
            </a:endParaRPr>
          </a:p>
        </p:txBody>
      </p:sp>
      <p:sp>
        <p:nvSpPr>
          <p:cNvPr id="63" name="Rectangle 55"/>
          <p:cNvSpPr>
            <a:spLocks noChangeArrowheads="1"/>
          </p:cNvSpPr>
          <p:nvPr/>
        </p:nvSpPr>
        <p:spPr bwMode="auto">
          <a:xfrm>
            <a:off x="7341872" y="3333013"/>
            <a:ext cx="287338" cy="263484"/>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smtClean="0">
                <a:solidFill>
                  <a:schemeClr val="bg1"/>
                </a:solidFill>
                <a:latin typeface="微軟正黑體" pitchFamily="34" charset="-120"/>
                <a:ea typeface="微軟正黑體" pitchFamily="34" charset="-120"/>
              </a:rPr>
              <a:t>13</a:t>
            </a:r>
            <a:endParaRPr lang="zh-TW" altLang="en-US" sz="2000" b="1" dirty="0">
              <a:solidFill>
                <a:schemeClr val="bg1"/>
              </a:solidFill>
              <a:latin typeface="微軟正黑體" pitchFamily="34" charset="-120"/>
              <a:ea typeface="微軟正黑體" pitchFamily="34" charset="-120"/>
            </a:endParaRPr>
          </a:p>
        </p:txBody>
      </p:sp>
      <p:sp>
        <p:nvSpPr>
          <p:cNvPr id="3" name="文字方塊 2"/>
          <p:cNvSpPr txBox="1"/>
          <p:nvPr/>
        </p:nvSpPr>
        <p:spPr>
          <a:xfrm>
            <a:off x="3149096" y="3637599"/>
            <a:ext cx="492443" cy="861774"/>
          </a:xfrm>
          <a:prstGeom prst="rect">
            <a:avLst/>
          </a:prstGeom>
          <a:noFill/>
        </p:spPr>
        <p:txBody>
          <a:bodyPr vert="eaVert" wrap="none" rtlCol="0">
            <a:spAutoFit/>
          </a:bodyPr>
          <a:lstStyle/>
          <a:p>
            <a:r>
              <a:rPr lang="zh-TW" altLang="en-US" sz="2000" b="1" dirty="0">
                <a:solidFill>
                  <a:srgbClr val="FF0000"/>
                </a:solidFill>
                <a:latin typeface="微軟正黑體" pitchFamily="34" charset="-120"/>
                <a:ea typeface="微軟正黑體" pitchFamily="34" charset="-120"/>
              </a:rPr>
              <a:t>志願序</a:t>
            </a:r>
          </a:p>
        </p:txBody>
      </p:sp>
      <p:sp>
        <p:nvSpPr>
          <p:cNvPr id="4" name="文字方塊 3"/>
          <p:cNvSpPr txBox="1"/>
          <p:nvPr/>
        </p:nvSpPr>
        <p:spPr>
          <a:xfrm>
            <a:off x="3534271" y="3596109"/>
            <a:ext cx="461665" cy="1708160"/>
          </a:xfrm>
          <a:prstGeom prst="rect">
            <a:avLst/>
          </a:prstGeom>
          <a:noFill/>
        </p:spPr>
        <p:txBody>
          <a:bodyPr vert="eaVert" wrap="none" rtlCol="0">
            <a:spAutoFit/>
          </a:bodyPr>
          <a:lstStyle/>
          <a:p>
            <a:r>
              <a:rPr lang="zh-TW" altLang="en-US" b="1" dirty="0" smtClean="0">
                <a:solidFill>
                  <a:srgbClr val="FF0000"/>
                </a:solidFill>
                <a:latin typeface="微軟正黑體" pitchFamily="34" charset="-120"/>
                <a:ea typeface="微軟正黑體" pitchFamily="34" charset="-120"/>
              </a:rPr>
              <a:t>「即志願順位</a:t>
            </a:r>
            <a:r>
              <a:rPr lang="zh-TW" altLang="en-US"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grpSp>
        <p:nvGrpSpPr>
          <p:cNvPr id="56" name="Group 39"/>
          <p:cNvGrpSpPr>
            <a:grpSpLocks/>
          </p:cNvGrpSpPr>
          <p:nvPr/>
        </p:nvGrpSpPr>
        <p:grpSpPr bwMode="auto">
          <a:xfrm>
            <a:off x="6949442" y="3352233"/>
            <a:ext cx="287338" cy="1943101"/>
            <a:chOff x="657" y="1071"/>
            <a:chExt cx="1270" cy="2677"/>
          </a:xfrm>
        </p:grpSpPr>
        <p:sp>
          <p:nvSpPr>
            <p:cNvPr id="57" name="Rectangle 4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smtClean="0">
                  <a:solidFill>
                    <a:srgbClr val="FF0000"/>
                  </a:solidFill>
                  <a:latin typeface="微軟正黑體" pitchFamily="34" charset="-120"/>
                  <a:ea typeface="微軟正黑體" pitchFamily="34" charset="-120"/>
                </a:rPr>
                <a:t>社團參與</a:t>
              </a:r>
              <a:endParaRPr lang="zh-TW" altLang="en-US" sz="2000" b="1" dirty="0">
                <a:solidFill>
                  <a:srgbClr val="FF0000"/>
                </a:solidFill>
                <a:latin typeface="微軟正黑體" pitchFamily="34" charset="-120"/>
                <a:ea typeface="微軟正黑體" pitchFamily="34" charset="-120"/>
              </a:endParaRPr>
            </a:p>
          </p:txBody>
        </p:sp>
        <p:sp>
          <p:nvSpPr>
            <p:cNvPr id="58" name="Rectangle 4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smtClean="0">
                  <a:solidFill>
                    <a:schemeClr val="bg1"/>
                  </a:solidFill>
                  <a:latin typeface="微軟正黑體" pitchFamily="34" charset="-120"/>
                  <a:ea typeface="微軟正黑體" pitchFamily="34" charset="-120"/>
                </a:rPr>
                <a:t>12</a:t>
              </a:r>
              <a:endParaRPr lang="en-US" altLang="zh-TW" sz="2000" b="1" dirty="0">
                <a:solidFill>
                  <a:schemeClr val="bg1"/>
                </a:solidFill>
                <a:latin typeface="微軟正黑體" pitchFamily="34" charset="-120"/>
                <a:ea typeface="微軟正黑體" pitchFamily="34" charset="-120"/>
              </a:endParaRPr>
            </a:p>
          </p:txBody>
        </p:sp>
      </p:grpSp>
    </p:spTree>
    <p:extLst>
      <p:ext uri="{BB962C8B-B14F-4D97-AF65-F5344CB8AC3E}">
        <p14:creationId xmlns:p14="http://schemas.microsoft.com/office/powerpoint/2010/main" val="12350160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
          <p:cNvSpPr txBox="1">
            <a:spLocks/>
          </p:cNvSpPr>
          <p:nvPr/>
        </p:nvSpPr>
        <p:spPr bwMode="auto">
          <a:xfrm>
            <a:off x="520749" y="476672"/>
            <a:ext cx="8188635" cy="846906"/>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fontScale="62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smtClean="0">
                <a:solidFill>
                  <a:schemeClr val="bg1"/>
                </a:solidFill>
                <a:latin typeface="微軟正黑體" pitchFamily="34" charset="-120"/>
                <a:ea typeface="微軟正黑體" pitchFamily="34" charset="-120"/>
              </a:rPr>
              <a:t>109</a:t>
            </a:r>
            <a:r>
              <a:rPr lang="zh-TW" altLang="en-US" b="1" dirty="0" smtClean="0">
                <a:solidFill>
                  <a:schemeClr val="bg1"/>
                </a:solidFill>
                <a:latin typeface="微軟正黑體" pitchFamily="34" charset="-120"/>
                <a:ea typeface="微軟正黑體" pitchFamily="34" charset="-120"/>
              </a:rPr>
              <a:t>年免試入學</a:t>
            </a:r>
            <a:r>
              <a:rPr lang="en-US" altLang="zh-TW" b="1" dirty="0" smtClean="0">
                <a:solidFill>
                  <a:schemeClr val="bg1"/>
                </a:solidFill>
                <a:latin typeface="微軟正黑體" pitchFamily="34" charset="-120"/>
                <a:ea typeface="微軟正黑體" pitchFamily="34" charset="-120"/>
              </a:rPr>
              <a:t>-</a:t>
            </a:r>
            <a:r>
              <a:rPr lang="zh-TW" altLang="en-US" b="1" dirty="0" smtClean="0">
                <a:solidFill>
                  <a:schemeClr val="bg1"/>
                </a:solidFill>
                <a:latin typeface="微軟正黑體" pitchFamily="34" charset="-120"/>
                <a:ea typeface="微軟正黑體" pitchFamily="34" charset="-120"/>
              </a:rPr>
              <a:t>特殊</a:t>
            </a:r>
            <a:r>
              <a:rPr lang="zh-TW" altLang="en-US" b="1" dirty="0">
                <a:solidFill>
                  <a:schemeClr val="bg1"/>
                </a:solidFill>
                <a:latin typeface="微軟正黑體" pitchFamily="34" charset="-120"/>
                <a:ea typeface="微軟正黑體" pitchFamily="34" charset="-120"/>
              </a:rPr>
              <a:t>身份學生外加名額處理方式</a:t>
            </a:r>
            <a:endParaRPr lang="en-US" altLang="zh-TW" b="1" dirty="0">
              <a:solidFill>
                <a:schemeClr val="bg1"/>
              </a:solidFill>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999CC1EC-82F3-4B20-88FA-7FEFF8DE7FC7}" type="slidenum">
              <a:rPr lang="zh-TW" altLang="en-US">
                <a:solidFill>
                  <a:prstClr val="black">
                    <a:tint val="75000"/>
                  </a:prstClr>
                </a:solidFill>
              </a:rPr>
              <a:pPr>
                <a:defRPr/>
              </a:pPr>
              <a:t>35</a:t>
            </a:fld>
            <a:endParaRPr lang="zh-TW" altLang="en-US">
              <a:solidFill>
                <a:prstClr val="black">
                  <a:tint val="75000"/>
                </a:prstClr>
              </a:solidFill>
            </a:endParaRPr>
          </a:p>
        </p:txBody>
      </p:sp>
      <p:graphicFrame>
        <p:nvGraphicFramePr>
          <p:cNvPr id="8" name="表格 7"/>
          <p:cNvGraphicFramePr>
            <a:graphicFrameLocks noGrp="1"/>
          </p:cNvGraphicFramePr>
          <p:nvPr/>
        </p:nvGraphicFramePr>
        <p:xfrm>
          <a:off x="250825" y="2027238"/>
          <a:ext cx="8785225" cy="4786604"/>
        </p:xfrm>
        <a:graphic>
          <a:graphicData uri="http://schemas.openxmlformats.org/drawingml/2006/table">
            <a:tbl>
              <a:tblPr/>
              <a:tblGrid>
                <a:gridCol w="458788">
                  <a:extLst>
                    <a:ext uri="{9D8B030D-6E8A-4147-A177-3AD203B41FA5}">
                      <a16:colId xmlns:a16="http://schemas.microsoft.com/office/drawing/2014/main" xmlns="" val="20000"/>
                    </a:ext>
                  </a:extLst>
                </a:gridCol>
                <a:gridCol w="2770187">
                  <a:extLst>
                    <a:ext uri="{9D8B030D-6E8A-4147-A177-3AD203B41FA5}">
                      <a16:colId xmlns:a16="http://schemas.microsoft.com/office/drawing/2014/main" xmlns="" val="20001"/>
                    </a:ext>
                  </a:extLst>
                </a:gridCol>
                <a:gridCol w="530225">
                  <a:extLst>
                    <a:ext uri="{9D8B030D-6E8A-4147-A177-3AD203B41FA5}">
                      <a16:colId xmlns:a16="http://schemas.microsoft.com/office/drawing/2014/main" xmlns="" val="20002"/>
                    </a:ext>
                  </a:extLst>
                </a:gridCol>
                <a:gridCol w="1528763">
                  <a:extLst>
                    <a:ext uri="{9D8B030D-6E8A-4147-A177-3AD203B41FA5}">
                      <a16:colId xmlns:a16="http://schemas.microsoft.com/office/drawing/2014/main" xmlns="" val="20003"/>
                    </a:ext>
                  </a:extLst>
                </a:gridCol>
                <a:gridCol w="671512">
                  <a:extLst>
                    <a:ext uri="{9D8B030D-6E8A-4147-A177-3AD203B41FA5}">
                      <a16:colId xmlns:a16="http://schemas.microsoft.com/office/drawing/2014/main" xmlns="" val="20004"/>
                    </a:ext>
                  </a:extLst>
                </a:gridCol>
                <a:gridCol w="655638">
                  <a:extLst>
                    <a:ext uri="{9D8B030D-6E8A-4147-A177-3AD203B41FA5}">
                      <a16:colId xmlns:a16="http://schemas.microsoft.com/office/drawing/2014/main" xmlns="" val="20005"/>
                    </a:ext>
                  </a:extLst>
                </a:gridCol>
                <a:gridCol w="530225">
                  <a:extLst>
                    <a:ext uri="{9D8B030D-6E8A-4147-A177-3AD203B41FA5}">
                      <a16:colId xmlns:a16="http://schemas.microsoft.com/office/drawing/2014/main" xmlns="" val="20006"/>
                    </a:ext>
                  </a:extLst>
                </a:gridCol>
                <a:gridCol w="411162">
                  <a:extLst>
                    <a:ext uri="{9D8B030D-6E8A-4147-A177-3AD203B41FA5}">
                      <a16:colId xmlns:a16="http://schemas.microsoft.com/office/drawing/2014/main" xmlns="" val="20007"/>
                    </a:ext>
                  </a:extLst>
                </a:gridCol>
                <a:gridCol w="409575">
                  <a:extLst>
                    <a:ext uri="{9D8B030D-6E8A-4147-A177-3AD203B41FA5}">
                      <a16:colId xmlns:a16="http://schemas.microsoft.com/office/drawing/2014/main" xmlns="" val="20008"/>
                    </a:ext>
                  </a:extLst>
                </a:gridCol>
                <a:gridCol w="409575">
                  <a:extLst>
                    <a:ext uri="{9D8B030D-6E8A-4147-A177-3AD203B41FA5}">
                      <a16:colId xmlns:a16="http://schemas.microsoft.com/office/drawing/2014/main" xmlns="" val="20009"/>
                    </a:ext>
                  </a:extLst>
                </a:gridCol>
                <a:gridCol w="409575">
                  <a:extLst>
                    <a:ext uri="{9D8B030D-6E8A-4147-A177-3AD203B41FA5}">
                      <a16:colId xmlns:a16="http://schemas.microsoft.com/office/drawing/2014/main" xmlns="" val="20010"/>
                    </a:ext>
                  </a:extLst>
                </a:gridCol>
              </a:tblGrid>
              <a:tr h="274284">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編</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號</a:t>
                      </a: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學 校 名 稱</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部</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科別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科</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別</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代</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碼</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性</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招生名額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外加名額</a:t>
                      </a: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54856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身心</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障礙生</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原住</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民生</a:t>
                      </a: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extLst>
                  <a:ext uri="{0D108BD9-81ED-4DB2-BD59-A6C34878D82A}">
                    <a16:rowId xmlns:a16="http://schemas.microsoft.com/office/drawing/2014/main" xmlns="" val="10001"/>
                  </a:ext>
                </a:extLst>
              </a:tr>
              <a:tr h="100475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各科名額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總計名額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各科名額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總計名額</a:t>
                      </a:r>
                    </a:p>
                  </a:txBody>
                  <a:tcPr marL="0" marR="0" marT="0" marB="0" vert="eaVert"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13714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r>
                        <a:rPr kumimoji="0" lang="zh-TW"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高級中學</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學校代碼：</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校址：</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電話：</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網址：</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日間部</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普通科</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101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100</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31745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r>
                        <a:rPr kumimoji="0" lang="zh-TW" altLang="zh-TW"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高級中學</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學校代碼：</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校址：</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電話：</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網址：</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rPr>
                        <a:t>進修學校</a:t>
                      </a: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rPr>
                        <a:t>(</a:t>
                      </a:r>
                      <a:r>
                        <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rPr>
                        <a:t>夜</a:t>
                      </a: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rPr>
                        <a:t>)</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綜合高中</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109</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150</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園藝科</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202</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xmlns="" val="10005"/>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食品加工科</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206</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xmlns="" val="10006"/>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畜產保健科</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217</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xmlns="" val="10007"/>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家政科</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501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xmlns="" val="10008"/>
                  </a:ext>
                </a:extLst>
              </a:tr>
            </a:tbl>
          </a:graphicData>
        </a:graphic>
      </p:graphicFrame>
      <p:sp>
        <p:nvSpPr>
          <p:cNvPr id="10" name="橢圓 9"/>
          <p:cNvSpPr/>
          <p:nvPr/>
        </p:nvSpPr>
        <p:spPr>
          <a:xfrm>
            <a:off x="4888015" y="1412776"/>
            <a:ext cx="1665185" cy="1665185"/>
          </a:xfrm>
          <a:prstGeom prst="ellipse">
            <a:avLst/>
          </a:prstGeom>
          <a:solidFill>
            <a:srgbClr val="FF4343"/>
          </a:solidFill>
          <a:ln>
            <a:solidFill>
              <a:srgbClr val="FF4343"/>
            </a:solidFill>
          </a:ln>
          <a:effectLst>
            <a:outerShdw blurRad="50800" dist="1270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外加名額</a:t>
            </a:r>
            <a:r>
              <a:rPr lang="en-US" altLang="zh-TW"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
            </a:r>
            <a:br>
              <a:rPr lang="en-US" altLang="zh-TW"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br>
            <a:r>
              <a:rPr lang="en-US" altLang="zh-TW"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2%</a:t>
            </a:r>
            <a:endParaRPr lang="zh-TW" altLang="en-US"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p:txBody>
      </p:sp>
      <p:sp>
        <p:nvSpPr>
          <p:cNvPr id="11" name="橢圓 10"/>
          <p:cNvSpPr/>
          <p:nvPr/>
        </p:nvSpPr>
        <p:spPr>
          <a:xfrm>
            <a:off x="4615066" y="1290921"/>
            <a:ext cx="2160240" cy="2160240"/>
          </a:xfrm>
          <a:prstGeom prst="ellipse">
            <a:avLst/>
          </a:prstGeom>
          <a:solidFill>
            <a:schemeClr val="accent6"/>
          </a:solidFill>
          <a:ln>
            <a:solidFill>
              <a:schemeClr val="accent6"/>
            </a:solidFill>
          </a:ln>
          <a:effectLst>
            <a:outerShdw blurRad="50800" dist="1270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2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總成績加</a:t>
            </a:r>
            <a:endParaRPr lang="en-US" altLang="zh-TW" sz="32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a:p>
            <a:pPr algn="ctr">
              <a:defRPr/>
            </a:pPr>
            <a:r>
              <a:rPr lang="en-US" altLang="zh-TW" sz="32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25%</a:t>
            </a:r>
            <a:endParaRPr lang="zh-TW" altLang="en-US" sz="32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p:txBody>
      </p:sp>
      <p:sp>
        <p:nvSpPr>
          <p:cNvPr id="13" name="圓角矩形 12"/>
          <p:cNvSpPr/>
          <p:nvPr/>
        </p:nvSpPr>
        <p:spPr>
          <a:xfrm>
            <a:off x="6875463" y="2060575"/>
            <a:ext cx="2160587" cy="4752975"/>
          </a:xfrm>
          <a:prstGeom prst="round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9" name="橢圓 8"/>
          <p:cNvSpPr/>
          <p:nvPr/>
        </p:nvSpPr>
        <p:spPr>
          <a:xfrm>
            <a:off x="4235422" y="1200125"/>
            <a:ext cx="2802312" cy="2801020"/>
          </a:xfrm>
          <a:prstGeom prst="ellipse">
            <a:avLst/>
          </a:prstGeom>
          <a:solidFill>
            <a:schemeClr val="accent6"/>
          </a:solidFill>
          <a:ln>
            <a:solidFill>
              <a:schemeClr val="accent6"/>
            </a:solidFill>
          </a:ln>
          <a:effectLst>
            <a:outerShdw blurRad="50800" dist="1270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原住民</a:t>
            </a:r>
            <a:endPar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語言認證</a:t>
            </a:r>
            <a:endPar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通過</a:t>
            </a:r>
            <a:r>
              <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+35%</a:t>
            </a:r>
          </a:p>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未通過</a:t>
            </a:r>
            <a:r>
              <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+10%</a:t>
            </a:r>
            <a:endPar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p:txBody>
      </p:sp>
      <p:sp>
        <p:nvSpPr>
          <p:cNvPr id="14" name="圓角矩形 13"/>
          <p:cNvSpPr/>
          <p:nvPr/>
        </p:nvSpPr>
        <p:spPr>
          <a:xfrm>
            <a:off x="7372350" y="2289175"/>
            <a:ext cx="863600" cy="576263"/>
          </a:xfrm>
          <a:prstGeom prst="round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5" name="圓角矩形 14"/>
          <p:cNvSpPr/>
          <p:nvPr/>
        </p:nvSpPr>
        <p:spPr>
          <a:xfrm>
            <a:off x="8172450" y="2289175"/>
            <a:ext cx="863600" cy="576263"/>
          </a:xfrm>
          <a:prstGeom prst="round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Tree>
    <p:extLst>
      <p:ext uri="{BB962C8B-B14F-4D97-AF65-F5344CB8AC3E}">
        <p14:creationId xmlns:p14="http://schemas.microsoft.com/office/powerpoint/2010/main" val="5685045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dirty="0"/>
          </a:p>
        </p:txBody>
      </p:sp>
      <p:sp>
        <p:nvSpPr>
          <p:cNvPr id="4" name="內容版面配置區 3"/>
          <p:cNvSpPr>
            <a:spLocks noGrp="1"/>
          </p:cNvSpPr>
          <p:nvPr>
            <p:ph idx="1"/>
          </p:nvPr>
        </p:nvSpPr>
        <p:spPr/>
        <p:txBody>
          <a:bodyPr/>
          <a:lstStyle/>
          <a:p>
            <a:endParaRPr lang="zh-TW" altLang="en-US" dirty="0"/>
          </a:p>
        </p:txBody>
      </p:sp>
      <p:sp>
        <p:nvSpPr>
          <p:cNvPr id="10" name="標題 3"/>
          <p:cNvSpPr txBox="1">
            <a:spLocks/>
          </p:cNvSpPr>
          <p:nvPr/>
        </p:nvSpPr>
        <p:spPr bwMode="auto">
          <a:xfrm>
            <a:off x="468635" y="260648"/>
            <a:ext cx="8229600" cy="936104"/>
          </a:xfrm>
          <a:prstGeom prst="rect">
            <a:avLst/>
          </a:prstGeom>
          <a:solidFill>
            <a:srgbClr val="7030A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en-US" altLang="zh-TW" b="1" dirty="0" smtClean="0">
                <a:solidFill>
                  <a:prstClr val="white"/>
                </a:solidFill>
                <a:latin typeface="微軟正黑體" pitchFamily="34" charset="-120"/>
                <a:ea typeface="微軟正黑體" pitchFamily="34" charset="-120"/>
              </a:rPr>
              <a:t>109</a:t>
            </a:r>
            <a:r>
              <a:rPr lang="zh-TW" altLang="en-US" b="1" dirty="0" smtClean="0">
                <a:solidFill>
                  <a:prstClr val="white"/>
                </a:solidFill>
                <a:latin typeface="微軟正黑體" pitchFamily="34" charset="-120"/>
                <a:ea typeface="微軟正黑體" pitchFamily="34" charset="-120"/>
              </a:rPr>
              <a:t>年免試入學</a:t>
            </a:r>
            <a:r>
              <a:rPr lang="en-US" altLang="zh-TW" b="1" dirty="0" smtClean="0">
                <a:solidFill>
                  <a:prstClr val="white"/>
                </a:solidFill>
                <a:latin typeface="微軟正黑體" pitchFamily="34" charset="-120"/>
                <a:ea typeface="微軟正黑體" pitchFamily="34" charset="-120"/>
              </a:rPr>
              <a:t>-</a:t>
            </a:r>
            <a:r>
              <a:rPr lang="zh-TW" altLang="en-US" b="1" dirty="0" smtClean="0">
                <a:solidFill>
                  <a:prstClr val="white"/>
                </a:solidFill>
                <a:latin typeface="微軟正黑體" pitchFamily="34" charset="-120"/>
                <a:ea typeface="微軟正黑體" pitchFamily="34" charset="-120"/>
              </a:rPr>
              <a:t>免試入學積分序</a:t>
            </a:r>
            <a:r>
              <a:rPr lang="zh-TW" altLang="en-US" b="1" dirty="0">
                <a:solidFill>
                  <a:prstClr val="white"/>
                </a:solidFill>
                <a:latin typeface="微軟正黑體" pitchFamily="34" charset="-120"/>
                <a:ea typeface="微軟正黑體" pitchFamily="34" charset="-120"/>
              </a:rPr>
              <a:t>位查詢</a:t>
            </a:r>
            <a:endParaRPr lang="zh-TW" altLang="en-US" b="1" dirty="0">
              <a:solidFill>
                <a:srgbClr val="FFFF00"/>
              </a:solidFill>
              <a:latin typeface="微軟正黑體" panose="020B0604030504040204" pitchFamily="34" charset="-120"/>
              <a:ea typeface="微軟正黑體" panose="020B0604030504040204" pitchFamily="34" charset="-12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635" y="1343638"/>
            <a:ext cx="8229600" cy="5397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圓角矩形 1"/>
          <p:cNvSpPr/>
          <p:nvPr/>
        </p:nvSpPr>
        <p:spPr>
          <a:xfrm>
            <a:off x="1941313" y="3175443"/>
            <a:ext cx="1368152" cy="408307"/>
          </a:xfrm>
          <a:prstGeom prst="roundRect">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398" b="7676"/>
          <a:stretch/>
        </p:blipFill>
        <p:spPr bwMode="auto">
          <a:xfrm>
            <a:off x="3450711" y="1343638"/>
            <a:ext cx="5256584" cy="505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矩形 10"/>
          <p:cNvSpPr/>
          <p:nvPr/>
        </p:nvSpPr>
        <p:spPr>
          <a:xfrm>
            <a:off x="3483356" y="4869160"/>
            <a:ext cx="3039040" cy="136815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6775" y="1557243"/>
            <a:ext cx="410445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圖片 11"/>
          <p:cNvPicPr/>
          <p:nvPr/>
        </p:nvPicPr>
        <p:blipFill rotWithShape="1">
          <a:blip r:embed="rId5"/>
          <a:srcRect l="21977" t="6039" r="49106" b="83680"/>
          <a:stretch/>
        </p:blipFill>
        <p:spPr bwMode="auto">
          <a:xfrm>
            <a:off x="468635" y="1343638"/>
            <a:ext cx="3008541" cy="11118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58388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 fill="hold"/>
                                        <p:tgtEl>
                                          <p:spTgt spid="11"/>
                                        </p:tgtEl>
                                        <p:attrNameLst>
                                          <p:attrName>ppt_x</p:attrName>
                                        </p:attrNameLst>
                                      </p:cBhvr>
                                      <p:tavLst>
                                        <p:tav tm="0">
                                          <p:val>
                                            <p:strVal val="#ppt_x"/>
                                          </p:val>
                                        </p:tav>
                                        <p:tav tm="100000">
                                          <p:val>
                                            <p:strVal val="#ppt_x"/>
                                          </p:val>
                                        </p:tav>
                                      </p:tavLst>
                                    </p:anim>
                                    <p:anim calcmode="lin" valueType="num">
                                      <p:cBhvr additive="base">
                                        <p:cTn id="8" dur="1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468560" y="2348880"/>
            <a:ext cx="9144000" cy="941387"/>
          </a:xfrm>
          <a:prstGeom prst="rect">
            <a:avLst/>
          </a:prstGeom>
        </p:spPr>
        <p:txBody>
          <a:bodyPr anchor="ctr">
            <a:normAutofit/>
          </a:bodyPr>
          <a:lstStyle/>
          <a:p>
            <a:pPr algn="ctr" fontAlgn="auto">
              <a:spcAft>
                <a:spcPts val="0"/>
              </a:spcAft>
              <a:defRPr/>
            </a:pPr>
            <a:endParaRPr lang="zh-TW" altLang="en-US" sz="4400" b="1" dirty="0">
              <a:solidFill>
                <a:srgbClr val="C00000"/>
              </a:solidFill>
              <a:latin typeface="微軟正黑體" pitchFamily="34" charset="-120"/>
              <a:ea typeface="微軟正黑體"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2897405682"/>
              </p:ext>
            </p:extLst>
          </p:nvPr>
        </p:nvGraphicFramePr>
        <p:xfrm>
          <a:off x="402474" y="1484784"/>
          <a:ext cx="8425184" cy="5181560"/>
        </p:xfrm>
        <a:graphic>
          <a:graphicData uri="http://schemas.openxmlformats.org/drawingml/2006/table">
            <a:tbl>
              <a:tblPr firstRow="1" bandRow="1">
                <a:tableStyleId>{5C22544A-7EE6-4342-B048-85BDC9FD1C3A}</a:tableStyleId>
              </a:tblPr>
              <a:tblGrid>
                <a:gridCol w="4320728">
                  <a:extLst>
                    <a:ext uri="{9D8B030D-6E8A-4147-A177-3AD203B41FA5}">
                      <a16:colId xmlns:a16="http://schemas.microsoft.com/office/drawing/2014/main" xmlns="" val="20000"/>
                    </a:ext>
                  </a:extLst>
                </a:gridCol>
                <a:gridCol w="4104456">
                  <a:extLst>
                    <a:ext uri="{9D8B030D-6E8A-4147-A177-3AD203B41FA5}">
                      <a16:colId xmlns:a16="http://schemas.microsoft.com/office/drawing/2014/main" xmlns="" val="20001"/>
                    </a:ext>
                  </a:extLst>
                </a:gridCol>
              </a:tblGrid>
              <a:tr h="511257">
                <a:tc>
                  <a:txBody>
                    <a:bodyPr/>
                    <a:lstStyle/>
                    <a:p>
                      <a:pPr algn="ctr"/>
                      <a:r>
                        <a:rPr lang="zh-TW" altLang="en-US" sz="2800" b="1" dirty="0" smtClean="0">
                          <a:solidFill>
                            <a:schemeClr val="bg1"/>
                          </a:solidFill>
                          <a:latin typeface="微軟正黑體" pitchFamily="34" charset="-120"/>
                          <a:ea typeface="微軟正黑體" pitchFamily="34" charset="-120"/>
                        </a:rPr>
                        <a:t>項目</a:t>
                      </a:r>
                      <a:endParaRPr lang="zh-TW" altLang="en-US" sz="2800" b="1" dirty="0">
                        <a:solidFill>
                          <a:schemeClr val="bg1"/>
                        </a:solidFill>
                        <a:latin typeface="微軟正黑體" pitchFamily="34" charset="-120"/>
                        <a:ea typeface="微軟正黑體" pitchFamily="34" charset="-120"/>
                      </a:endParaRPr>
                    </a:p>
                  </a:txBody>
                  <a:tcPr marL="91439" marR="91439" marT="45718" marB="45718" anchor="ctr"/>
                </a:tc>
                <a:tc>
                  <a:txBody>
                    <a:bodyPr/>
                    <a:lstStyle/>
                    <a:p>
                      <a:pPr algn="ctr"/>
                      <a:r>
                        <a:rPr lang="zh-TW" altLang="en-US" sz="2800" b="1" dirty="0" smtClean="0">
                          <a:solidFill>
                            <a:schemeClr val="bg1"/>
                          </a:solidFill>
                          <a:latin typeface="微軟正黑體" pitchFamily="34" charset="-120"/>
                          <a:ea typeface="微軟正黑體" pitchFamily="34" charset="-120"/>
                        </a:rPr>
                        <a:t>日期</a:t>
                      </a:r>
                      <a:endParaRPr lang="zh-TW" altLang="en-US" sz="2800" b="1" dirty="0">
                        <a:solidFill>
                          <a:schemeClr val="bg1"/>
                        </a:solidFill>
                        <a:latin typeface="微軟正黑體" pitchFamily="34" charset="-120"/>
                        <a:ea typeface="微軟正黑體" pitchFamily="34" charset="-120"/>
                      </a:endParaRPr>
                    </a:p>
                  </a:txBody>
                  <a:tcPr marL="91439" marR="91439" marT="45718" marB="45718" anchor="ctr"/>
                </a:tc>
                <a:extLst>
                  <a:ext uri="{0D108BD9-81ED-4DB2-BD59-A6C34878D82A}">
                    <a16:rowId xmlns:a16="http://schemas.microsoft.com/office/drawing/2014/main" xmlns="" val="10000"/>
                  </a:ext>
                </a:extLst>
              </a:tr>
              <a:tr h="511257">
                <a:tc>
                  <a:txBody>
                    <a:bodyPr/>
                    <a:lstStyle/>
                    <a:p>
                      <a:pPr algn="ctr"/>
                      <a:r>
                        <a:rPr lang="zh-TW" altLang="en-US" sz="2800" b="1" u="none" dirty="0" smtClean="0">
                          <a:solidFill>
                            <a:srgbClr val="FF0000"/>
                          </a:solidFill>
                          <a:latin typeface="微軟正黑體" pitchFamily="34" charset="-120"/>
                          <a:ea typeface="微軟正黑體" pitchFamily="34" charset="-120"/>
                        </a:rPr>
                        <a:t>第一次志願模擬選填</a:t>
                      </a:r>
                      <a:endParaRPr lang="zh-TW" altLang="en-US" sz="2800" b="1" u="none" dirty="0">
                        <a:solidFill>
                          <a:srgbClr val="FF0000"/>
                        </a:solidFill>
                        <a:latin typeface="微軟正黑體" pitchFamily="34" charset="-120"/>
                        <a:ea typeface="微軟正黑體" pitchFamily="34" charset="-120"/>
                      </a:endParaRPr>
                    </a:p>
                  </a:txBody>
                  <a:tcPr marL="91439" marR="91439" marT="45718" marB="45718" anchor="ctr"/>
                </a:tc>
                <a:tc>
                  <a:txBody>
                    <a:bodyPr/>
                    <a:lstStyle/>
                    <a:p>
                      <a:pPr marL="0" algn="ctr" defTabSz="914400" rtl="0" eaLnBrk="1" latinLnBrk="0" hangingPunct="1"/>
                      <a:r>
                        <a:rPr lang="en-US" altLang="zh-TW" sz="2800" b="1" u="none" kern="1200" dirty="0" smtClean="0">
                          <a:solidFill>
                            <a:srgbClr val="FF0000"/>
                          </a:solidFill>
                          <a:latin typeface="微軟正黑體" pitchFamily="34" charset="-120"/>
                          <a:ea typeface="微軟正黑體" pitchFamily="34" charset="-120"/>
                          <a:cs typeface="+mn-cs"/>
                        </a:rPr>
                        <a:t>1/6-1/17</a:t>
                      </a:r>
                      <a:endParaRPr lang="zh-TW" altLang="en-US" sz="2800" b="1" u="none" kern="1200" dirty="0">
                        <a:solidFill>
                          <a:srgbClr val="FF0000"/>
                        </a:solidFill>
                        <a:latin typeface="微軟正黑體" pitchFamily="34" charset="-120"/>
                        <a:ea typeface="微軟正黑體" pitchFamily="34" charset="-120"/>
                        <a:cs typeface="+mn-cs"/>
                      </a:endParaRPr>
                    </a:p>
                  </a:txBody>
                  <a:tcPr marL="91439" marR="91439" marT="45718" marB="45718" anchor="ctr">
                    <a:solidFill>
                      <a:srgbClr val="92D050"/>
                    </a:solidFill>
                  </a:tcPr>
                </a:tc>
                <a:extLst>
                  <a:ext uri="{0D108BD9-81ED-4DB2-BD59-A6C34878D82A}">
                    <a16:rowId xmlns:a16="http://schemas.microsoft.com/office/drawing/2014/main" xmlns="" val="10001"/>
                  </a:ext>
                </a:extLst>
              </a:tr>
              <a:tr h="511257">
                <a:tc>
                  <a:txBody>
                    <a:bodyPr/>
                    <a:lstStyle/>
                    <a:p>
                      <a:pPr algn="ctr"/>
                      <a:r>
                        <a:rPr lang="zh-TW" altLang="en-US" sz="2800" b="1" u="none" dirty="0" smtClean="0">
                          <a:solidFill>
                            <a:srgbClr val="FF0000"/>
                          </a:solidFill>
                          <a:latin typeface="微軟正黑體" pitchFamily="34" charset="-120"/>
                          <a:ea typeface="微軟正黑體" pitchFamily="34" charset="-120"/>
                        </a:rPr>
                        <a:t>第二次志願模擬選填</a:t>
                      </a:r>
                      <a:endParaRPr lang="zh-TW" altLang="en-US" sz="2800" b="1" u="none" dirty="0">
                        <a:solidFill>
                          <a:srgbClr val="FF0000"/>
                        </a:solidFill>
                        <a:latin typeface="微軟正黑體" pitchFamily="34" charset="-120"/>
                        <a:ea typeface="微軟正黑體" pitchFamily="34" charset="-120"/>
                      </a:endParaRPr>
                    </a:p>
                  </a:txBody>
                  <a:tcPr marL="91439" marR="91439" marT="45718" marB="45718" anchor="ctr"/>
                </a:tc>
                <a:tc>
                  <a:txBody>
                    <a:bodyPr/>
                    <a:lstStyle/>
                    <a:p>
                      <a:pPr marL="0" algn="ctr" defTabSz="914400" rtl="0" eaLnBrk="1" latinLnBrk="0" hangingPunct="1"/>
                      <a:r>
                        <a:rPr lang="en-US" altLang="zh-TW" sz="2800" b="1" u="none" kern="1200" dirty="0" smtClean="0">
                          <a:solidFill>
                            <a:srgbClr val="FF0000"/>
                          </a:solidFill>
                          <a:latin typeface="微軟正黑體" pitchFamily="34" charset="-120"/>
                          <a:ea typeface="微軟正黑體" pitchFamily="34" charset="-120"/>
                          <a:cs typeface="+mn-cs"/>
                        </a:rPr>
                        <a:t>3/30-4/10</a:t>
                      </a:r>
                      <a:endParaRPr lang="zh-TW" altLang="en-US" sz="2800" b="1" u="none" kern="1200" dirty="0">
                        <a:solidFill>
                          <a:srgbClr val="FF0000"/>
                        </a:solidFill>
                        <a:latin typeface="微軟正黑體" pitchFamily="34" charset="-120"/>
                        <a:ea typeface="微軟正黑體" pitchFamily="34" charset="-120"/>
                        <a:cs typeface="+mn-cs"/>
                      </a:endParaRPr>
                    </a:p>
                  </a:txBody>
                  <a:tcPr marL="91439" marR="91439" marT="45718" marB="45718" anchor="ctr">
                    <a:solidFill>
                      <a:srgbClr val="92D050"/>
                    </a:solidFill>
                  </a:tcPr>
                </a:tc>
                <a:extLst>
                  <a:ext uri="{0D108BD9-81ED-4DB2-BD59-A6C34878D82A}">
                    <a16:rowId xmlns:a16="http://schemas.microsoft.com/office/drawing/2014/main" xmlns="" val="10002"/>
                  </a:ext>
                </a:extLst>
              </a:tr>
              <a:tr h="511257">
                <a:tc>
                  <a:txBody>
                    <a:bodyPr/>
                    <a:lstStyle/>
                    <a:p>
                      <a:pPr algn="ctr"/>
                      <a:r>
                        <a:rPr lang="zh-TW" altLang="en-US" sz="2800" b="1" dirty="0" smtClean="0">
                          <a:solidFill>
                            <a:schemeClr val="accent5">
                              <a:lumMod val="50000"/>
                            </a:schemeClr>
                          </a:solidFill>
                          <a:latin typeface="微軟正黑體" pitchFamily="34" charset="-120"/>
                          <a:ea typeface="微軟正黑體" pitchFamily="34" charset="-120"/>
                        </a:rPr>
                        <a:t>積分採計截止</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tc>
                  <a:txBody>
                    <a:bodyPr/>
                    <a:lstStyle/>
                    <a:p>
                      <a:pPr algn="ctr"/>
                      <a:r>
                        <a:rPr lang="en-US" altLang="zh-TW" sz="2800" b="1" dirty="0" smtClean="0">
                          <a:solidFill>
                            <a:srgbClr val="FF0000"/>
                          </a:solidFill>
                          <a:latin typeface="微軟正黑體" pitchFamily="34" charset="-120"/>
                          <a:ea typeface="微軟正黑體" pitchFamily="34" charset="-120"/>
                        </a:rPr>
                        <a:t>4/24</a:t>
                      </a:r>
                      <a:endParaRPr lang="zh-TW" altLang="en-US" sz="2800" b="1" dirty="0">
                        <a:solidFill>
                          <a:srgbClr val="FF0000"/>
                        </a:solidFill>
                        <a:latin typeface="微軟正黑體" pitchFamily="34" charset="-120"/>
                        <a:ea typeface="微軟正黑體" pitchFamily="34" charset="-120"/>
                      </a:endParaRPr>
                    </a:p>
                  </a:txBody>
                  <a:tcPr marL="91439" marR="91439" marT="45718" marB="45718" anchor="ctr"/>
                </a:tc>
                <a:extLst>
                  <a:ext uri="{0D108BD9-81ED-4DB2-BD59-A6C34878D82A}">
                    <a16:rowId xmlns:a16="http://schemas.microsoft.com/office/drawing/2014/main" xmlns="" val="10003"/>
                  </a:ext>
                </a:extLst>
              </a:tr>
              <a:tr h="5112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chemeClr val="accent5">
                              <a:lumMod val="50000"/>
                            </a:schemeClr>
                          </a:solidFill>
                          <a:latin typeface="微軟正黑體" pitchFamily="34" charset="-120"/>
                          <a:ea typeface="微軟正黑體" pitchFamily="34" charset="-120"/>
                        </a:rPr>
                        <a:t>公告實際招生名額</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tc>
                  <a:txBody>
                    <a:bodyPr/>
                    <a:lstStyle/>
                    <a:p>
                      <a:pPr algn="ctr"/>
                      <a:r>
                        <a:rPr lang="en-US" altLang="zh-TW" sz="2800" b="1" dirty="0" smtClean="0">
                          <a:solidFill>
                            <a:schemeClr val="accent5">
                              <a:lumMod val="50000"/>
                            </a:schemeClr>
                          </a:solidFill>
                          <a:latin typeface="微軟正黑體" pitchFamily="34" charset="-120"/>
                          <a:ea typeface="微軟正黑體" pitchFamily="34" charset="-120"/>
                        </a:rPr>
                        <a:t>6/17</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extLst>
                  <a:ext uri="{0D108BD9-81ED-4DB2-BD59-A6C34878D82A}">
                    <a16:rowId xmlns:a16="http://schemas.microsoft.com/office/drawing/2014/main" xmlns="" val="10004"/>
                  </a:ext>
                </a:extLst>
              </a:tr>
              <a:tr h="5112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chemeClr val="accent5">
                              <a:lumMod val="50000"/>
                            </a:schemeClr>
                          </a:solidFill>
                          <a:latin typeface="微軟正黑體" pitchFamily="34" charset="-120"/>
                          <a:ea typeface="微軟正黑體" pitchFamily="34" charset="-120"/>
                        </a:rPr>
                        <a:t>公告個人積分序位查詢</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tc>
                  <a:txBody>
                    <a:bodyPr/>
                    <a:lstStyle/>
                    <a:p>
                      <a:pPr algn="ctr"/>
                      <a:r>
                        <a:rPr lang="en-US" altLang="zh-TW" sz="2800" b="1" dirty="0" smtClean="0">
                          <a:solidFill>
                            <a:schemeClr val="accent5">
                              <a:lumMod val="50000"/>
                            </a:schemeClr>
                          </a:solidFill>
                          <a:latin typeface="微軟正黑體" pitchFamily="34" charset="-120"/>
                          <a:ea typeface="微軟正黑體" pitchFamily="34" charset="-120"/>
                        </a:rPr>
                        <a:t>6/17</a:t>
                      </a:r>
                      <a:r>
                        <a:rPr lang="zh-TW" altLang="en-US" sz="2800" b="1" dirty="0" smtClean="0">
                          <a:solidFill>
                            <a:schemeClr val="accent5">
                              <a:lumMod val="50000"/>
                            </a:schemeClr>
                          </a:solidFill>
                          <a:latin typeface="微軟正黑體" pitchFamily="34" charset="-120"/>
                          <a:ea typeface="微軟正黑體" pitchFamily="34" charset="-120"/>
                        </a:rPr>
                        <a:t>中午</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extLst>
                  <a:ext uri="{0D108BD9-81ED-4DB2-BD59-A6C34878D82A}">
                    <a16:rowId xmlns:a16="http://schemas.microsoft.com/office/drawing/2014/main" xmlns="" val="10005"/>
                  </a:ext>
                </a:extLst>
              </a:tr>
              <a:tr h="511257">
                <a:tc>
                  <a:txBody>
                    <a:bodyPr/>
                    <a:lstStyle/>
                    <a:p>
                      <a:pPr algn="ctr"/>
                      <a:r>
                        <a:rPr lang="zh-TW" altLang="en-US" sz="2800" b="1" dirty="0" smtClean="0">
                          <a:solidFill>
                            <a:schemeClr val="accent5">
                              <a:lumMod val="50000"/>
                            </a:schemeClr>
                          </a:solidFill>
                          <a:latin typeface="微軟正黑體" pitchFamily="34" charset="-120"/>
                          <a:ea typeface="微軟正黑體" pitchFamily="34" charset="-120"/>
                        </a:rPr>
                        <a:t>線上志願選填</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solidFill>
                      <a:schemeClr val="accent6">
                        <a:lumMod val="60000"/>
                        <a:lumOff val="40000"/>
                      </a:schemeClr>
                    </a:solidFill>
                  </a:tcPr>
                </a:tc>
                <a:tc>
                  <a:txBody>
                    <a:bodyPr/>
                    <a:lstStyle/>
                    <a:p>
                      <a:pPr algn="ctr"/>
                      <a:r>
                        <a:rPr lang="en-US" altLang="zh-TW" sz="2800" b="1" dirty="0" smtClean="0">
                          <a:solidFill>
                            <a:schemeClr val="tx1">
                              <a:lumMod val="50000"/>
                              <a:lumOff val="50000"/>
                            </a:schemeClr>
                          </a:solidFill>
                          <a:latin typeface="微軟正黑體" pitchFamily="34" charset="-120"/>
                          <a:ea typeface="微軟正黑體" pitchFamily="34" charset="-120"/>
                        </a:rPr>
                        <a:t>6</a:t>
                      </a:r>
                      <a:r>
                        <a:rPr lang="en-US" altLang="zh-TW" sz="2800" b="0" dirty="0" smtClean="0">
                          <a:solidFill>
                            <a:schemeClr val="tx1">
                              <a:lumMod val="50000"/>
                              <a:lumOff val="50000"/>
                            </a:schemeClr>
                          </a:solidFill>
                          <a:latin typeface="微軟正黑體" pitchFamily="34" charset="-120"/>
                          <a:ea typeface="微軟正黑體" pitchFamily="34" charset="-120"/>
                        </a:rPr>
                        <a:t>/</a:t>
                      </a:r>
                      <a:r>
                        <a:rPr lang="en-US" altLang="zh-TW" sz="2800" b="1" dirty="0" smtClean="0">
                          <a:solidFill>
                            <a:schemeClr val="tx1">
                              <a:lumMod val="50000"/>
                              <a:lumOff val="50000"/>
                            </a:schemeClr>
                          </a:solidFill>
                          <a:latin typeface="微軟正黑體" pitchFamily="34" charset="-120"/>
                          <a:ea typeface="微軟正黑體" pitchFamily="34" charset="-120"/>
                        </a:rPr>
                        <a:t>17-6/20</a:t>
                      </a:r>
                      <a:endParaRPr lang="zh-TW" altLang="en-US" sz="2800" b="1" dirty="0">
                        <a:solidFill>
                          <a:schemeClr val="tx1">
                            <a:lumMod val="50000"/>
                            <a:lumOff val="50000"/>
                          </a:schemeClr>
                        </a:solidFill>
                        <a:latin typeface="微軟正黑體" pitchFamily="34" charset="-120"/>
                        <a:ea typeface="微軟正黑體" pitchFamily="34" charset="-120"/>
                      </a:endParaRPr>
                    </a:p>
                  </a:txBody>
                  <a:tcPr marL="91439" marR="91439" marT="45718" marB="45718" anchor="ctr">
                    <a:solidFill>
                      <a:schemeClr val="accent6">
                        <a:lumMod val="60000"/>
                        <a:lumOff val="40000"/>
                      </a:schemeClr>
                    </a:solidFill>
                  </a:tcPr>
                </a:tc>
                <a:extLst>
                  <a:ext uri="{0D108BD9-81ED-4DB2-BD59-A6C34878D82A}">
                    <a16:rowId xmlns:a16="http://schemas.microsoft.com/office/drawing/2014/main" xmlns="" val="10006"/>
                  </a:ext>
                </a:extLst>
              </a:tr>
              <a:tr h="511257">
                <a:tc>
                  <a:txBody>
                    <a:bodyPr/>
                    <a:lstStyle/>
                    <a:p>
                      <a:pPr algn="ctr"/>
                      <a:r>
                        <a:rPr lang="zh-TW" altLang="en-US" sz="2800" b="1" dirty="0" smtClean="0">
                          <a:solidFill>
                            <a:schemeClr val="accent5">
                              <a:lumMod val="50000"/>
                            </a:schemeClr>
                          </a:solidFill>
                          <a:latin typeface="微軟正黑體" pitchFamily="34" charset="-120"/>
                          <a:ea typeface="微軟正黑體" pitchFamily="34" charset="-120"/>
                        </a:rPr>
                        <a:t>集體報名</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tc>
                  <a:txBody>
                    <a:bodyPr/>
                    <a:lstStyle/>
                    <a:p>
                      <a:pPr algn="ctr"/>
                      <a:r>
                        <a:rPr lang="en-US" altLang="zh-TW" sz="2800" b="1" dirty="0" smtClean="0">
                          <a:solidFill>
                            <a:schemeClr val="accent5">
                              <a:lumMod val="50000"/>
                            </a:schemeClr>
                          </a:solidFill>
                          <a:latin typeface="微軟正黑體" pitchFamily="34" charset="-120"/>
                          <a:ea typeface="微軟正黑體" pitchFamily="34" charset="-120"/>
                        </a:rPr>
                        <a:t>6/23-6/24</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extLst>
                  <a:ext uri="{0D108BD9-81ED-4DB2-BD59-A6C34878D82A}">
                    <a16:rowId xmlns:a16="http://schemas.microsoft.com/office/drawing/2014/main" xmlns="" val="10007"/>
                  </a:ext>
                </a:extLst>
              </a:tr>
              <a:tr h="511257">
                <a:tc>
                  <a:txBody>
                    <a:bodyPr/>
                    <a:lstStyle/>
                    <a:p>
                      <a:pPr algn="ctr"/>
                      <a:r>
                        <a:rPr lang="zh-TW" altLang="en-US" sz="2800" b="1" dirty="0" smtClean="0">
                          <a:solidFill>
                            <a:schemeClr val="accent5">
                              <a:lumMod val="50000"/>
                            </a:schemeClr>
                          </a:solidFill>
                          <a:latin typeface="微軟正黑體" pitchFamily="34" charset="-120"/>
                          <a:ea typeface="微軟正黑體" pitchFamily="34" charset="-120"/>
                        </a:rPr>
                        <a:t>放榜</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tc>
                  <a:txBody>
                    <a:bodyPr/>
                    <a:lstStyle/>
                    <a:p>
                      <a:pPr algn="ctr"/>
                      <a:r>
                        <a:rPr lang="en-US" altLang="zh-TW" sz="2800" b="1" dirty="0" smtClean="0">
                          <a:solidFill>
                            <a:schemeClr val="accent5">
                              <a:lumMod val="50000"/>
                            </a:schemeClr>
                          </a:solidFill>
                          <a:latin typeface="微軟正黑體" pitchFamily="34" charset="-120"/>
                          <a:ea typeface="微軟正黑體" pitchFamily="34" charset="-120"/>
                        </a:rPr>
                        <a:t>7/8</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extLst>
                  <a:ext uri="{0D108BD9-81ED-4DB2-BD59-A6C34878D82A}">
                    <a16:rowId xmlns:a16="http://schemas.microsoft.com/office/drawing/2014/main" xmlns="" val="10008"/>
                  </a:ext>
                </a:extLst>
              </a:tr>
              <a:tr h="511257">
                <a:tc>
                  <a:txBody>
                    <a:bodyPr/>
                    <a:lstStyle/>
                    <a:p>
                      <a:pPr algn="ctr"/>
                      <a:r>
                        <a:rPr lang="zh-TW" altLang="en-US" sz="2800" b="1" dirty="0" smtClean="0">
                          <a:solidFill>
                            <a:schemeClr val="accent5">
                              <a:lumMod val="50000"/>
                            </a:schemeClr>
                          </a:solidFill>
                          <a:latin typeface="微軟正黑體" pitchFamily="34" charset="-120"/>
                          <a:ea typeface="微軟正黑體" pitchFamily="34" charset="-120"/>
                        </a:rPr>
                        <a:t>報到</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tc>
                  <a:txBody>
                    <a:bodyPr/>
                    <a:lstStyle/>
                    <a:p>
                      <a:pPr algn="ctr"/>
                      <a:r>
                        <a:rPr lang="en-US" altLang="zh-TW" sz="2800" b="1" dirty="0" smtClean="0">
                          <a:solidFill>
                            <a:schemeClr val="accent5">
                              <a:lumMod val="50000"/>
                            </a:schemeClr>
                          </a:solidFill>
                          <a:latin typeface="微軟正黑體" pitchFamily="34" charset="-120"/>
                          <a:ea typeface="微軟正黑體" pitchFamily="34" charset="-120"/>
                        </a:rPr>
                        <a:t>7/10</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extLst>
                  <a:ext uri="{0D108BD9-81ED-4DB2-BD59-A6C34878D82A}">
                    <a16:rowId xmlns:a16="http://schemas.microsoft.com/office/drawing/2014/main" xmlns="" val="10009"/>
                  </a:ext>
                </a:extLst>
              </a:tr>
            </a:tbl>
          </a:graphicData>
        </a:graphic>
      </p:graphicFrame>
      <p:sp>
        <p:nvSpPr>
          <p:cNvPr id="5" name="標題 1"/>
          <p:cNvSpPr txBox="1">
            <a:spLocks/>
          </p:cNvSpPr>
          <p:nvPr/>
        </p:nvSpPr>
        <p:spPr bwMode="auto">
          <a:xfrm>
            <a:off x="520749" y="476672"/>
            <a:ext cx="8188635" cy="846906"/>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smtClean="0">
                <a:solidFill>
                  <a:schemeClr val="bg1"/>
                </a:solidFill>
                <a:latin typeface="微軟正黑體" pitchFamily="34" charset="-120"/>
                <a:ea typeface="微軟正黑體" pitchFamily="34" charset="-120"/>
              </a:rPr>
              <a:t>109</a:t>
            </a:r>
            <a:r>
              <a:rPr lang="zh-TW" altLang="en-US" b="1" dirty="0" smtClean="0">
                <a:solidFill>
                  <a:schemeClr val="bg1"/>
                </a:solidFill>
                <a:latin typeface="微軟正黑體" pitchFamily="34" charset="-120"/>
                <a:ea typeface="微軟正黑體" pitchFamily="34" charset="-120"/>
              </a:rPr>
              <a:t>年免試入學</a:t>
            </a:r>
            <a:r>
              <a:rPr lang="en-US" altLang="zh-TW" b="1" dirty="0" smtClean="0">
                <a:solidFill>
                  <a:schemeClr val="bg1"/>
                </a:solidFill>
                <a:latin typeface="微軟正黑體" pitchFamily="34" charset="-120"/>
                <a:ea typeface="微軟正黑體" pitchFamily="34" charset="-120"/>
              </a:rPr>
              <a:t>-</a:t>
            </a:r>
            <a:r>
              <a:rPr lang="zh-TW" altLang="en-US" b="1" dirty="0" smtClean="0">
                <a:solidFill>
                  <a:schemeClr val="bg1"/>
                </a:solidFill>
                <a:latin typeface="微軟正黑體" pitchFamily="34" charset="-120"/>
                <a:ea typeface="微軟正黑體" pitchFamily="34" charset="-120"/>
              </a:rPr>
              <a:t>重要</a:t>
            </a:r>
            <a:r>
              <a:rPr lang="zh-TW" altLang="en-US" b="1" dirty="0">
                <a:solidFill>
                  <a:schemeClr val="bg1"/>
                </a:solidFill>
                <a:latin typeface="微軟正黑體" pitchFamily="34" charset="-120"/>
                <a:ea typeface="微軟正黑體" pitchFamily="34" charset="-120"/>
              </a:rPr>
              <a:t>日程表</a:t>
            </a: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37</a:t>
            </a:fld>
            <a:endParaRPr lang="zh-TW" altLang="en-US">
              <a:solidFill>
                <a:prstClr val="black">
                  <a:tint val="75000"/>
                </a:prstClr>
              </a:solidFill>
            </a:endParaRPr>
          </a:p>
        </p:txBody>
      </p:sp>
      <p:pic>
        <p:nvPicPr>
          <p:cNvPr id="8" name="圖片 7">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36411331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表格 24"/>
          <p:cNvGraphicFramePr>
            <a:graphicFrameLocks noGrp="1"/>
          </p:cNvGraphicFramePr>
          <p:nvPr>
            <p:extLst>
              <p:ext uri="{D42A27DB-BD31-4B8C-83A1-F6EECF244321}">
                <p14:modId xmlns:p14="http://schemas.microsoft.com/office/powerpoint/2010/main" val="594156901"/>
              </p:ext>
            </p:extLst>
          </p:nvPr>
        </p:nvGraphicFramePr>
        <p:xfrm>
          <a:off x="6372200" y="1124744"/>
          <a:ext cx="2520279" cy="457222"/>
        </p:xfrm>
        <a:graphic>
          <a:graphicData uri="http://schemas.openxmlformats.org/drawingml/2006/table">
            <a:tbl>
              <a:tblPr firstRow="1" bandRow="1">
                <a:tableStyleId>{21E4AEA4-8DFA-4A89-87EB-49C32662AFE0}</a:tableStyleId>
              </a:tblPr>
              <a:tblGrid>
                <a:gridCol w="2520279">
                  <a:extLst>
                    <a:ext uri="{9D8B030D-6E8A-4147-A177-3AD203B41FA5}">
                      <a16:colId xmlns:a16="http://schemas.microsoft.com/office/drawing/2014/main" xmlns="" val="20000"/>
                    </a:ext>
                  </a:extLst>
                </a:gridCol>
              </a:tblGrid>
              <a:tr h="324254">
                <a:tc>
                  <a:txBody>
                    <a:bodyPr/>
                    <a:lstStyle/>
                    <a:p>
                      <a:pPr marL="0" indent="0" algn="ctr">
                        <a:buFont typeface="Wingdings" pitchFamily="2" charset="2"/>
                        <a:buNone/>
                      </a:pPr>
                      <a:r>
                        <a:rPr lang="zh-TW" altLang="en-US" sz="2400" dirty="0" smtClean="0">
                          <a:solidFill>
                            <a:schemeClr val="bg1"/>
                          </a:solidFill>
                          <a:latin typeface="微軟正黑體" pitchFamily="34" charset="-120"/>
                          <a:ea typeface="微軟正黑體" pitchFamily="34" charset="-120"/>
                        </a:rPr>
                        <a:t>可跨區報名</a:t>
                      </a:r>
                      <a:endParaRPr lang="zh-TW" altLang="en-US" sz="2400" dirty="0">
                        <a:solidFill>
                          <a:schemeClr val="bg1"/>
                        </a:solidFill>
                        <a:latin typeface="微軟正黑體" pitchFamily="34" charset="-120"/>
                        <a:ea typeface="微軟正黑體" pitchFamily="34" charset="-120"/>
                      </a:endParaRPr>
                    </a:p>
                  </a:txBody>
                  <a:tcPr marL="0" marR="0" marT="45731" marB="45731" anchor="ctr">
                    <a:solidFill>
                      <a:schemeClr val="accent2">
                        <a:lumMod val="60000"/>
                        <a:lumOff val="40000"/>
                      </a:schemeClr>
                    </a:solidFill>
                  </a:tcPr>
                </a:tc>
                <a:extLst>
                  <a:ext uri="{0D108BD9-81ED-4DB2-BD59-A6C34878D82A}">
                    <a16:rowId xmlns:a16="http://schemas.microsoft.com/office/drawing/2014/main" xmlns="" val="10000"/>
                  </a:ext>
                </a:extLst>
              </a:tr>
            </a:tbl>
          </a:graphicData>
        </a:graphic>
      </p:graphicFrame>
      <p:sp>
        <p:nvSpPr>
          <p:cNvPr id="10" name="標題 1"/>
          <p:cNvSpPr txBox="1">
            <a:spLocks/>
          </p:cNvSpPr>
          <p:nvPr/>
        </p:nvSpPr>
        <p:spPr bwMode="auto">
          <a:xfrm>
            <a:off x="323529" y="260648"/>
            <a:ext cx="8640959" cy="792088"/>
          </a:xfrm>
          <a:prstGeom prst="rect">
            <a:avLst/>
          </a:prstGeom>
          <a:solidFill>
            <a:schemeClr val="accent3">
              <a:lumMod val="7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lang="en-US" altLang="zh-TW"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年特色招生考試分發入學</a:t>
            </a:r>
            <a:endParaRPr kumimoji="1" lang="zh-TW" altLang="en-US" sz="3000" dirty="0">
              <a:solidFill>
                <a:schemeClr val="bg1"/>
              </a:solidFill>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38</a:t>
            </a:fld>
            <a:endParaRPr lang="zh-TW" altLang="en-US">
              <a:solidFill>
                <a:prstClr val="black">
                  <a:tint val="75000"/>
                </a:prstClr>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4038234667"/>
              </p:ext>
            </p:extLst>
          </p:nvPr>
        </p:nvGraphicFramePr>
        <p:xfrm>
          <a:off x="6372200" y="1587530"/>
          <a:ext cx="2520279" cy="5081830"/>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xmlns="" val="20000"/>
                    </a:ext>
                  </a:extLst>
                </a:gridCol>
                <a:gridCol w="1440159">
                  <a:extLst>
                    <a:ext uri="{9D8B030D-6E8A-4147-A177-3AD203B41FA5}">
                      <a16:colId xmlns:a16="http://schemas.microsoft.com/office/drawing/2014/main" xmlns="" val="20001"/>
                    </a:ext>
                  </a:extLst>
                </a:gridCol>
              </a:tblGrid>
              <a:tr h="427756">
                <a:tc>
                  <a:txBody>
                    <a:bodyPr/>
                    <a:lstStyle/>
                    <a:p>
                      <a:pPr algn="ctr"/>
                      <a:r>
                        <a:rPr lang="zh-TW" altLang="en-US" sz="2000" dirty="0" smtClean="0">
                          <a:latin typeface="微軟正黑體" panose="020B0604030504040204" pitchFamily="34" charset="-120"/>
                          <a:ea typeface="微軟正黑體" panose="020B0604030504040204" pitchFamily="34" charset="-120"/>
                        </a:rPr>
                        <a:t>時間</a:t>
                      </a:r>
                      <a:endParaRPr lang="zh-TW" altLang="en-US" sz="2000" dirty="0">
                        <a:latin typeface="微軟正黑體" panose="020B0604030504040204" pitchFamily="34" charset="-120"/>
                        <a:ea typeface="微軟正黑體" panose="020B0604030504040204" pitchFamily="34" charset="-120"/>
                      </a:endParaRPr>
                    </a:p>
                  </a:txBody>
                  <a:tcPr>
                    <a:solidFill>
                      <a:schemeClr val="accent5">
                        <a:lumMod val="50000"/>
                      </a:schemeClr>
                    </a:solidFill>
                  </a:tcPr>
                </a:tc>
                <a:tc>
                  <a:txBody>
                    <a:bodyPr/>
                    <a:lstStyle/>
                    <a:p>
                      <a:pPr algn="ctr"/>
                      <a:r>
                        <a:rPr lang="zh-TW" altLang="en-US" sz="2000" dirty="0" smtClean="0">
                          <a:latin typeface="微軟正黑體" panose="020B0604030504040204" pitchFamily="34" charset="-120"/>
                          <a:ea typeface="微軟正黑體" panose="020B0604030504040204" pitchFamily="34" charset="-120"/>
                        </a:rPr>
                        <a:t>辦理事項</a:t>
                      </a:r>
                      <a:endParaRPr lang="zh-TW" altLang="en-US" sz="2000" dirty="0">
                        <a:latin typeface="微軟正黑體" panose="020B0604030504040204" pitchFamily="34" charset="-120"/>
                        <a:ea typeface="微軟正黑體" panose="020B0604030504040204" pitchFamily="34" charset="-120"/>
                      </a:endParaRPr>
                    </a:p>
                  </a:txBody>
                  <a:tcPr>
                    <a:solidFill>
                      <a:schemeClr val="accent5">
                        <a:lumMod val="50000"/>
                      </a:schemeClr>
                    </a:solidFill>
                  </a:tcPr>
                </a:tc>
                <a:extLst>
                  <a:ext uri="{0D108BD9-81ED-4DB2-BD59-A6C34878D82A}">
                    <a16:rowId xmlns:a16="http://schemas.microsoft.com/office/drawing/2014/main" xmlns="" val="10000"/>
                  </a:ext>
                </a:extLst>
              </a:tr>
              <a:tr h="693634">
                <a:tc>
                  <a:txBody>
                    <a:bodyPr/>
                    <a:lstStyle/>
                    <a:p>
                      <a:r>
                        <a:rPr lang="en-US" altLang="zh-TW" sz="2000" b="1" dirty="0" smtClean="0">
                          <a:solidFill>
                            <a:schemeClr val="bg1"/>
                          </a:solidFill>
                          <a:latin typeface="微軟正黑體" panose="020B0604030504040204" pitchFamily="34" charset="-120"/>
                          <a:ea typeface="微軟正黑體" panose="020B0604030504040204" pitchFamily="34" charset="-120"/>
                        </a:rPr>
                        <a:t>6/16-6/19</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nchor="ctr">
                    <a:solidFill>
                      <a:srgbClr val="FF0000"/>
                    </a:solidFill>
                  </a:tcPr>
                </a:tc>
                <a:tc>
                  <a:txBody>
                    <a:bodyPr/>
                    <a:lstStyle/>
                    <a:p>
                      <a:r>
                        <a:rPr lang="zh-TW" altLang="en-US" sz="2000" b="1" dirty="0" smtClean="0">
                          <a:solidFill>
                            <a:schemeClr val="bg1"/>
                          </a:solidFill>
                          <a:latin typeface="微軟正黑體" panose="020B0604030504040204" pitchFamily="34" charset="-120"/>
                          <a:ea typeface="微軟正黑體" panose="020B0604030504040204" pitchFamily="34" charset="-120"/>
                        </a:rPr>
                        <a:t>報名</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nchor="ctr">
                    <a:solidFill>
                      <a:srgbClr val="FF0000"/>
                    </a:solidFill>
                  </a:tcPr>
                </a:tc>
                <a:extLst>
                  <a:ext uri="{0D108BD9-81ED-4DB2-BD59-A6C34878D82A}">
                    <a16:rowId xmlns:a16="http://schemas.microsoft.com/office/drawing/2014/main" xmlns="" val="10001"/>
                  </a:ext>
                </a:extLst>
              </a:tr>
              <a:tr h="4277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smtClean="0">
                          <a:solidFill>
                            <a:schemeClr val="bg1"/>
                          </a:solidFill>
                          <a:latin typeface="微軟正黑體" panose="020B0604030504040204" pitchFamily="34" charset="-120"/>
                          <a:ea typeface="微軟正黑體" panose="020B0604030504040204" pitchFamily="34" charset="-120"/>
                        </a:rPr>
                        <a:t>6/21</a:t>
                      </a:r>
                      <a:endParaRPr lang="zh-TW" altLang="en-US" sz="2000" b="1" dirty="0" smtClean="0">
                        <a:solidFill>
                          <a:schemeClr val="bg1"/>
                        </a:solidFill>
                        <a:latin typeface="微軟正黑體" panose="020B0604030504040204" pitchFamily="34" charset="-120"/>
                        <a:ea typeface="微軟正黑體" panose="020B0604030504040204" pitchFamily="34" charset="-120"/>
                      </a:endParaRPr>
                    </a:p>
                  </a:txBody>
                  <a:tcPr anchor="ctr">
                    <a:solidFill>
                      <a:srgbClr val="FF0000"/>
                    </a:solidFill>
                  </a:tcPr>
                </a:tc>
                <a:tc>
                  <a:txBody>
                    <a:bodyPr/>
                    <a:lstStyle/>
                    <a:p>
                      <a:r>
                        <a:rPr lang="zh-TW" altLang="en-US" sz="2000" b="1" dirty="0" smtClean="0">
                          <a:solidFill>
                            <a:schemeClr val="bg1"/>
                          </a:solidFill>
                          <a:latin typeface="微軟正黑體" panose="020B0604030504040204" pitchFamily="34" charset="-120"/>
                          <a:ea typeface="微軟正黑體" panose="020B0604030504040204" pitchFamily="34" charset="-120"/>
                        </a:rPr>
                        <a:t>學科測驗</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nchor="ctr">
                    <a:solidFill>
                      <a:srgbClr val="FF0000"/>
                    </a:solidFill>
                  </a:tcPr>
                </a:tc>
                <a:extLst>
                  <a:ext uri="{0D108BD9-81ED-4DB2-BD59-A6C34878D82A}">
                    <a16:rowId xmlns:a16="http://schemas.microsoft.com/office/drawing/2014/main" xmlns="" val="10002"/>
                  </a:ext>
                </a:extLst>
              </a:tr>
              <a:tr h="14677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smtClean="0">
                          <a:solidFill>
                            <a:schemeClr val="bg1"/>
                          </a:solidFill>
                          <a:latin typeface="微軟正黑體" panose="020B0604030504040204" pitchFamily="34" charset="-120"/>
                          <a:ea typeface="微軟正黑體" panose="020B0604030504040204" pitchFamily="34" charset="-120"/>
                        </a:rPr>
                        <a:t>6/22-</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smtClean="0">
                          <a:solidFill>
                            <a:schemeClr val="bg1"/>
                          </a:solidFill>
                          <a:latin typeface="微軟正黑體" panose="020B0604030504040204" pitchFamily="34" charset="-120"/>
                          <a:ea typeface="微軟正黑體" panose="020B0604030504040204" pitchFamily="34" charset="-120"/>
                        </a:rPr>
                        <a:t>6/24</a:t>
                      </a:r>
                      <a:endParaRPr lang="zh-TW" altLang="en-US" sz="2000" b="1" dirty="0" smtClean="0">
                        <a:solidFill>
                          <a:schemeClr val="bg1"/>
                        </a:solidFill>
                        <a:latin typeface="微軟正黑體" panose="020B0604030504040204" pitchFamily="34" charset="-120"/>
                        <a:ea typeface="微軟正黑體" panose="020B0604030504040204" pitchFamily="34" charset="-120"/>
                      </a:endParaRPr>
                    </a:p>
                  </a:txBody>
                  <a:tcPr anchor="ctr">
                    <a:solidFill>
                      <a:srgbClr val="0070C0"/>
                    </a:solidFill>
                  </a:tcPr>
                </a:tc>
                <a:tc>
                  <a:txBody>
                    <a:bodyPr/>
                    <a:lstStyle/>
                    <a:p>
                      <a:r>
                        <a:rPr lang="zh-TW" altLang="en-US" sz="2000" b="1" dirty="0" smtClean="0">
                          <a:solidFill>
                            <a:schemeClr val="bg1"/>
                          </a:solidFill>
                          <a:latin typeface="微軟正黑體" panose="020B0604030504040204" pitchFamily="34" charset="-120"/>
                          <a:ea typeface="微軟正黑體" panose="020B0604030504040204" pitchFamily="34" charset="-120"/>
                        </a:rPr>
                        <a:t>開放網路查詢學科測驗分數及志願選填</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nchor="ctr">
                    <a:solidFill>
                      <a:srgbClr val="0070C0"/>
                    </a:solidFill>
                  </a:tcPr>
                </a:tc>
                <a:extLst>
                  <a:ext uri="{0D108BD9-81ED-4DB2-BD59-A6C34878D82A}">
                    <a16:rowId xmlns:a16="http://schemas.microsoft.com/office/drawing/2014/main" xmlns="" val="10003"/>
                  </a:ext>
                </a:extLst>
              </a:tr>
              <a:tr h="7567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smtClean="0">
                          <a:solidFill>
                            <a:schemeClr val="bg1"/>
                          </a:solidFill>
                          <a:latin typeface="微軟正黑體" panose="020B0604030504040204" pitchFamily="34" charset="-120"/>
                          <a:ea typeface="微軟正黑體" panose="020B0604030504040204" pitchFamily="34" charset="-120"/>
                        </a:rPr>
                        <a:t>6/24</a:t>
                      </a:r>
                      <a:endParaRPr lang="zh-TW" altLang="en-US" sz="2000" b="1" dirty="0" smtClean="0">
                        <a:solidFill>
                          <a:schemeClr val="bg1"/>
                        </a:solidFill>
                        <a:latin typeface="微軟正黑體" panose="020B0604030504040204" pitchFamily="34" charset="-120"/>
                        <a:ea typeface="微軟正黑體" panose="020B0604030504040204" pitchFamily="34" charset="-120"/>
                      </a:endParaRPr>
                    </a:p>
                  </a:txBody>
                  <a:tcPr anchor="ctr">
                    <a:solidFill>
                      <a:srgbClr val="FF0000"/>
                    </a:solidFill>
                  </a:tcPr>
                </a:tc>
                <a:tc>
                  <a:txBody>
                    <a:bodyPr/>
                    <a:lstStyle/>
                    <a:p>
                      <a:r>
                        <a:rPr lang="zh-TW" altLang="en-US" sz="2000" b="1" dirty="0" smtClean="0">
                          <a:solidFill>
                            <a:schemeClr val="bg1"/>
                          </a:solidFill>
                          <a:latin typeface="微軟正黑體" panose="020B0604030504040204" pitchFamily="34" charset="-120"/>
                          <a:ea typeface="微軟正黑體" panose="020B0604030504040204" pitchFamily="34" charset="-120"/>
                        </a:rPr>
                        <a:t>志願選填截止日</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nchor="ctr">
                    <a:solidFill>
                      <a:srgbClr val="FF0000"/>
                    </a:solidFill>
                  </a:tcPr>
                </a:tc>
                <a:extLst>
                  <a:ext uri="{0D108BD9-81ED-4DB2-BD59-A6C34878D82A}">
                    <a16:rowId xmlns:a16="http://schemas.microsoft.com/office/drawing/2014/main" xmlns="" val="10004"/>
                  </a:ext>
                </a:extLst>
              </a:tr>
              <a:tr h="7567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smtClean="0">
                          <a:solidFill>
                            <a:schemeClr val="bg1"/>
                          </a:solidFill>
                          <a:latin typeface="微軟正黑體" panose="020B0604030504040204" pitchFamily="34" charset="-120"/>
                          <a:ea typeface="微軟正黑體" panose="020B0604030504040204" pitchFamily="34" charset="-120"/>
                        </a:rPr>
                        <a:t>7/1</a:t>
                      </a:r>
                      <a:r>
                        <a:rPr lang="zh-TW" altLang="en-US" sz="2000" b="1" dirty="0" smtClean="0">
                          <a:solidFill>
                            <a:schemeClr val="bg1"/>
                          </a:solidFill>
                          <a:latin typeface="微軟正黑體" panose="020B0604030504040204" pitchFamily="34" charset="-120"/>
                          <a:ea typeface="微軟正黑體" panose="020B0604030504040204" pitchFamily="34" charset="-120"/>
                        </a:rPr>
                        <a:t>前</a:t>
                      </a:r>
                    </a:p>
                  </a:txBody>
                  <a:tcPr anchor="ctr">
                    <a:solidFill>
                      <a:srgbClr val="0070C0"/>
                    </a:solidFill>
                  </a:tcPr>
                </a:tc>
                <a:tc>
                  <a:txBody>
                    <a:bodyPr/>
                    <a:lstStyle/>
                    <a:p>
                      <a:r>
                        <a:rPr lang="zh-TW" altLang="en-US" sz="2000" b="1" dirty="0" smtClean="0">
                          <a:solidFill>
                            <a:schemeClr val="bg1"/>
                          </a:solidFill>
                          <a:latin typeface="微軟正黑體" panose="020B0604030504040204" pitchFamily="34" charset="-120"/>
                          <a:ea typeface="微軟正黑體" panose="020B0604030504040204" pitchFamily="34" charset="-120"/>
                        </a:rPr>
                        <a:t>繳交志願表</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nchor="ctr">
                    <a:solidFill>
                      <a:srgbClr val="0070C0"/>
                    </a:solidFill>
                  </a:tcPr>
                </a:tc>
                <a:extLst>
                  <a:ext uri="{0D108BD9-81ED-4DB2-BD59-A6C34878D82A}">
                    <a16:rowId xmlns:a16="http://schemas.microsoft.com/office/drawing/2014/main" xmlns="" val="10005"/>
                  </a:ext>
                </a:extLst>
              </a:tr>
              <a:tr h="2829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smtClean="0">
                          <a:solidFill>
                            <a:schemeClr val="bg1"/>
                          </a:solidFill>
                          <a:latin typeface="微軟正黑體" panose="020B0604030504040204" pitchFamily="34" charset="-120"/>
                          <a:ea typeface="微軟正黑體" panose="020B0604030504040204" pitchFamily="34" charset="-120"/>
                        </a:rPr>
                        <a:t>7/8</a:t>
                      </a:r>
                      <a:endParaRPr lang="zh-TW" altLang="en-US" sz="2000" b="1" dirty="0" smtClean="0">
                        <a:solidFill>
                          <a:schemeClr val="bg1"/>
                        </a:solidFill>
                        <a:latin typeface="微軟正黑體" panose="020B0604030504040204" pitchFamily="34" charset="-120"/>
                        <a:ea typeface="微軟正黑體" panose="020B0604030504040204" pitchFamily="34" charset="-120"/>
                      </a:endParaRPr>
                    </a:p>
                  </a:txBody>
                  <a:tcPr anchor="ctr">
                    <a:solidFill>
                      <a:srgbClr val="FF0000"/>
                    </a:solidFill>
                  </a:tcPr>
                </a:tc>
                <a:tc>
                  <a:txBody>
                    <a:bodyPr/>
                    <a:lstStyle/>
                    <a:p>
                      <a:r>
                        <a:rPr lang="zh-TW" altLang="en-US" sz="2000" b="1" dirty="0" smtClean="0">
                          <a:solidFill>
                            <a:schemeClr val="bg1"/>
                          </a:solidFill>
                          <a:latin typeface="微軟正黑體" panose="020B0604030504040204" pitchFamily="34" charset="-120"/>
                          <a:ea typeface="微軟正黑體" panose="020B0604030504040204" pitchFamily="34" charset="-120"/>
                        </a:rPr>
                        <a:t>放榜</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nchor="ctr">
                    <a:solidFill>
                      <a:srgbClr val="FF0000"/>
                    </a:solidFill>
                  </a:tcPr>
                </a:tc>
                <a:extLst>
                  <a:ext uri="{0D108BD9-81ED-4DB2-BD59-A6C34878D82A}">
                    <a16:rowId xmlns:a16="http://schemas.microsoft.com/office/drawing/2014/main" xmlns="" val="10006"/>
                  </a:ext>
                </a:extLst>
              </a:tr>
            </a:tbl>
          </a:graphicData>
        </a:graphic>
      </p:graphicFrame>
      <p:pic>
        <p:nvPicPr>
          <p:cNvPr id="8" name="圖片 7">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graphicFrame>
        <p:nvGraphicFramePr>
          <p:cNvPr id="3" name="表格 2"/>
          <p:cNvGraphicFramePr>
            <a:graphicFrameLocks noGrp="1"/>
          </p:cNvGraphicFramePr>
          <p:nvPr>
            <p:extLst>
              <p:ext uri="{D42A27DB-BD31-4B8C-83A1-F6EECF244321}">
                <p14:modId xmlns:p14="http://schemas.microsoft.com/office/powerpoint/2010/main" val="175851080"/>
              </p:ext>
            </p:extLst>
          </p:nvPr>
        </p:nvGraphicFramePr>
        <p:xfrm>
          <a:off x="323529" y="1166813"/>
          <a:ext cx="5976663" cy="5502547"/>
        </p:xfrm>
        <a:graphic>
          <a:graphicData uri="http://schemas.openxmlformats.org/drawingml/2006/table">
            <a:tbl>
              <a:tblPr>
                <a:tableStyleId>{5C22544A-7EE6-4342-B048-85BDC9FD1C3A}</a:tableStyleId>
              </a:tblPr>
              <a:tblGrid>
                <a:gridCol w="936103">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2448272">
                  <a:extLst>
                    <a:ext uri="{9D8B030D-6E8A-4147-A177-3AD203B41FA5}">
                      <a16:colId xmlns:a16="http://schemas.microsoft.com/office/drawing/2014/main" xmlns="" val="20002"/>
                    </a:ext>
                  </a:extLst>
                </a:gridCol>
                <a:gridCol w="648072">
                  <a:extLst>
                    <a:ext uri="{9D8B030D-6E8A-4147-A177-3AD203B41FA5}">
                      <a16:colId xmlns:a16="http://schemas.microsoft.com/office/drawing/2014/main" xmlns="" val="20003"/>
                    </a:ext>
                  </a:extLst>
                </a:gridCol>
                <a:gridCol w="792088">
                  <a:extLst>
                    <a:ext uri="{9D8B030D-6E8A-4147-A177-3AD203B41FA5}">
                      <a16:colId xmlns:a16="http://schemas.microsoft.com/office/drawing/2014/main" xmlns="" val="20004"/>
                    </a:ext>
                  </a:extLst>
                </a:gridCol>
              </a:tblGrid>
              <a:tr h="1094232">
                <a:tc>
                  <a:txBody>
                    <a:bodyPr/>
                    <a:lstStyle/>
                    <a:p>
                      <a:pPr algn="ctr" rtl="0" fontAlgn="ctr"/>
                      <a:r>
                        <a:rPr lang="zh-TW" altLang="en-US" sz="1800" u="none" strike="noStrike" dirty="0" smtClean="0">
                          <a:effectLst/>
                          <a:latin typeface="微軟正黑體" panose="020B0604030504040204" pitchFamily="34" charset="-120"/>
                          <a:ea typeface="微軟正黑體" panose="020B0604030504040204" pitchFamily="34" charset="-120"/>
                        </a:rPr>
                        <a:t>區別</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lumMod val="40000"/>
                        <a:lumOff val="60000"/>
                      </a:schemeClr>
                    </a:solidFill>
                  </a:tcPr>
                </a:tc>
                <a:tc>
                  <a:txBody>
                    <a:bodyPr/>
                    <a:lstStyle/>
                    <a:p>
                      <a:pPr algn="ctr" rtl="0" fontAlgn="ctr"/>
                      <a:r>
                        <a:rPr lang="zh-TW" altLang="en-US" sz="1800" u="none" strike="noStrike" dirty="0" smtClean="0">
                          <a:effectLst/>
                          <a:latin typeface="微軟正黑體" panose="020B0604030504040204" pitchFamily="34" charset="-120"/>
                          <a:ea typeface="微軟正黑體" panose="020B0604030504040204" pitchFamily="34" charset="-120"/>
                        </a:rPr>
                        <a:t>學校</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lumMod val="40000"/>
                        <a:lumOff val="60000"/>
                      </a:schemeClr>
                    </a:solidFill>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特色</a:t>
                      </a:r>
                      <a:r>
                        <a:rPr lang="zh-TW" altLang="en-US" sz="1800" u="none" strike="noStrike" dirty="0" smtClean="0">
                          <a:effectLst/>
                          <a:latin typeface="微軟正黑體" panose="020B0604030504040204" pitchFamily="34" charset="-120"/>
                          <a:ea typeface="微軟正黑體" panose="020B0604030504040204" pitchFamily="34" charset="-120"/>
                        </a:rPr>
                        <a:t>班級</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lumMod val="40000"/>
                        <a:lumOff val="60000"/>
                      </a:schemeClr>
                    </a:solidFill>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班數</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lumMod val="40000"/>
                        <a:lumOff val="60000"/>
                      </a:schemeClr>
                    </a:solidFill>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名額</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lumMod val="40000"/>
                        <a:lumOff val="60000"/>
                      </a:schemeClr>
                    </a:solidFill>
                  </a:tcPr>
                </a:tc>
                <a:extLst>
                  <a:ext uri="{0D108BD9-81ED-4DB2-BD59-A6C34878D82A}">
                    <a16:rowId xmlns:a16="http://schemas.microsoft.com/office/drawing/2014/main" xmlns="" val="10000"/>
                  </a:ext>
                </a:extLst>
              </a:tr>
              <a:tr h="854035">
                <a:tc rowSpan="3">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基</a:t>
                      </a:r>
                      <a:r>
                        <a:rPr lang="zh-TW" altLang="en-US" sz="1800" u="none" strike="noStrike" dirty="0" smtClean="0">
                          <a:effectLst/>
                          <a:latin typeface="微軟正黑體" panose="020B0604030504040204" pitchFamily="34" charset="-120"/>
                          <a:ea typeface="微軟正黑體" panose="020B0604030504040204" pitchFamily="34" charset="-120"/>
                        </a:rPr>
                        <a:t>北區</a:t>
                      </a:r>
                      <a:endParaRPr lang="en-US" altLang="zh-TW" sz="1800" u="none" strike="noStrike" dirty="0" smtClean="0">
                        <a:effectLst/>
                        <a:latin typeface="微軟正黑體" panose="020B0604030504040204" pitchFamily="34" charset="-120"/>
                        <a:ea typeface="微軟正黑體" panose="020B0604030504040204" pitchFamily="34" charset="-120"/>
                      </a:endParaRPr>
                    </a:p>
                    <a:p>
                      <a:pPr algn="ctr" rtl="0" fontAlgn="ctr"/>
                      <a:r>
                        <a:rPr lang="en-US" altLang="zh-TW" sz="1800" u="none" strike="noStrike" dirty="0" smtClean="0">
                          <a:effectLst/>
                          <a:latin typeface="微軟正黑體" panose="020B0604030504040204" pitchFamily="34" charset="-120"/>
                          <a:ea typeface="微軟正黑體" panose="020B0604030504040204" pitchFamily="34" charset="-120"/>
                        </a:rPr>
                        <a:t>(</a:t>
                      </a:r>
                      <a:r>
                        <a:rPr lang="en-US" altLang="zh-TW" sz="1800" u="none" strike="noStrike" dirty="0">
                          <a:effectLst/>
                          <a:latin typeface="微軟正黑體" panose="020B0604030504040204" pitchFamily="34" charset="-120"/>
                          <a:ea typeface="微軟正黑體" panose="020B0604030504040204" pitchFamily="34" charset="-120"/>
                        </a:rPr>
                        <a:t>3</a:t>
                      </a:r>
                      <a:r>
                        <a:rPr lang="zh-TW" altLang="en-US" sz="1800" u="none" strike="noStrike" dirty="0">
                          <a:effectLst/>
                          <a:latin typeface="微軟正黑體" panose="020B0604030504040204" pitchFamily="34" charset="-120"/>
                          <a:ea typeface="微軟正黑體" panose="020B0604030504040204" pitchFamily="34" charset="-120"/>
                        </a:rPr>
                        <a:t>校</a:t>
                      </a:r>
                      <a:r>
                        <a:rPr lang="en-US" altLang="zh-TW" sz="1800" u="none" strike="noStrike" dirty="0">
                          <a:effectLst/>
                          <a:latin typeface="微軟正黑體" panose="020B0604030504040204" pitchFamily="34" charset="-120"/>
                          <a:ea typeface="微軟正黑體" panose="020B0604030504040204" pitchFamily="34" charset="-120"/>
                        </a:rPr>
                        <a:t>)</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政大附中</a:t>
                      </a: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英語國際特色班</a:t>
                      </a: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en-US" altLang="zh-TW" sz="1800" u="none" strike="noStrike" dirty="0">
                          <a:effectLst/>
                          <a:latin typeface="微軟正黑體" panose="020B0604030504040204" pitchFamily="34" charset="-120"/>
                          <a:ea typeface="微軟正黑體" panose="020B0604030504040204" pitchFamily="34" charset="-120"/>
                        </a:rPr>
                        <a:t>1</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en-US" altLang="zh-TW" sz="1800" u="none" strike="noStrike" dirty="0" smtClean="0">
                          <a:effectLst/>
                          <a:latin typeface="微軟正黑體" panose="020B0604030504040204" pitchFamily="34" charset="-120"/>
                          <a:ea typeface="微軟正黑體" panose="020B0604030504040204" pitchFamily="34" charset="-120"/>
                        </a:rPr>
                        <a:t>35</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extLst>
                  <a:ext uri="{0D108BD9-81ED-4DB2-BD59-A6C34878D82A}">
                    <a16:rowId xmlns:a16="http://schemas.microsoft.com/office/drawing/2014/main" xmlns="" val="10001"/>
                  </a:ext>
                </a:extLst>
              </a:tr>
              <a:tr h="854035">
                <a:tc vMerge="1">
                  <a:txBody>
                    <a:bodyPr/>
                    <a:lstStyle/>
                    <a:p>
                      <a:endParaRPr lang="zh-TW" altLang="en-US"/>
                    </a:p>
                  </a:txBody>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師大附中</a:t>
                      </a: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資訊科學特色班</a:t>
                      </a: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en-US" altLang="zh-TW" sz="1800" u="none" strike="noStrike" dirty="0">
                          <a:effectLst/>
                          <a:latin typeface="微軟正黑體" panose="020B0604030504040204" pitchFamily="34" charset="-120"/>
                          <a:ea typeface="微軟正黑體" panose="020B0604030504040204" pitchFamily="34" charset="-120"/>
                        </a:rPr>
                        <a:t>1</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en-US" altLang="zh-TW" sz="1800" u="none" strike="noStrike" dirty="0" smtClean="0">
                          <a:effectLst/>
                          <a:latin typeface="微軟正黑體" panose="020B0604030504040204" pitchFamily="34" charset="-120"/>
                          <a:ea typeface="微軟正黑體" panose="020B0604030504040204" pitchFamily="34" charset="-120"/>
                        </a:rPr>
                        <a:t>35</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extLst>
                  <a:ext uri="{0D108BD9-81ED-4DB2-BD59-A6C34878D82A}">
                    <a16:rowId xmlns:a16="http://schemas.microsoft.com/office/drawing/2014/main" xmlns="" val="10002"/>
                  </a:ext>
                </a:extLst>
              </a:tr>
              <a:tr h="854035">
                <a:tc vMerge="1">
                  <a:txBody>
                    <a:bodyPr/>
                    <a:lstStyle/>
                    <a:p>
                      <a:endParaRPr lang="zh-TW" altLang="en-US"/>
                    </a:p>
                  </a:txBody>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麗山高中</a:t>
                      </a: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資訊科學特色班</a:t>
                      </a: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en-US" altLang="zh-TW" sz="1800" u="none" strike="noStrike" dirty="0">
                          <a:effectLst/>
                          <a:latin typeface="微軟正黑體" panose="020B0604030504040204" pitchFamily="34" charset="-120"/>
                          <a:ea typeface="微軟正黑體" panose="020B0604030504040204" pitchFamily="34" charset="-120"/>
                        </a:rPr>
                        <a:t>1</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en-US" altLang="zh-TW" sz="1800" u="none" strike="noStrike" dirty="0" smtClean="0">
                          <a:effectLst/>
                          <a:latin typeface="微軟正黑體" panose="020B0604030504040204" pitchFamily="34" charset="-120"/>
                          <a:ea typeface="微軟正黑體" panose="020B0604030504040204" pitchFamily="34" charset="-120"/>
                        </a:rPr>
                        <a:t>30</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extLst>
                  <a:ext uri="{0D108BD9-81ED-4DB2-BD59-A6C34878D82A}">
                    <a16:rowId xmlns:a16="http://schemas.microsoft.com/office/drawing/2014/main" xmlns="" val="10003"/>
                  </a:ext>
                </a:extLst>
              </a:tr>
              <a:tr h="923105">
                <a:tc rowSpan="2">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桃連</a:t>
                      </a:r>
                      <a:r>
                        <a:rPr lang="zh-TW" altLang="en-US" sz="1800" u="none" strike="noStrike" dirty="0" smtClean="0">
                          <a:effectLst/>
                          <a:latin typeface="微軟正黑體" panose="020B0604030504040204" pitchFamily="34" charset="-120"/>
                          <a:ea typeface="微軟正黑體" panose="020B0604030504040204" pitchFamily="34" charset="-120"/>
                        </a:rPr>
                        <a:t>區</a:t>
                      </a:r>
                      <a:endParaRPr lang="en-US" altLang="zh-TW" sz="1800" u="none" strike="noStrike" dirty="0" smtClean="0">
                        <a:effectLst/>
                        <a:latin typeface="微軟正黑體" panose="020B0604030504040204" pitchFamily="34" charset="-120"/>
                        <a:ea typeface="微軟正黑體" panose="020B0604030504040204" pitchFamily="34" charset="-120"/>
                      </a:endParaRPr>
                    </a:p>
                    <a:p>
                      <a:pPr algn="ctr" rtl="0" fontAlgn="ctr"/>
                      <a:r>
                        <a:rPr lang="en-US" altLang="zh-TW" sz="1800" u="none" strike="noStrike" dirty="0" smtClean="0">
                          <a:effectLst/>
                          <a:latin typeface="微軟正黑體" panose="020B0604030504040204" pitchFamily="34" charset="-120"/>
                          <a:ea typeface="微軟正黑體" panose="020B0604030504040204" pitchFamily="34" charset="-120"/>
                        </a:rPr>
                        <a:t>(1</a:t>
                      </a:r>
                      <a:r>
                        <a:rPr lang="zh-TW" altLang="en-US" sz="1800" u="none" strike="noStrike" dirty="0" smtClean="0">
                          <a:effectLst/>
                          <a:latin typeface="微軟正黑體" panose="020B0604030504040204" pitchFamily="34" charset="-120"/>
                          <a:ea typeface="微軟正黑體" panose="020B0604030504040204" pitchFamily="34" charset="-120"/>
                        </a:rPr>
                        <a:t>校</a:t>
                      </a:r>
                      <a:r>
                        <a:rPr lang="en-US" altLang="zh-TW" sz="1800" u="none" strike="noStrike" dirty="0">
                          <a:effectLst/>
                          <a:latin typeface="微軟正黑體" panose="020B0604030504040204" pitchFamily="34" charset="-120"/>
                          <a:ea typeface="微軟正黑體" panose="020B0604030504040204" pitchFamily="34" charset="-120"/>
                        </a:rPr>
                        <a:t>)</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tc rowSpan="2">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大園高中</a:t>
                      </a: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tc>
                  <a:txBody>
                    <a:bodyPr/>
                    <a:lstStyle/>
                    <a:p>
                      <a:pPr algn="ctr" rtl="0" fontAlgn="ctr"/>
                      <a:r>
                        <a:rPr lang="zh-TW" altLang="en-US" sz="1600" u="none" strike="noStrike" dirty="0">
                          <a:effectLst/>
                          <a:latin typeface="微軟正黑體" panose="020B0604030504040204" pitchFamily="34" charset="-120"/>
                          <a:ea typeface="微軟正黑體" panose="020B0604030504040204" pitchFamily="34" charset="-120"/>
                        </a:rPr>
                        <a:t>數理邏輯國際特色班</a:t>
                      </a:r>
                      <a:endParaRPr lang="zh-TW" altLang="en-US" sz="16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tc>
                  <a:txBody>
                    <a:bodyPr/>
                    <a:lstStyle/>
                    <a:p>
                      <a:pPr algn="ctr" rtl="0" fontAlgn="ctr"/>
                      <a:r>
                        <a:rPr lang="en-US" altLang="zh-TW" sz="1800" u="none" strike="noStrike" dirty="0">
                          <a:effectLst/>
                          <a:latin typeface="微軟正黑體" panose="020B0604030504040204" pitchFamily="34" charset="-120"/>
                          <a:ea typeface="微軟正黑體" panose="020B0604030504040204" pitchFamily="34" charset="-120"/>
                        </a:rPr>
                        <a:t>1</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tc>
                  <a:txBody>
                    <a:bodyPr/>
                    <a:lstStyle/>
                    <a:p>
                      <a:pPr algn="ctr" rtl="0" fontAlgn="ctr"/>
                      <a:r>
                        <a:rPr lang="en-US" altLang="zh-TW" sz="1800" u="none" strike="noStrike" dirty="0" smtClean="0">
                          <a:effectLst/>
                          <a:latin typeface="微軟正黑體" panose="020B0604030504040204" pitchFamily="34" charset="-120"/>
                          <a:ea typeface="微軟正黑體" panose="020B0604030504040204" pitchFamily="34" charset="-120"/>
                        </a:rPr>
                        <a:t>35</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extLst>
                  <a:ext uri="{0D108BD9-81ED-4DB2-BD59-A6C34878D82A}">
                    <a16:rowId xmlns:a16="http://schemas.microsoft.com/office/drawing/2014/main" xmlns="" val="10006"/>
                  </a:ext>
                </a:extLst>
              </a:tr>
              <a:tr h="923105">
                <a:tc vMerge="1">
                  <a:txBody>
                    <a:bodyPr/>
                    <a:lstStyle/>
                    <a:p>
                      <a:pPr algn="ctr" rtl="0" fontAlgn="ct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tc vMerge="1">
                  <a:txBody>
                    <a:bodyPr/>
                    <a:lstStyle/>
                    <a:p>
                      <a:pPr algn="ctr" rtl="0" fontAlgn="ct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tc>
                  <a:txBody>
                    <a:bodyPr/>
                    <a:lstStyle/>
                    <a:p>
                      <a:pPr algn="ctr" rtl="0" fontAlgn="ctr"/>
                      <a:r>
                        <a:rPr lang="zh-TW" altLang="en-US" sz="1600" b="0" i="0" u="none" strike="noStrike" dirty="0" smtClean="0">
                          <a:solidFill>
                            <a:schemeClr val="tx1"/>
                          </a:solidFill>
                          <a:effectLst/>
                          <a:latin typeface="微軟正黑體" panose="020B0604030504040204" pitchFamily="34" charset="-120"/>
                          <a:ea typeface="微軟正黑體" panose="020B0604030504040204" pitchFamily="34" charset="-120"/>
                        </a:rPr>
                        <a:t>國際交流特色班</a:t>
                      </a:r>
                      <a:endParaRPr lang="zh-TW" altLang="en-US" sz="16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tc>
                  <a:txBody>
                    <a:bodyPr/>
                    <a:lstStyle/>
                    <a:p>
                      <a:pPr algn="ctr" rtl="0" fontAlgn="ctr"/>
                      <a:r>
                        <a:rPr lang="en-US" altLang="zh-TW" sz="1800" b="0" i="0" u="none" strike="noStrike" dirty="0" smtClean="0">
                          <a:solidFill>
                            <a:schemeClr val="tx1"/>
                          </a:solidFill>
                          <a:effectLst/>
                          <a:latin typeface="微軟正黑體" panose="020B0604030504040204" pitchFamily="34" charset="-120"/>
                          <a:ea typeface="微軟正黑體" panose="020B0604030504040204" pitchFamily="34" charset="-120"/>
                        </a:rPr>
                        <a:t>1</a:t>
                      </a:r>
                      <a:endPar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tc>
                  <a:txBody>
                    <a:bodyPr/>
                    <a:lstStyle/>
                    <a:p>
                      <a:pPr algn="ctr" rtl="0" fontAlgn="ctr"/>
                      <a:r>
                        <a:rPr lang="en-US" altLang="zh-TW" sz="1800" b="0" i="0" u="none" strike="noStrike" dirty="0" smtClean="0">
                          <a:solidFill>
                            <a:schemeClr val="tx1"/>
                          </a:solidFill>
                          <a:effectLst/>
                          <a:latin typeface="微軟正黑體" panose="020B0604030504040204" pitchFamily="34" charset="-120"/>
                          <a:ea typeface="微軟正黑體" panose="020B0604030504040204" pitchFamily="34" charset="-120"/>
                        </a:rPr>
                        <a:t>35</a:t>
                      </a:r>
                      <a:endPar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6043770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p:cNvSpPr txBox="1">
            <a:spLocks/>
          </p:cNvSpPr>
          <p:nvPr/>
        </p:nvSpPr>
        <p:spPr bwMode="auto">
          <a:xfrm>
            <a:off x="269442" y="620688"/>
            <a:ext cx="8640959" cy="648072"/>
          </a:xfrm>
          <a:prstGeom prst="rect">
            <a:avLst/>
          </a:prstGeom>
          <a:solidFill>
            <a:schemeClr val="accent1">
              <a:lumMod val="50000"/>
            </a:schemeClr>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lang="en-US" altLang="zh-TW"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年彰化</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區</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特色招生專業群科</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甄選</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入學</a:t>
            </a:r>
            <a:endParaRPr kumimoji="1" lang="zh-TW" altLang="en-US" sz="3000" dirty="0">
              <a:solidFill>
                <a:schemeClr val="bg1"/>
              </a:solidFill>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39</a:t>
            </a:fld>
            <a:endParaRPr lang="zh-TW" altLang="en-US">
              <a:solidFill>
                <a:prstClr val="black">
                  <a:tint val="75000"/>
                </a:prstClr>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725781229"/>
              </p:ext>
            </p:extLst>
          </p:nvPr>
        </p:nvGraphicFramePr>
        <p:xfrm>
          <a:off x="3563888" y="3717032"/>
          <a:ext cx="5400600" cy="2926124"/>
        </p:xfrm>
        <a:graphic>
          <a:graphicData uri="http://schemas.openxmlformats.org/drawingml/2006/table">
            <a:tbl>
              <a:tblPr firstRow="1" bandRow="1">
                <a:tableStyleId>{21E4AEA4-8DFA-4A89-87EB-49C32662AFE0}</a:tableStyleId>
              </a:tblPr>
              <a:tblGrid>
                <a:gridCol w="5400600">
                  <a:extLst>
                    <a:ext uri="{9D8B030D-6E8A-4147-A177-3AD203B41FA5}">
                      <a16:colId xmlns:a16="http://schemas.microsoft.com/office/drawing/2014/main" xmlns="" val="20000"/>
                    </a:ext>
                  </a:extLst>
                </a:gridCol>
              </a:tblGrid>
              <a:tr h="0">
                <a:tc>
                  <a:txBody>
                    <a:bodyPr/>
                    <a:lstStyle/>
                    <a:p>
                      <a:pPr marL="342900" indent="-342900" algn="l">
                        <a:buFont typeface="Wingdings" pitchFamily="2" charset="2"/>
                        <a:buChar char="l"/>
                      </a:pPr>
                      <a:r>
                        <a:rPr lang="zh-TW" altLang="en-US" sz="1800" dirty="0" smtClean="0">
                          <a:solidFill>
                            <a:srgbClr val="002060"/>
                          </a:solidFill>
                          <a:latin typeface="微軟正黑體" pitchFamily="34" charset="-120"/>
                          <a:ea typeface="微軟正黑體" pitchFamily="34" charset="-120"/>
                        </a:rPr>
                        <a:t>可跨區報名</a:t>
                      </a:r>
                      <a:endParaRPr lang="zh-TW" altLang="en-US" sz="1800" dirty="0">
                        <a:solidFill>
                          <a:srgbClr val="002060"/>
                        </a:solidFill>
                        <a:latin typeface="微軟正黑體" pitchFamily="34" charset="-120"/>
                        <a:ea typeface="微軟正黑體" pitchFamily="34" charset="-120"/>
                      </a:endParaRPr>
                    </a:p>
                  </a:txBody>
                  <a:tcPr marL="0" marR="0" marT="45731" marB="45731" anchor="ctr">
                    <a:solidFill>
                      <a:schemeClr val="accent2">
                        <a:lumMod val="60000"/>
                        <a:lumOff val="40000"/>
                      </a:schemeClr>
                    </a:solidFill>
                  </a:tcPr>
                </a:tc>
                <a:extLst>
                  <a:ext uri="{0D108BD9-81ED-4DB2-BD59-A6C34878D82A}">
                    <a16:rowId xmlns:a16="http://schemas.microsoft.com/office/drawing/2014/main" xmlns="" val="10000"/>
                  </a:ext>
                </a:extLst>
              </a:tr>
              <a:tr h="1697656">
                <a:tc>
                  <a:txBody>
                    <a:bodyPr/>
                    <a:lstStyle/>
                    <a:p>
                      <a:pPr marL="342900" marR="0" indent="-360000" algn="l" defTabSz="914400" rtl="0" eaLnBrk="1" fontAlgn="auto" latinLnBrk="0" hangingPunct="1">
                        <a:lnSpc>
                          <a:spcPct val="100000"/>
                        </a:lnSpc>
                        <a:spcBef>
                          <a:spcPts val="0"/>
                        </a:spcBef>
                        <a:spcAft>
                          <a:spcPts val="0"/>
                        </a:spcAft>
                        <a:buClrTx/>
                        <a:buSzTx/>
                        <a:buFont typeface="Wingdings" pitchFamily="2" charset="2"/>
                        <a:buChar char="l"/>
                        <a:tabLst/>
                        <a:defRPr/>
                      </a:pPr>
                      <a:r>
                        <a:rPr lang="zh-TW" altLang="en-US" sz="1800" b="1" dirty="0" smtClean="0">
                          <a:solidFill>
                            <a:srgbClr val="FF0000"/>
                          </a:solidFill>
                          <a:latin typeface="微軟正黑體" pitchFamily="34" charset="-120"/>
                          <a:ea typeface="微軟正黑體" pitchFamily="34" charset="-120"/>
                        </a:rPr>
                        <a:t>錄取門檻：國中教育會考成績</a:t>
                      </a:r>
                      <a:endParaRPr lang="en-US" altLang="zh-TW" sz="1800" b="1" dirty="0" smtClean="0">
                        <a:solidFill>
                          <a:srgbClr val="FF0000"/>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800" b="1" baseline="0" dirty="0" smtClean="0">
                          <a:solidFill>
                            <a:srgbClr val="FF0000"/>
                          </a:solidFill>
                          <a:latin typeface="微軟正黑體" pitchFamily="34" charset="-120"/>
                          <a:ea typeface="微軟正黑體" pitchFamily="34" charset="-120"/>
                        </a:rPr>
                        <a:t>         彰</a:t>
                      </a:r>
                      <a:r>
                        <a:rPr lang="zh-TW" altLang="en-US" sz="1800" b="1" dirty="0" smtClean="0">
                          <a:solidFill>
                            <a:srgbClr val="FF0000"/>
                          </a:solidFill>
                          <a:latin typeface="微軟正黑體" pitchFamily="34" charset="-120"/>
                          <a:ea typeface="微軟正黑體" pitchFamily="34" charset="-120"/>
                        </a:rPr>
                        <a:t>工汽車 </a:t>
                      </a:r>
                      <a:r>
                        <a:rPr lang="en-US" altLang="zh-TW" sz="1800" b="1" dirty="0" smtClean="0">
                          <a:solidFill>
                            <a:srgbClr val="FF0000"/>
                          </a:solidFill>
                          <a:latin typeface="微軟正黑體" pitchFamily="34" charset="-120"/>
                          <a:ea typeface="微軟正黑體" pitchFamily="34" charset="-120"/>
                        </a:rPr>
                        <a:t>:</a:t>
                      </a:r>
                      <a:r>
                        <a:rPr lang="zh-TW" altLang="en-US" sz="1800" b="1" dirty="0" smtClean="0">
                          <a:solidFill>
                            <a:srgbClr val="FF0000"/>
                          </a:solidFill>
                          <a:latin typeface="微軟正黑體" pitchFamily="34" charset="-120"/>
                          <a:ea typeface="微軟正黑體" pitchFamily="34" charset="-120"/>
                        </a:rPr>
                        <a:t> 各科</a:t>
                      </a:r>
                      <a:r>
                        <a:rPr lang="en-US" altLang="zh-TW" sz="1800" b="1" dirty="0" smtClean="0">
                          <a:solidFill>
                            <a:srgbClr val="FF0000"/>
                          </a:solidFill>
                          <a:latin typeface="微軟正黑體" pitchFamily="34" charset="-120"/>
                          <a:ea typeface="微軟正黑體" pitchFamily="34" charset="-120"/>
                        </a:rPr>
                        <a:t>B</a:t>
                      </a:r>
                      <a:r>
                        <a:rPr lang="zh-TW" altLang="en-US" sz="1800" b="1" dirty="0" smtClean="0">
                          <a:solidFill>
                            <a:srgbClr val="FF0000"/>
                          </a:solidFill>
                          <a:latin typeface="微軟正黑體" pitchFamily="34" charset="-120"/>
                          <a:ea typeface="微軟正黑體" pitchFamily="34" charset="-120"/>
                        </a:rPr>
                        <a:t>以上且英數自至少二科</a:t>
                      </a:r>
                      <a:r>
                        <a:rPr lang="en-US" altLang="zh-TW" sz="1800" b="1" dirty="0" smtClean="0">
                          <a:solidFill>
                            <a:srgbClr val="FF0000"/>
                          </a:solidFill>
                          <a:latin typeface="微軟正黑體" pitchFamily="34" charset="-120"/>
                          <a:ea typeface="微軟正黑體" pitchFamily="34" charset="-120"/>
                        </a:rPr>
                        <a:t>B+</a:t>
                      </a:r>
                      <a:r>
                        <a:rPr lang="zh-TW" altLang="en-US" sz="1800" b="1" dirty="0" smtClean="0">
                          <a:solidFill>
                            <a:srgbClr val="FF0000"/>
                          </a:solidFill>
                          <a:latin typeface="微軟正黑體" pitchFamily="34" charset="-120"/>
                          <a:ea typeface="微軟正黑體" pitchFamily="34" charset="-120"/>
                        </a:rPr>
                        <a:t>以上</a:t>
                      </a:r>
                      <a:endParaRPr lang="en-US" altLang="zh-TW" sz="1800" b="1" dirty="0" smtClean="0">
                        <a:solidFill>
                          <a:srgbClr val="FF0000"/>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800" b="1" baseline="0" dirty="0" smtClean="0">
                          <a:solidFill>
                            <a:srgbClr val="FF0000"/>
                          </a:solidFill>
                          <a:latin typeface="微軟正黑體" pitchFamily="34" charset="-120"/>
                          <a:ea typeface="微軟正黑體" pitchFamily="34" charset="-120"/>
                        </a:rPr>
                        <a:t>         彰工建築 </a:t>
                      </a:r>
                      <a:r>
                        <a:rPr lang="en-US" altLang="zh-TW" sz="1800" b="1" baseline="0" dirty="0" smtClean="0">
                          <a:solidFill>
                            <a:srgbClr val="FF0000"/>
                          </a:solidFill>
                          <a:latin typeface="微軟正黑體" pitchFamily="34" charset="-120"/>
                          <a:ea typeface="微軟正黑體" pitchFamily="34" charset="-120"/>
                        </a:rPr>
                        <a:t>:</a:t>
                      </a:r>
                      <a:r>
                        <a:rPr lang="zh-TW" altLang="en-US" sz="1800" b="1" baseline="0" dirty="0" smtClean="0">
                          <a:solidFill>
                            <a:srgbClr val="FF0000"/>
                          </a:solidFill>
                          <a:latin typeface="微軟正黑體" pitchFamily="34" charset="-120"/>
                          <a:ea typeface="微軟正黑體" pitchFamily="34" charset="-120"/>
                        </a:rPr>
                        <a:t> 國社</a:t>
                      </a:r>
                      <a:r>
                        <a:rPr lang="en-US" altLang="zh-TW" sz="1800" b="1" baseline="0" dirty="0" smtClean="0">
                          <a:solidFill>
                            <a:srgbClr val="FF0000"/>
                          </a:solidFill>
                          <a:latin typeface="微軟正黑體" pitchFamily="34" charset="-120"/>
                          <a:ea typeface="微軟正黑體" pitchFamily="34" charset="-120"/>
                        </a:rPr>
                        <a:t>B</a:t>
                      </a:r>
                      <a:r>
                        <a:rPr lang="zh-TW" altLang="en-US" sz="1800" b="1" baseline="0" dirty="0" smtClean="0">
                          <a:solidFill>
                            <a:srgbClr val="FF0000"/>
                          </a:solidFill>
                          <a:latin typeface="微軟正黑體" pitchFamily="34" charset="-120"/>
                          <a:ea typeface="微軟正黑體" pitchFamily="34" charset="-120"/>
                        </a:rPr>
                        <a:t>以上，英數自</a:t>
                      </a:r>
                      <a:r>
                        <a:rPr lang="en-US" altLang="zh-TW" sz="1800" b="1" baseline="0" dirty="0" smtClean="0">
                          <a:solidFill>
                            <a:srgbClr val="FF0000"/>
                          </a:solidFill>
                          <a:latin typeface="微軟正黑體" pitchFamily="34" charset="-120"/>
                          <a:ea typeface="微軟正黑體" pitchFamily="34" charset="-120"/>
                        </a:rPr>
                        <a:t>B+</a:t>
                      </a:r>
                      <a:r>
                        <a:rPr lang="zh-TW" altLang="en-US" sz="1800" b="1" baseline="0" dirty="0" smtClean="0">
                          <a:solidFill>
                            <a:srgbClr val="FF0000"/>
                          </a:solidFill>
                          <a:latin typeface="微軟正黑體" pitchFamily="34" charset="-120"/>
                          <a:ea typeface="微軟正黑體" pitchFamily="34" charset="-120"/>
                        </a:rPr>
                        <a:t>以上</a:t>
                      </a:r>
                      <a:endParaRPr lang="en-US" altLang="zh-TW" sz="1800" b="1" baseline="0" dirty="0" smtClean="0">
                        <a:solidFill>
                          <a:srgbClr val="FF0000"/>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800" b="1" baseline="0" dirty="0" smtClean="0">
                          <a:solidFill>
                            <a:srgbClr val="FF0000"/>
                          </a:solidFill>
                          <a:latin typeface="微軟正黑體" pitchFamily="34" charset="-120"/>
                          <a:ea typeface="微軟正黑體" pitchFamily="34" charset="-120"/>
                        </a:rPr>
                        <a:t>         彰商 </a:t>
                      </a:r>
                      <a:r>
                        <a:rPr lang="en-US" altLang="zh-TW" sz="1800" b="1" baseline="0" dirty="0" smtClean="0">
                          <a:solidFill>
                            <a:srgbClr val="FF0000"/>
                          </a:solidFill>
                          <a:latin typeface="微軟正黑體" pitchFamily="34" charset="-120"/>
                          <a:ea typeface="微軟正黑體" pitchFamily="34" charset="-120"/>
                        </a:rPr>
                        <a:t>:</a:t>
                      </a:r>
                      <a:r>
                        <a:rPr lang="zh-TW" altLang="en-US" sz="1800" b="1" baseline="0" dirty="0" smtClean="0">
                          <a:solidFill>
                            <a:srgbClr val="FF0000"/>
                          </a:solidFill>
                          <a:latin typeface="微軟正黑體" pitchFamily="34" charset="-120"/>
                          <a:ea typeface="微軟正黑體" pitchFamily="34" charset="-120"/>
                        </a:rPr>
                        <a:t> 自</a:t>
                      </a:r>
                      <a:r>
                        <a:rPr lang="zh-TW" altLang="en-US" sz="1800" b="1" dirty="0" smtClean="0">
                          <a:solidFill>
                            <a:srgbClr val="FF0000"/>
                          </a:solidFill>
                          <a:latin typeface="微軟正黑體" pitchFamily="34" charset="-120"/>
                          <a:ea typeface="微軟正黑體" pitchFamily="34" charset="-120"/>
                        </a:rPr>
                        <a:t>社數</a:t>
                      </a:r>
                      <a:r>
                        <a:rPr lang="en-US" altLang="zh-TW" sz="1800" b="1" dirty="0" smtClean="0">
                          <a:solidFill>
                            <a:srgbClr val="FF0000"/>
                          </a:solidFill>
                          <a:latin typeface="微軟正黑體" pitchFamily="34" charset="-120"/>
                          <a:ea typeface="微軟正黑體" pitchFamily="34" charset="-120"/>
                        </a:rPr>
                        <a:t>B</a:t>
                      </a:r>
                      <a:r>
                        <a:rPr lang="zh-TW" altLang="en-US" sz="1800" b="1" dirty="0" smtClean="0">
                          <a:solidFill>
                            <a:srgbClr val="FF0000"/>
                          </a:solidFill>
                          <a:latin typeface="微軟正黑體" pitchFamily="34" charset="-120"/>
                          <a:ea typeface="微軟正黑體" pitchFamily="34" charset="-120"/>
                        </a:rPr>
                        <a:t>，國</a:t>
                      </a:r>
                      <a:r>
                        <a:rPr lang="en-US" altLang="zh-TW" sz="1800" b="1" dirty="0" smtClean="0">
                          <a:solidFill>
                            <a:srgbClr val="FF0000"/>
                          </a:solidFill>
                          <a:latin typeface="微軟正黑體" pitchFamily="34" charset="-120"/>
                          <a:ea typeface="微軟正黑體" pitchFamily="34" charset="-120"/>
                        </a:rPr>
                        <a:t>B+</a:t>
                      </a:r>
                      <a:r>
                        <a:rPr lang="zh-TW" altLang="en-US" sz="1800" b="1" dirty="0" smtClean="0">
                          <a:solidFill>
                            <a:srgbClr val="FF0000"/>
                          </a:solidFill>
                          <a:latin typeface="微軟正黑體" pitchFamily="34" charset="-120"/>
                          <a:ea typeface="微軟正黑體" pitchFamily="34" charset="-120"/>
                        </a:rPr>
                        <a:t>，英</a:t>
                      </a:r>
                      <a:r>
                        <a:rPr lang="en-US" altLang="zh-TW" sz="1800" b="1" dirty="0" smtClean="0">
                          <a:solidFill>
                            <a:srgbClr val="FF0000"/>
                          </a:solidFill>
                          <a:latin typeface="微軟正黑體" pitchFamily="34" charset="-120"/>
                          <a:ea typeface="微軟正黑體" pitchFamily="34" charset="-120"/>
                        </a:rPr>
                        <a:t>B++</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800" b="1" dirty="0" smtClean="0">
                          <a:solidFill>
                            <a:srgbClr val="FF0000"/>
                          </a:solidFill>
                          <a:latin typeface="微軟正黑體" pitchFamily="34" charset="-120"/>
                          <a:ea typeface="微軟正黑體" pitchFamily="34" charset="-120"/>
                        </a:rPr>
                        <a:t>         崇實</a:t>
                      </a:r>
                      <a:r>
                        <a:rPr lang="zh-TW" altLang="en-US" sz="1800" b="1" baseline="0" dirty="0" smtClean="0">
                          <a:solidFill>
                            <a:srgbClr val="FF0000"/>
                          </a:solidFill>
                          <a:latin typeface="微軟正黑體" pitchFamily="34" charset="-120"/>
                          <a:ea typeface="微軟正黑體" pitchFamily="34" charset="-120"/>
                        </a:rPr>
                        <a:t> </a:t>
                      </a:r>
                      <a:r>
                        <a:rPr lang="en-US" altLang="zh-TW" sz="1800" b="1" baseline="0" dirty="0" smtClean="0">
                          <a:solidFill>
                            <a:srgbClr val="FF0000"/>
                          </a:solidFill>
                          <a:latin typeface="微軟正黑體" pitchFamily="34" charset="-120"/>
                          <a:ea typeface="微軟正黑體" pitchFamily="34" charset="-120"/>
                        </a:rPr>
                        <a:t>:</a:t>
                      </a:r>
                      <a:r>
                        <a:rPr lang="zh-TW" altLang="en-US" sz="1800" b="1" baseline="0" dirty="0" smtClean="0">
                          <a:solidFill>
                            <a:srgbClr val="FF0000"/>
                          </a:solidFill>
                          <a:latin typeface="微軟正黑體" pitchFamily="34" charset="-120"/>
                          <a:ea typeface="微軟正黑體" pitchFamily="34" charset="-120"/>
                        </a:rPr>
                        <a:t> 國</a:t>
                      </a:r>
                      <a:r>
                        <a:rPr lang="zh-TW" altLang="en-US" sz="1800" b="1" dirty="0" smtClean="0">
                          <a:solidFill>
                            <a:srgbClr val="FF0000"/>
                          </a:solidFill>
                          <a:latin typeface="微軟正黑體" pitchFamily="34" charset="-120"/>
                          <a:ea typeface="微軟正黑體" pitchFamily="34" charset="-120"/>
                        </a:rPr>
                        <a:t>數自 三科要達</a:t>
                      </a:r>
                      <a:r>
                        <a:rPr lang="en-US" altLang="zh-TW" sz="1800" b="1" dirty="0" smtClean="0">
                          <a:solidFill>
                            <a:srgbClr val="FF0000"/>
                          </a:solidFill>
                          <a:latin typeface="微軟正黑體" pitchFamily="34" charset="-120"/>
                          <a:ea typeface="微軟正黑體" pitchFamily="34" charset="-120"/>
                        </a:rPr>
                        <a:t>B </a:t>
                      </a:r>
                      <a:endParaRPr lang="zh-TW" altLang="en-US" sz="1800" b="1" dirty="0" smtClean="0">
                        <a:solidFill>
                          <a:srgbClr val="FF0000"/>
                        </a:solidFill>
                        <a:latin typeface="微軟正黑體" pitchFamily="34" charset="-120"/>
                        <a:ea typeface="微軟正黑體" pitchFamily="34" charset="-120"/>
                      </a:endParaRPr>
                    </a:p>
                    <a:p>
                      <a:pPr marL="342900" indent="-360000" algn="l">
                        <a:lnSpc>
                          <a:spcPct val="100000"/>
                        </a:lnSpc>
                        <a:buFont typeface="Wingdings" pitchFamily="2" charset="2"/>
                        <a:buChar char="l"/>
                      </a:pPr>
                      <a:r>
                        <a:rPr lang="zh-TW" altLang="en-US" sz="1800" b="1" u="none" dirty="0" smtClean="0">
                          <a:solidFill>
                            <a:srgbClr val="FF0000"/>
                          </a:solidFill>
                          <a:latin typeface="微軟正黑體" pitchFamily="34" charset="-120"/>
                          <a:ea typeface="微軟正黑體" pitchFamily="34" charset="-120"/>
                        </a:rPr>
                        <a:t>彰工汽車 </a:t>
                      </a:r>
                      <a:r>
                        <a:rPr lang="en-US" altLang="zh-TW" sz="1800" b="1" u="none" dirty="0" smtClean="0">
                          <a:solidFill>
                            <a:srgbClr val="FF0000"/>
                          </a:solidFill>
                          <a:latin typeface="微軟正黑體" pitchFamily="34" charset="-120"/>
                          <a:ea typeface="微軟正黑體" pitchFamily="34" charset="-120"/>
                        </a:rPr>
                        <a:t>:</a:t>
                      </a:r>
                      <a:r>
                        <a:rPr lang="zh-TW" altLang="en-US" sz="1800" b="1" u="none" dirty="0" smtClean="0">
                          <a:solidFill>
                            <a:srgbClr val="FF0000"/>
                          </a:solidFill>
                          <a:latin typeface="微軟正黑體" pitchFamily="34" charset="-120"/>
                          <a:ea typeface="微軟正黑體" pitchFamily="34" charset="-120"/>
                        </a:rPr>
                        <a:t> 書審</a:t>
                      </a:r>
                      <a:r>
                        <a:rPr lang="en-US" altLang="zh-TW" sz="1800" b="1" u="none" dirty="0" smtClean="0">
                          <a:solidFill>
                            <a:srgbClr val="FF0000"/>
                          </a:solidFill>
                          <a:latin typeface="微軟正黑體" pitchFamily="34" charset="-120"/>
                          <a:ea typeface="微軟正黑體" pitchFamily="34" charset="-120"/>
                        </a:rPr>
                        <a:t>(20%)</a:t>
                      </a:r>
                      <a:r>
                        <a:rPr lang="zh-TW" altLang="en-US" sz="1800" b="1" u="none" dirty="0" smtClean="0">
                          <a:solidFill>
                            <a:srgbClr val="FF0000"/>
                          </a:solidFill>
                          <a:latin typeface="微軟正黑體" pitchFamily="34" charset="-120"/>
                          <a:ea typeface="微軟正黑體" pitchFamily="34" charset="-120"/>
                        </a:rPr>
                        <a:t>、面試</a:t>
                      </a:r>
                      <a:r>
                        <a:rPr lang="en-US" altLang="zh-TW" sz="1800" b="1" u="none" dirty="0" smtClean="0">
                          <a:solidFill>
                            <a:srgbClr val="FF0000"/>
                          </a:solidFill>
                          <a:latin typeface="微軟正黑體" pitchFamily="34" charset="-120"/>
                          <a:ea typeface="微軟正黑體" pitchFamily="34" charset="-120"/>
                        </a:rPr>
                        <a:t>(20%)</a:t>
                      </a:r>
                      <a:r>
                        <a:rPr lang="zh-TW" altLang="en-US" sz="1800" b="1" u="none" dirty="0" smtClean="0">
                          <a:solidFill>
                            <a:srgbClr val="FF0000"/>
                          </a:solidFill>
                          <a:latin typeface="微軟正黑體" pitchFamily="34" charset="-120"/>
                          <a:ea typeface="微軟正黑體" pitchFamily="34" charset="-120"/>
                        </a:rPr>
                        <a:t>、術科</a:t>
                      </a:r>
                      <a:r>
                        <a:rPr lang="en-US" altLang="zh-TW" sz="1800" b="1" u="none" dirty="0" smtClean="0">
                          <a:solidFill>
                            <a:srgbClr val="FF0000"/>
                          </a:solidFill>
                          <a:latin typeface="微軟正黑體" pitchFamily="34" charset="-120"/>
                          <a:ea typeface="微軟正黑體" pitchFamily="34" charset="-120"/>
                        </a:rPr>
                        <a:t>(60%)</a:t>
                      </a:r>
                    </a:p>
                    <a:p>
                      <a:pPr marL="342900" indent="-360000" algn="l">
                        <a:lnSpc>
                          <a:spcPct val="100000"/>
                        </a:lnSpc>
                        <a:buFont typeface="Wingdings" pitchFamily="2" charset="2"/>
                        <a:buChar char="l"/>
                      </a:pPr>
                      <a:r>
                        <a:rPr lang="zh-TW" altLang="en-US" sz="1800" b="1" u="none" dirty="0" smtClean="0">
                          <a:solidFill>
                            <a:srgbClr val="FF0000"/>
                          </a:solidFill>
                          <a:latin typeface="微軟正黑體" pitchFamily="34" charset="-120"/>
                          <a:ea typeface="微軟正黑體" pitchFamily="34" charset="-120"/>
                        </a:rPr>
                        <a:t>彰工建築 </a:t>
                      </a:r>
                      <a:r>
                        <a:rPr lang="en-US" altLang="zh-TW" sz="1800" b="1" u="none" dirty="0" smtClean="0">
                          <a:solidFill>
                            <a:srgbClr val="FF0000"/>
                          </a:solidFill>
                          <a:latin typeface="微軟正黑體" pitchFamily="34" charset="-120"/>
                          <a:ea typeface="微軟正黑體" pitchFamily="34" charset="-120"/>
                        </a:rPr>
                        <a:t>:</a:t>
                      </a:r>
                      <a:r>
                        <a:rPr lang="zh-TW" altLang="en-US" sz="1800" b="1" u="none" dirty="0" smtClean="0">
                          <a:solidFill>
                            <a:srgbClr val="FF0000"/>
                          </a:solidFill>
                          <a:latin typeface="微軟正黑體" pitchFamily="34" charset="-120"/>
                          <a:ea typeface="微軟正黑體" pitchFamily="34" charset="-120"/>
                        </a:rPr>
                        <a:t> 書審</a:t>
                      </a:r>
                      <a:r>
                        <a:rPr lang="en-US" altLang="zh-TW" sz="1800" b="1" u="none" dirty="0" smtClean="0">
                          <a:solidFill>
                            <a:srgbClr val="FF0000"/>
                          </a:solidFill>
                          <a:latin typeface="微軟正黑體" pitchFamily="34" charset="-120"/>
                          <a:ea typeface="微軟正黑體" pitchFamily="34" charset="-120"/>
                        </a:rPr>
                        <a:t>(30%)</a:t>
                      </a:r>
                      <a:r>
                        <a:rPr lang="zh-TW" altLang="en-US" sz="1800" b="1" u="none" dirty="0" smtClean="0">
                          <a:solidFill>
                            <a:srgbClr val="FF0000"/>
                          </a:solidFill>
                          <a:latin typeface="微軟正黑體" pitchFamily="34" charset="-120"/>
                          <a:ea typeface="微軟正黑體" pitchFamily="34" charset="-120"/>
                        </a:rPr>
                        <a:t>、面試</a:t>
                      </a:r>
                      <a:r>
                        <a:rPr lang="en-US" altLang="zh-TW" sz="1800" b="1" u="none" dirty="0" smtClean="0">
                          <a:solidFill>
                            <a:srgbClr val="FF0000"/>
                          </a:solidFill>
                          <a:latin typeface="微軟正黑體" pitchFamily="34" charset="-120"/>
                          <a:ea typeface="微軟正黑體" pitchFamily="34" charset="-120"/>
                        </a:rPr>
                        <a:t>(10%)</a:t>
                      </a:r>
                      <a:r>
                        <a:rPr lang="zh-TW" altLang="en-US" sz="1800" b="1" u="none" dirty="0" smtClean="0">
                          <a:solidFill>
                            <a:srgbClr val="FF0000"/>
                          </a:solidFill>
                          <a:latin typeface="微軟正黑體" pitchFamily="34" charset="-120"/>
                          <a:ea typeface="微軟正黑體" pitchFamily="34" charset="-120"/>
                        </a:rPr>
                        <a:t>、術科</a:t>
                      </a:r>
                      <a:r>
                        <a:rPr lang="en-US" altLang="zh-TW" sz="1800" b="1" u="none" dirty="0" smtClean="0">
                          <a:solidFill>
                            <a:srgbClr val="FF0000"/>
                          </a:solidFill>
                          <a:latin typeface="微軟正黑體" pitchFamily="34" charset="-120"/>
                          <a:ea typeface="微軟正黑體" pitchFamily="34" charset="-120"/>
                        </a:rPr>
                        <a:t>(60%)</a:t>
                      </a:r>
                    </a:p>
                    <a:p>
                      <a:pPr marL="342900" indent="-360000" algn="l">
                        <a:lnSpc>
                          <a:spcPct val="100000"/>
                        </a:lnSpc>
                        <a:buFont typeface="Wingdings" pitchFamily="2" charset="2"/>
                        <a:buChar char="l"/>
                      </a:pPr>
                      <a:r>
                        <a:rPr lang="zh-TW" altLang="en-US" sz="1800" b="1" u="none" dirty="0" smtClean="0">
                          <a:solidFill>
                            <a:srgbClr val="FF0000"/>
                          </a:solidFill>
                          <a:latin typeface="微軟正黑體" pitchFamily="34" charset="-120"/>
                          <a:ea typeface="微軟正黑體" pitchFamily="34" charset="-120"/>
                        </a:rPr>
                        <a:t>彰商 </a:t>
                      </a:r>
                      <a:r>
                        <a:rPr lang="en-US" altLang="zh-TW" sz="1800" b="1" u="none" dirty="0" smtClean="0">
                          <a:solidFill>
                            <a:srgbClr val="FF0000"/>
                          </a:solidFill>
                          <a:latin typeface="微軟正黑體" pitchFamily="34" charset="-120"/>
                          <a:ea typeface="微軟正黑體" pitchFamily="34" charset="-120"/>
                        </a:rPr>
                        <a:t>:</a:t>
                      </a:r>
                      <a:r>
                        <a:rPr lang="zh-TW" altLang="en-US" sz="1800" b="1" u="none" dirty="0" smtClean="0">
                          <a:solidFill>
                            <a:srgbClr val="FF0000"/>
                          </a:solidFill>
                          <a:latin typeface="微軟正黑體" pitchFamily="34" charset="-120"/>
                          <a:ea typeface="微軟正黑體" pitchFamily="34" charset="-120"/>
                        </a:rPr>
                        <a:t> 術科</a:t>
                      </a:r>
                      <a:r>
                        <a:rPr lang="en-US" altLang="zh-TW" sz="1800" b="1" u="none" dirty="0" smtClean="0">
                          <a:solidFill>
                            <a:srgbClr val="FF0000"/>
                          </a:solidFill>
                          <a:latin typeface="微軟正黑體" pitchFamily="34" charset="-120"/>
                          <a:ea typeface="微軟正黑體" pitchFamily="34" charset="-120"/>
                        </a:rPr>
                        <a:t>(100%)</a:t>
                      </a:r>
                    </a:p>
                    <a:p>
                      <a:pPr marL="342900" indent="-360000" algn="l">
                        <a:lnSpc>
                          <a:spcPct val="100000"/>
                        </a:lnSpc>
                        <a:buFont typeface="Wingdings" pitchFamily="2" charset="2"/>
                        <a:buChar char="l"/>
                      </a:pPr>
                      <a:r>
                        <a:rPr lang="zh-TW" altLang="en-US" sz="1800" b="1" u="none" dirty="0" smtClean="0">
                          <a:solidFill>
                            <a:srgbClr val="FF0000"/>
                          </a:solidFill>
                          <a:latin typeface="微軟正黑體" pitchFamily="34" charset="-120"/>
                          <a:ea typeface="微軟正黑體" pitchFamily="34" charset="-120"/>
                        </a:rPr>
                        <a:t>崇實 </a:t>
                      </a:r>
                      <a:r>
                        <a:rPr lang="en-US" altLang="zh-TW" sz="1800" b="1" u="none" dirty="0" smtClean="0">
                          <a:solidFill>
                            <a:srgbClr val="FF0000"/>
                          </a:solidFill>
                          <a:latin typeface="微軟正黑體" pitchFamily="34" charset="-120"/>
                          <a:ea typeface="微軟正黑體" pitchFamily="34" charset="-120"/>
                        </a:rPr>
                        <a:t>:</a:t>
                      </a:r>
                      <a:r>
                        <a:rPr lang="zh-TW" altLang="en-US" sz="1800" b="1" u="none" dirty="0" smtClean="0">
                          <a:solidFill>
                            <a:srgbClr val="FF0000"/>
                          </a:solidFill>
                          <a:latin typeface="微軟正黑體" pitchFamily="34" charset="-120"/>
                          <a:ea typeface="微軟正黑體" pitchFamily="34" charset="-120"/>
                        </a:rPr>
                        <a:t> 書審</a:t>
                      </a:r>
                      <a:r>
                        <a:rPr lang="en-US" altLang="zh-TW" sz="1800" b="1" u="none" dirty="0" smtClean="0">
                          <a:solidFill>
                            <a:srgbClr val="FF0000"/>
                          </a:solidFill>
                          <a:latin typeface="微軟正黑體" pitchFamily="34" charset="-120"/>
                          <a:ea typeface="微軟正黑體" pitchFamily="34" charset="-120"/>
                        </a:rPr>
                        <a:t>(30%)</a:t>
                      </a:r>
                      <a:r>
                        <a:rPr lang="zh-TW" altLang="en-US" sz="1800" b="1" u="none" dirty="0" smtClean="0">
                          <a:solidFill>
                            <a:srgbClr val="FF0000"/>
                          </a:solidFill>
                          <a:latin typeface="微軟正黑體" pitchFamily="34" charset="-120"/>
                          <a:ea typeface="微軟正黑體" pitchFamily="34" charset="-120"/>
                        </a:rPr>
                        <a:t>、術科</a:t>
                      </a:r>
                      <a:r>
                        <a:rPr lang="en-US" altLang="zh-TW" sz="1800" b="1" u="none" dirty="0" smtClean="0">
                          <a:solidFill>
                            <a:srgbClr val="FF0000"/>
                          </a:solidFill>
                          <a:latin typeface="微軟正黑體" pitchFamily="34" charset="-120"/>
                          <a:ea typeface="微軟正黑體" pitchFamily="34" charset="-120"/>
                        </a:rPr>
                        <a:t>(70%)</a:t>
                      </a:r>
                    </a:p>
                  </a:txBody>
                  <a:tcPr marL="0" marR="0" marT="45731" marB="45731" anchor="ctr">
                    <a:solidFill>
                      <a:schemeClr val="accent2">
                        <a:lumMod val="60000"/>
                        <a:lumOff val="40000"/>
                      </a:schemeClr>
                    </a:solidFill>
                  </a:tcPr>
                </a:tc>
                <a:extLst>
                  <a:ext uri="{0D108BD9-81ED-4DB2-BD59-A6C34878D82A}">
                    <a16:rowId xmlns:a16="http://schemas.microsoft.com/office/drawing/2014/main" xmlns="" val="10001"/>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362630519"/>
              </p:ext>
            </p:extLst>
          </p:nvPr>
        </p:nvGraphicFramePr>
        <p:xfrm>
          <a:off x="269442" y="4077072"/>
          <a:ext cx="3168353" cy="2088231"/>
        </p:xfrm>
        <a:graphic>
          <a:graphicData uri="http://schemas.openxmlformats.org/drawingml/2006/table">
            <a:tbl>
              <a:tblPr firstRow="1" bandRow="1">
                <a:tableStyleId>{3C2FFA5D-87B4-456A-9821-1D502468CF0F}</a:tableStyleId>
              </a:tblPr>
              <a:tblGrid>
                <a:gridCol w="1456778">
                  <a:extLst>
                    <a:ext uri="{9D8B030D-6E8A-4147-A177-3AD203B41FA5}">
                      <a16:colId xmlns:a16="http://schemas.microsoft.com/office/drawing/2014/main" xmlns="" val="20000"/>
                    </a:ext>
                  </a:extLst>
                </a:gridCol>
                <a:gridCol w="1711575">
                  <a:extLst>
                    <a:ext uri="{9D8B030D-6E8A-4147-A177-3AD203B41FA5}">
                      <a16:colId xmlns:a16="http://schemas.microsoft.com/office/drawing/2014/main" xmlns="" val="20001"/>
                    </a:ext>
                  </a:extLst>
                </a:gridCol>
              </a:tblGrid>
              <a:tr h="447479">
                <a:tc>
                  <a:txBody>
                    <a:bodyPr/>
                    <a:lstStyle/>
                    <a:p>
                      <a:pPr algn="ctr">
                        <a:lnSpc>
                          <a:spcPct val="100000"/>
                        </a:lnSpc>
                        <a:spcAft>
                          <a:spcPts val="0"/>
                        </a:spcAft>
                      </a:pPr>
                      <a:r>
                        <a:rPr lang="zh-TW" sz="2000" kern="100" dirty="0" smtClean="0">
                          <a:latin typeface="微軟正黑體" pitchFamily="34" charset="-120"/>
                          <a:ea typeface="微軟正黑體" pitchFamily="34" charset="-120"/>
                        </a:rPr>
                        <a:t>項</a:t>
                      </a:r>
                      <a:r>
                        <a:rPr lang="zh-TW" altLang="en-US" sz="2000" kern="100" dirty="0" smtClean="0">
                          <a:latin typeface="微軟正黑體" pitchFamily="34" charset="-120"/>
                          <a:ea typeface="微軟正黑體" pitchFamily="34" charset="-120"/>
                        </a:rPr>
                        <a:t>    </a:t>
                      </a:r>
                      <a:r>
                        <a:rPr lang="en-US" sz="2000" kern="100" dirty="0" smtClean="0">
                          <a:latin typeface="微軟正黑體" pitchFamily="34" charset="-120"/>
                          <a:ea typeface="微軟正黑體" pitchFamily="34" charset="-120"/>
                        </a:rPr>
                        <a:t>  </a:t>
                      </a:r>
                      <a:r>
                        <a:rPr lang="zh-TW" sz="2000" kern="100" dirty="0">
                          <a:latin typeface="微軟正黑體" pitchFamily="34" charset="-120"/>
                          <a:ea typeface="微軟正黑體" pitchFamily="34" charset="-120"/>
                        </a:rPr>
                        <a:t>目</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tc>
                  <a:txBody>
                    <a:bodyPr/>
                    <a:lstStyle/>
                    <a:p>
                      <a:pPr algn="ctr">
                        <a:lnSpc>
                          <a:spcPct val="100000"/>
                        </a:lnSpc>
                        <a:spcAft>
                          <a:spcPts val="0"/>
                        </a:spcAft>
                      </a:pPr>
                      <a:r>
                        <a:rPr lang="zh-TW" sz="2000" kern="100" dirty="0" smtClean="0">
                          <a:latin typeface="微軟正黑體" pitchFamily="34" charset="-120"/>
                          <a:ea typeface="微軟正黑體" pitchFamily="34" charset="-120"/>
                        </a:rPr>
                        <a:t>日</a:t>
                      </a:r>
                      <a:r>
                        <a:rPr lang="zh-TW" altLang="en-US" sz="2000" kern="100" dirty="0" smtClean="0">
                          <a:latin typeface="微軟正黑體" pitchFamily="34" charset="-120"/>
                          <a:ea typeface="微軟正黑體" pitchFamily="34" charset="-120"/>
                        </a:rPr>
                        <a:t>    </a:t>
                      </a:r>
                      <a:r>
                        <a:rPr lang="en-US" sz="2000" kern="100" dirty="0" smtClean="0">
                          <a:latin typeface="微軟正黑體" pitchFamily="34" charset="-120"/>
                          <a:ea typeface="微軟正黑體" pitchFamily="34" charset="-120"/>
                        </a:rPr>
                        <a:t>  </a:t>
                      </a:r>
                      <a:r>
                        <a:rPr lang="zh-TW" sz="2000" kern="100" dirty="0" smtClean="0">
                          <a:latin typeface="微軟正黑體" pitchFamily="34" charset="-120"/>
                          <a:ea typeface="微軟正黑體" pitchFamily="34" charset="-120"/>
                        </a:rPr>
                        <a:t>期</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xmlns="" val="10000"/>
                  </a:ext>
                </a:extLst>
              </a:tr>
              <a:tr h="447479">
                <a:tc>
                  <a:txBody>
                    <a:bodyPr/>
                    <a:lstStyle/>
                    <a:p>
                      <a:pPr algn="ctr">
                        <a:lnSpc>
                          <a:spcPct val="100000"/>
                        </a:lnSpc>
                        <a:spcAft>
                          <a:spcPts val="0"/>
                        </a:spcAft>
                      </a:pPr>
                      <a:r>
                        <a:rPr lang="zh-TW" sz="2000" kern="100" dirty="0" smtClean="0">
                          <a:latin typeface="微軟正黑體" pitchFamily="34" charset="-120"/>
                          <a:ea typeface="微軟正黑體" pitchFamily="34" charset="-120"/>
                        </a:rPr>
                        <a:t>報名</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u="none" dirty="0" smtClean="0">
                          <a:latin typeface="微軟正黑體" pitchFamily="34" charset="-120"/>
                          <a:ea typeface="微軟正黑體" pitchFamily="34" charset="-120"/>
                        </a:rPr>
                        <a:t>3/16-3/20</a:t>
                      </a:r>
                      <a:endParaRPr lang="zh-TW" altLang="en-US" sz="2000" b="1" u="none" dirty="0" smtClean="0">
                        <a:solidFill>
                          <a:srgbClr val="7030A0"/>
                        </a:solidFill>
                        <a:latin typeface="微軟正黑體" pitchFamily="34" charset="-120"/>
                        <a:ea typeface="微軟正黑體" pitchFamily="34" charset="-120"/>
                        <a:cs typeface="BiauKai"/>
                      </a:endParaRPr>
                    </a:p>
                  </a:txBody>
                  <a:tcPr marL="68580" marR="68580" marT="0" marB="0" anchor="ctr"/>
                </a:tc>
                <a:extLst>
                  <a:ext uri="{0D108BD9-81ED-4DB2-BD59-A6C34878D82A}">
                    <a16:rowId xmlns:a16="http://schemas.microsoft.com/office/drawing/2014/main" xmlns="" val="10001"/>
                  </a:ext>
                </a:extLst>
              </a:tr>
              <a:tr h="4474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smtClean="0">
                          <a:latin typeface="微軟正黑體" pitchFamily="34" charset="-120"/>
                          <a:ea typeface="微軟正黑體" pitchFamily="34" charset="-120"/>
                        </a:rPr>
                        <a:t>術科測驗</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tc>
                  <a:txBody>
                    <a:bodyPr/>
                    <a:lstStyle/>
                    <a:p>
                      <a:pPr algn="ctr">
                        <a:lnSpc>
                          <a:spcPct val="100000"/>
                        </a:lnSpc>
                        <a:spcAft>
                          <a:spcPts val="0"/>
                        </a:spcAft>
                      </a:pPr>
                      <a:r>
                        <a:rPr lang="en-US" altLang="zh-TW" sz="2000" u="none" kern="100" dirty="0" smtClean="0">
                          <a:latin typeface="微軟正黑體" pitchFamily="34" charset="-120"/>
                          <a:ea typeface="微軟正黑體" pitchFamily="34" charset="-120"/>
                        </a:rPr>
                        <a:t>4/25-26</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xmlns="" val="10002"/>
                  </a:ext>
                </a:extLst>
              </a:tr>
              <a:tr h="372897">
                <a:tc>
                  <a:txBody>
                    <a:bodyPr/>
                    <a:lstStyle/>
                    <a:p>
                      <a:pPr algn="ctr">
                        <a:lnSpc>
                          <a:spcPct val="100000"/>
                        </a:lnSpc>
                        <a:spcAft>
                          <a:spcPts val="0"/>
                        </a:spcAft>
                      </a:pPr>
                      <a:r>
                        <a:rPr lang="zh-TW" altLang="en-US" sz="2000" kern="1200" dirty="0" smtClean="0">
                          <a:latin typeface="微軟正黑體" pitchFamily="34" charset="-120"/>
                          <a:ea typeface="微軟正黑體" pitchFamily="34" charset="-120"/>
                        </a:rPr>
                        <a:t>放榜</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tc>
                  <a:txBody>
                    <a:bodyPr/>
                    <a:lstStyle/>
                    <a:p>
                      <a:pPr algn="ctr">
                        <a:lnSpc>
                          <a:spcPct val="100000"/>
                        </a:lnSpc>
                        <a:spcAft>
                          <a:spcPts val="0"/>
                        </a:spcAft>
                      </a:pPr>
                      <a:r>
                        <a:rPr lang="en-US" altLang="zh-TW" sz="2000" u="none" kern="100" dirty="0" smtClean="0">
                          <a:latin typeface="微軟正黑體" pitchFamily="34" charset="-120"/>
                          <a:ea typeface="微軟正黑體" pitchFamily="34" charset="-120"/>
                        </a:rPr>
                        <a:t>6/10</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xmlns="" val="10003"/>
                  </a:ext>
                </a:extLst>
              </a:tr>
              <a:tr h="372897">
                <a:tc>
                  <a:txBody>
                    <a:bodyPr/>
                    <a:lstStyle/>
                    <a:p>
                      <a:pPr lvl="0" algn="ctr">
                        <a:lnSpc>
                          <a:spcPct val="100000"/>
                        </a:lnSpc>
                      </a:pPr>
                      <a:r>
                        <a:rPr lang="zh-TW" altLang="en-US" sz="2000" kern="100" dirty="0" smtClean="0">
                          <a:latin typeface="微軟正黑體" pitchFamily="34" charset="-120"/>
                          <a:ea typeface="微軟正黑體" pitchFamily="34" charset="-120"/>
                        </a:rPr>
                        <a:t>報到</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tc>
                  <a:txBody>
                    <a:bodyPr/>
                    <a:lstStyle/>
                    <a:p>
                      <a:pPr algn="ctr">
                        <a:lnSpc>
                          <a:spcPct val="100000"/>
                        </a:lnSpc>
                        <a:spcAft>
                          <a:spcPts val="0"/>
                        </a:spcAft>
                      </a:pPr>
                      <a:r>
                        <a:rPr lang="en-US" altLang="zh-TW" sz="2000" u="none" kern="100" dirty="0" smtClean="0">
                          <a:latin typeface="微軟正黑體" pitchFamily="34" charset="-120"/>
                          <a:ea typeface="微軟正黑體" pitchFamily="34" charset="-120"/>
                        </a:rPr>
                        <a:t>6/11</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xmlns="" val="10004"/>
                  </a:ext>
                </a:extLst>
              </a:tr>
            </a:tbl>
          </a:graphicData>
        </a:graphic>
      </p:graphicFrame>
      <p:graphicFrame>
        <p:nvGraphicFramePr>
          <p:cNvPr id="9" name="Group 126"/>
          <p:cNvGraphicFramePr>
            <a:graphicFrameLocks noGrp="1"/>
          </p:cNvGraphicFramePr>
          <p:nvPr>
            <p:extLst>
              <p:ext uri="{D42A27DB-BD31-4B8C-83A1-F6EECF244321}">
                <p14:modId xmlns:p14="http://schemas.microsoft.com/office/powerpoint/2010/main" val="251486348"/>
              </p:ext>
            </p:extLst>
          </p:nvPr>
        </p:nvGraphicFramePr>
        <p:xfrm>
          <a:off x="269442" y="1412776"/>
          <a:ext cx="8640959" cy="2232248"/>
        </p:xfrm>
        <a:graphic>
          <a:graphicData uri="http://schemas.openxmlformats.org/drawingml/2006/table">
            <a:tbl>
              <a:tblPr/>
              <a:tblGrid>
                <a:gridCol w="1494246">
                  <a:extLst>
                    <a:ext uri="{9D8B030D-6E8A-4147-A177-3AD203B41FA5}">
                      <a16:colId xmlns:a16="http://schemas.microsoft.com/office/drawing/2014/main" xmlns="" val="20000"/>
                    </a:ext>
                  </a:extLst>
                </a:gridCol>
                <a:gridCol w="2232248">
                  <a:extLst>
                    <a:ext uri="{9D8B030D-6E8A-4147-A177-3AD203B41FA5}">
                      <a16:colId xmlns:a16="http://schemas.microsoft.com/office/drawing/2014/main" xmlns="" val="20001"/>
                    </a:ext>
                  </a:extLst>
                </a:gridCol>
                <a:gridCol w="3126733">
                  <a:extLst>
                    <a:ext uri="{9D8B030D-6E8A-4147-A177-3AD203B41FA5}">
                      <a16:colId xmlns:a16="http://schemas.microsoft.com/office/drawing/2014/main" xmlns="" val="20002"/>
                    </a:ext>
                  </a:extLst>
                </a:gridCol>
                <a:gridCol w="1787732">
                  <a:extLst>
                    <a:ext uri="{9D8B030D-6E8A-4147-A177-3AD203B41FA5}">
                      <a16:colId xmlns:a16="http://schemas.microsoft.com/office/drawing/2014/main" xmlns="" val="20003"/>
                    </a:ext>
                  </a:extLst>
                </a:gridCol>
              </a:tblGrid>
              <a:tr h="432048">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校名</a:t>
                      </a:r>
                    </a:p>
                  </a:txBody>
                  <a:tcPr marL="89993" marR="89993" marT="0" marB="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科別</a:t>
                      </a:r>
                    </a:p>
                  </a:txBody>
                  <a:tcPr marL="89993" marR="89993"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特色班級</a:t>
                      </a:r>
                    </a:p>
                  </a:txBody>
                  <a:tcPr marL="89993" marR="89993"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名額</a:t>
                      </a:r>
                    </a:p>
                  </a:txBody>
                  <a:tcPr marL="89993" marR="89993" marT="0" marB="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xmlns="" val="10000"/>
                  </a:ext>
                </a:extLst>
              </a:tr>
              <a:tr h="432048">
                <a:tc rowSpan="2">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彰師附工</a:t>
                      </a:r>
                    </a:p>
                  </a:txBody>
                  <a:tcPr marL="89993" marR="89993"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汽車科</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汽車工程專技班</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18</a:t>
                      </a:r>
                    </a:p>
                  </a:txBody>
                  <a:tcPr marL="89993" marR="89993"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extLst>
                  <a:ext uri="{0D108BD9-81ED-4DB2-BD59-A6C34878D82A}">
                    <a16:rowId xmlns:a16="http://schemas.microsoft.com/office/drawing/2014/main" xmlns="" val="10001"/>
                  </a:ext>
                </a:extLst>
              </a:tr>
              <a:tr h="432048">
                <a:tc vMerge="1">
                  <a:txBody>
                    <a:bodyPr/>
                    <a:lstStyle/>
                    <a:p>
                      <a:pPr algn="ctr">
                        <a:lnSpc>
                          <a:spcPct val="100000"/>
                        </a:lnSpc>
                        <a:spcBef>
                          <a:spcPts val="0"/>
                        </a:spcBef>
                        <a:spcAft>
                          <a:spcPts val="0"/>
                        </a:spcAft>
                      </a:pPr>
                      <a:endParaRPr lang="zh-TW" altLang="en-US" sz="1800" dirty="0"/>
                    </a:p>
                  </a:txBody>
                  <a:tcPr marL="89993" marR="89993"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建築科</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創意建築設計班</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algn="ctr">
                        <a:lnSpc>
                          <a:spcPct val="100000"/>
                        </a:lnSpc>
                        <a:spcBef>
                          <a:spcPts val="0"/>
                        </a:spcBef>
                        <a:spcAft>
                          <a:spcPts val="0"/>
                        </a:spcAft>
                      </a:pPr>
                      <a:r>
                        <a:rPr lang="en-US" altLang="zh-TW" sz="1800" dirty="0" smtClean="0">
                          <a:latin typeface="微軟正黑體" pitchFamily="34" charset="-120"/>
                          <a:ea typeface="微軟正黑體" pitchFamily="34" charset="-120"/>
                        </a:rPr>
                        <a:t>18</a:t>
                      </a:r>
                      <a:endParaRPr lang="zh-TW" altLang="en-US" sz="1800" dirty="0">
                        <a:latin typeface="微軟正黑體" pitchFamily="34" charset="-120"/>
                        <a:ea typeface="微軟正黑體" pitchFamily="34" charset="-120"/>
                      </a:endParaRPr>
                    </a:p>
                  </a:txBody>
                  <a:tcPr marL="89993" marR="89993"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extLst>
                  <a:ext uri="{0D108BD9-81ED-4DB2-BD59-A6C34878D82A}">
                    <a16:rowId xmlns:a16="http://schemas.microsoft.com/office/drawing/2014/main" xmlns="" val="10002"/>
                  </a:ext>
                </a:extLst>
              </a:tr>
              <a:tr h="432048">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彰化高商</a:t>
                      </a:r>
                    </a:p>
                  </a:txBody>
                  <a:tcPr marL="89993" marR="89993"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應外科</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英</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外語商貿人才班</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25</a:t>
                      </a:r>
                    </a:p>
                  </a:txBody>
                  <a:tcPr marL="89993" marR="89993"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50000"/>
                      </a:srgbClr>
                    </a:solidFill>
                  </a:tcPr>
                </a:tc>
                <a:extLst>
                  <a:ext uri="{0D108BD9-81ED-4DB2-BD59-A6C34878D82A}">
                    <a16:rowId xmlns:a16="http://schemas.microsoft.com/office/drawing/2014/main" xmlns="" val="10003"/>
                  </a:ext>
                </a:extLst>
              </a:tr>
              <a:tr h="504056">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崇實高工</a:t>
                      </a:r>
                    </a:p>
                  </a:txBody>
                  <a:tcPr marL="89993" marR="89993"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電機空調科</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電機冷凍專技班</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18</a:t>
                      </a:r>
                    </a:p>
                  </a:txBody>
                  <a:tcPr marL="89993" marR="89993"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0000"/>
                      </a:srgb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0102285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投影片編號版面配置區 3"/>
          <p:cNvSpPr>
            <a:spLocks noGrp="1"/>
          </p:cNvSpPr>
          <p:nvPr>
            <p:ph type="sldNum" sz="quarter" idx="12"/>
          </p:nvPr>
        </p:nvSpPr>
        <p:spPr/>
        <p:txBody>
          <a:bodyPr/>
          <a:lstStyle/>
          <a:p>
            <a:fld id="{DFCF0580-F0E0-4CB6-9A02-48130C6B2EF7}" type="slidenum">
              <a:rPr lang="zh-TW" altLang="en-US"/>
              <a:pPr/>
              <a:t>4</a:t>
            </a:fld>
            <a:endParaRPr lang="en-US" altLang="zh-TW"/>
          </a:p>
        </p:txBody>
      </p:sp>
      <p:sp>
        <p:nvSpPr>
          <p:cNvPr id="155650"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9F19912B-992D-4F7F-8938-AF8ED57798FF}" type="slidenum">
              <a:rPr lang="zh-TW" altLang="en-US" sz="1400" b="1"/>
              <a:pPr algn="r" eaLnBrk="1" hangingPunct="1"/>
              <a:t>4</a:t>
            </a:fld>
            <a:endParaRPr lang="en-US" altLang="zh-TW" sz="1400" b="1"/>
          </a:p>
        </p:txBody>
      </p:sp>
      <p:grpSp>
        <p:nvGrpSpPr>
          <p:cNvPr id="155652" name="群組 11"/>
          <p:cNvGrpSpPr>
            <a:grpSpLocks/>
          </p:cNvGrpSpPr>
          <p:nvPr/>
        </p:nvGrpSpPr>
        <p:grpSpPr bwMode="auto">
          <a:xfrm>
            <a:off x="509588" y="1409700"/>
            <a:ext cx="7970837" cy="3938588"/>
            <a:chOff x="529900" y="1616727"/>
            <a:chExt cx="7971270" cy="3937878"/>
          </a:xfrm>
        </p:grpSpPr>
        <p:sp>
          <p:nvSpPr>
            <p:cNvPr id="7173" name="文字方塊 21"/>
            <p:cNvSpPr txBox="1">
              <a:spLocks noChangeArrowheads="1"/>
            </p:cNvSpPr>
            <p:nvPr/>
          </p:nvSpPr>
          <p:spPr bwMode="auto">
            <a:xfrm>
              <a:off x="4838609" y="4076908"/>
              <a:ext cx="3386321" cy="523781"/>
            </a:xfrm>
            <a:prstGeom prst="rect">
              <a:avLst/>
            </a:prstGeom>
            <a:noFill/>
            <a:ln w="12700">
              <a:noFill/>
              <a:miter lim="800000"/>
              <a:headEnd/>
              <a:tailEnd/>
            </a:ln>
            <a:extLst/>
          </p:spPr>
          <p:txBody>
            <a:bodyPr>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9pPr>
            </a:lstStyle>
            <a:p>
              <a:pPr eaLnBrk="1" hangingPunct="1">
                <a:defRPr/>
              </a:pPr>
              <a:r>
                <a:rPr lang="zh-TW" altLang="en-US" sz="2800" b="1" dirty="0" smtClean="0">
                  <a:solidFill>
                    <a:srgbClr val="FF0000"/>
                  </a:solidFill>
                  <a:effectLst>
                    <a:outerShdw blurRad="38100" dist="38100" dir="2700000" algn="tl">
                      <a:srgbClr val="000000">
                        <a:alpha val="43137"/>
                      </a:srgbClr>
                    </a:outerShdw>
                  </a:effectLst>
                </a:rPr>
                <a:t>免試入學、特色招生</a:t>
              </a:r>
            </a:p>
          </p:txBody>
        </p:sp>
        <p:sp>
          <p:nvSpPr>
            <p:cNvPr id="155654" name="文字方塊 23"/>
            <p:cNvSpPr txBox="1">
              <a:spLocks noChangeArrowheads="1"/>
            </p:cNvSpPr>
            <p:nvPr/>
          </p:nvSpPr>
          <p:spPr bwMode="auto">
            <a:xfrm>
              <a:off x="3372212" y="4095195"/>
              <a:ext cx="1008063" cy="52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2800" b="1">
                  <a:latin typeface="Times New Roman" pitchFamily="18" charset="0"/>
                  <a:ea typeface="標楷體" pitchFamily="65" charset="-120"/>
                </a:rPr>
                <a:t>基測</a:t>
              </a:r>
            </a:p>
          </p:txBody>
        </p:sp>
        <p:sp>
          <p:nvSpPr>
            <p:cNvPr id="25" name="Text Box 34"/>
            <p:cNvSpPr txBox="1">
              <a:spLocks noChangeArrowheads="1"/>
            </p:cNvSpPr>
            <p:nvPr/>
          </p:nvSpPr>
          <p:spPr bwMode="auto">
            <a:xfrm>
              <a:off x="2968526" y="3447025"/>
              <a:ext cx="1531243" cy="463760"/>
            </a:xfrm>
            <a:prstGeom prst="rect">
              <a:avLst/>
            </a:prstGeom>
            <a:noFill/>
            <a:ln>
              <a:noFill/>
            </a:ln>
            <a:scene3d>
              <a:camera prst="orthographicFront"/>
              <a:lightRig rig="threePt" dir="t"/>
            </a:scene3d>
            <a:sp3d>
              <a:bevelT/>
            </a:sp3d>
            <a:extLst/>
          </p:spPr>
          <p:txBody>
            <a:bodyPr lIns="90000" tIns="46800" rIns="90000" bIns="46800">
              <a:spAutoFit/>
            </a:bodyPr>
            <a:lstStyle/>
            <a:p>
              <a:pPr>
                <a:defRPr/>
              </a:pPr>
              <a:r>
                <a:rPr kumimoji="0" lang="en-US" altLang="zh-TW" sz="2400" b="1" dirty="0">
                  <a:latin typeface="Arial" pitchFamily="34" charset="0"/>
                </a:rPr>
                <a:t>90~102</a:t>
              </a:r>
              <a:r>
                <a:rPr kumimoji="0" lang="zh-TW" altLang="en-US" sz="2400" b="1" dirty="0">
                  <a:latin typeface="Arial" pitchFamily="34" charset="0"/>
                </a:rPr>
                <a:t>年</a:t>
              </a:r>
              <a:endParaRPr kumimoji="0" lang="zh-TW" altLang="zh-TW" sz="2400" b="1" dirty="0">
                <a:latin typeface="Arial" pitchFamily="34" charset="0"/>
              </a:endParaRPr>
            </a:p>
          </p:txBody>
        </p:sp>
        <p:sp>
          <p:nvSpPr>
            <p:cNvPr id="155658" name="Line 27"/>
            <p:cNvSpPr>
              <a:spLocks noChangeShapeType="1"/>
            </p:cNvSpPr>
            <p:nvPr/>
          </p:nvSpPr>
          <p:spPr bwMode="auto">
            <a:xfrm flipV="1">
              <a:off x="2955647" y="3884026"/>
              <a:ext cx="1855994" cy="0"/>
            </a:xfrm>
            <a:prstGeom prst="line">
              <a:avLst/>
            </a:prstGeom>
            <a:noFill/>
            <a:ln w="9525">
              <a:solidFill>
                <a:schemeClr val="tx1"/>
              </a:solidFill>
              <a:miter lim="800000"/>
              <a:headEnd type="oval" w="lg" len="med"/>
              <a:tailEnd type="oval" w="lg" len="me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155659" name="Line 27"/>
            <p:cNvSpPr>
              <a:spLocks noChangeShapeType="1"/>
            </p:cNvSpPr>
            <p:nvPr/>
          </p:nvSpPr>
          <p:spPr bwMode="auto">
            <a:xfrm flipV="1">
              <a:off x="4859859" y="3868473"/>
              <a:ext cx="2905409" cy="14785"/>
            </a:xfrm>
            <a:prstGeom prst="line">
              <a:avLst/>
            </a:prstGeom>
            <a:noFill/>
            <a:ln w="9525">
              <a:solidFill>
                <a:schemeClr val="tx1"/>
              </a:solidFill>
              <a:miter lim="800000"/>
              <a:headEnd/>
              <a:tailEnd type="triangle" w="med" len="lg"/>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32" name="Text Box 34"/>
            <p:cNvSpPr txBox="1">
              <a:spLocks noChangeArrowheads="1"/>
            </p:cNvSpPr>
            <p:nvPr/>
          </p:nvSpPr>
          <p:spPr bwMode="auto">
            <a:xfrm>
              <a:off x="4859859" y="3404627"/>
              <a:ext cx="1479686" cy="463760"/>
            </a:xfrm>
            <a:prstGeom prst="rect">
              <a:avLst/>
            </a:prstGeom>
            <a:noFill/>
            <a:ln>
              <a:noFill/>
            </a:ln>
            <a:scene3d>
              <a:camera prst="orthographicFront"/>
              <a:lightRig rig="threePt" dir="t"/>
            </a:scene3d>
            <a:sp3d>
              <a:bevelT/>
            </a:sp3d>
            <a:extLst/>
          </p:spPr>
          <p:txBody>
            <a:bodyPr lIns="90000" tIns="46800" rIns="90000" bIns="46800">
              <a:spAutoFit/>
            </a:bodyPr>
            <a:lstStyle/>
            <a:p>
              <a:pPr>
                <a:defRPr/>
              </a:pPr>
              <a:r>
                <a:rPr kumimoji="0" lang="en-US" altLang="zh-TW" sz="2400" b="1" dirty="0">
                  <a:latin typeface="Arial" pitchFamily="34" charset="0"/>
                </a:rPr>
                <a:t>103</a:t>
              </a:r>
              <a:r>
                <a:rPr kumimoji="0" lang="zh-TW" altLang="en-US" sz="2400" b="1" dirty="0">
                  <a:latin typeface="Arial" pitchFamily="34" charset="0"/>
                </a:rPr>
                <a:t>年～</a:t>
              </a:r>
              <a:endParaRPr kumimoji="0" lang="zh-TW" altLang="zh-TW" sz="2400" b="1" dirty="0">
                <a:latin typeface="Arial" pitchFamily="34" charset="0"/>
              </a:endParaRPr>
            </a:p>
          </p:txBody>
        </p:sp>
        <p:sp>
          <p:nvSpPr>
            <p:cNvPr id="33" name="Text Box 34"/>
            <p:cNvSpPr txBox="1">
              <a:spLocks noChangeArrowheads="1"/>
            </p:cNvSpPr>
            <p:nvPr/>
          </p:nvSpPr>
          <p:spPr bwMode="auto">
            <a:xfrm>
              <a:off x="529900" y="3404627"/>
              <a:ext cx="2320121" cy="463760"/>
            </a:xfrm>
            <a:prstGeom prst="rect">
              <a:avLst/>
            </a:prstGeom>
            <a:noFill/>
            <a:ln>
              <a:noFill/>
            </a:ln>
            <a:scene3d>
              <a:camera prst="orthographicFront"/>
              <a:lightRig rig="threePt" dir="t"/>
            </a:scene3d>
            <a:sp3d>
              <a:bevelT/>
            </a:sp3d>
            <a:extLst/>
          </p:spPr>
          <p:txBody>
            <a:bodyPr lIns="90000" tIns="46800" rIns="90000" bIns="46800">
              <a:spAutoFit/>
            </a:bodyPr>
            <a:lstStyle/>
            <a:p>
              <a:pPr>
                <a:defRPr/>
              </a:pPr>
              <a:r>
                <a:rPr kumimoji="0" lang="zh-TW" altLang="en-US" sz="2400" b="1" dirty="0">
                  <a:latin typeface="標楷體" pitchFamily="65" charset="-120"/>
                  <a:ea typeface="標楷體" pitchFamily="65" charset="-120"/>
                </a:rPr>
                <a:t>民國</a:t>
              </a:r>
              <a:r>
                <a:rPr kumimoji="0" lang="en-US" altLang="zh-TW" sz="2400" b="1" dirty="0">
                  <a:latin typeface="標楷體" pitchFamily="65" charset="-120"/>
                  <a:ea typeface="標楷體" pitchFamily="65" charset="-120"/>
                </a:rPr>
                <a:t>90</a:t>
              </a:r>
              <a:r>
                <a:rPr kumimoji="0" lang="zh-TW" altLang="en-US" sz="2400" b="1" dirty="0">
                  <a:latin typeface="標楷體" pitchFamily="65" charset="-120"/>
                  <a:ea typeface="標楷體" pitchFamily="65" charset="-120"/>
                </a:rPr>
                <a:t>年以前</a:t>
              </a:r>
              <a:endParaRPr kumimoji="0" lang="zh-TW" altLang="zh-TW" sz="2400" b="1" dirty="0">
                <a:latin typeface="標楷體" pitchFamily="65" charset="-120"/>
                <a:ea typeface="標楷體" pitchFamily="65" charset="-120"/>
              </a:endParaRPr>
            </a:p>
          </p:txBody>
        </p:sp>
        <p:sp>
          <p:nvSpPr>
            <p:cNvPr id="4" name="文字方塊 3"/>
            <p:cNvSpPr txBox="1"/>
            <p:nvPr/>
          </p:nvSpPr>
          <p:spPr>
            <a:xfrm>
              <a:off x="610866" y="1616727"/>
              <a:ext cx="4561136" cy="584095"/>
            </a:xfrm>
            <a:prstGeom prst="rect">
              <a:avLst/>
            </a:prstGeom>
            <a:noFill/>
          </p:spPr>
          <p:txBody>
            <a:bodyPr>
              <a:spAutoFit/>
            </a:bodyPr>
            <a:lstStyle/>
            <a:p>
              <a:pPr>
                <a:defRPr/>
              </a:pP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以</a:t>
              </a:r>
              <a:r>
                <a:rPr lang="en-US" altLang="zh-TW"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考試</a:t>
              </a:r>
              <a:r>
                <a:rPr lang="en-US" altLang="zh-TW"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為主的入學</a:t>
              </a:r>
            </a:p>
          </p:txBody>
        </p:sp>
        <p:sp>
          <p:nvSpPr>
            <p:cNvPr id="10260" name="右大括弧 2"/>
            <p:cNvSpPr>
              <a:spLocks/>
            </p:cNvSpPr>
            <p:nvPr/>
          </p:nvSpPr>
          <p:spPr bwMode="auto">
            <a:xfrm rot="-5400000">
              <a:off x="2530300" y="127429"/>
              <a:ext cx="349187" cy="4188052"/>
            </a:xfrm>
            <a:prstGeom prst="rightBrace">
              <a:avLst>
                <a:gd name="adj1" fmla="val 33427"/>
                <a:gd name="adj2" fmla="val 50384"/>
              </a:avLst>
            </a:prstGeom>
            <a:noFill/>
            <a:ln w="19050" algn="ctr">
              <a:solidFill>
                <a:srgbClr val="000099"/>
              </a:solidFill>
              <a:round/>
              <a:headEnd/>
              <a:tailEnd/>
            </a:ln>
            <a:effectLst>
              <a:outerShdw dist="20000" dir="5400000" rotWithShape="0">
                <a:srgbClr val="000000">
                  <a:alpha val="37999"/>
                </a:srgbClr>
              </a:outerShdw>
            </a:effectLst>
            <a:extLst/>
          </p:spPr>
          <p:txBody>
            <a:bodyPr/>
            <a:lstStyle/>
            <a:p>
              <a:pPr>
                <a:spcBef>
                  <a:spcPct val="50000"/>
                </a:spcBef>
                <a:defRPr/>
              </a:pPr>
              <a:endParaRPr lang="zh-TW" altLang="en-US" sz="2400">
                <a:latin typeface="Times New Roman" pitchFamily="18" charset="0"/>
                <a:ea typeface="標楷體" pitchFamily="65" charset="-120"/>
              </a:endParaRPr>
            </a:p>
          </p:txBody>
        </p:sp>
        <p:sp>
          <p:nvSpPr>
            <p:cNvPr id="3" name="Rectangle 41"/>
            <p:cNvSpPr>
              <a:spLocks noChangeArrowheads="1"/>
            </p:cNvSpPr>
            <p:nvPr/>
          </p:nvSpPr>
          <p:spPr bwMode="auto">
            <a:xfrm>
              <a:off x="611188" y="2396627"/>
              <a:ext cx="2328350" cy="1008000"/>
            </a:xfrm>
            <a:prstGeom prst="rect">
              <a:avLst/>
            </a:prstGeom>
            <a:gradFill>
              <a:gsLst>
                <a:gs pos="0">
                  <a:schemeClr val="accent4">
                    <a:lumMod val="75000"/>
                  </a:schemeClr>
                </a:gs>
                <a:gs pos="99583">
                  <a:schemeClr val="bg1"/>
                </a:gs>
                <a:gs pos="27000">
                  <a:schemeClr val="accent4">
                    <a:lumMod val="40000"/>
                    <a:lumOff val="60000"/>
                  </a:schemeClr>
                </a:gs>
              </a:gsLst>
              <a:lin ang="16200000" scaled="1"/>
            </a:gradFill>
            <a:ln w="15875">
              <a:solidFill>
                <a:schemeClr val="tx1"/>
              </a:solidFill>
              <a:prstDash val="dash"/>
              <a:miter lim="800000"/>
              <a:headEnd/>
              <a:tailEnd/>
            </a:ln>
            <a:effectLst>
              <a:innerShdw blurRad="114300">
                <a:prstClr val="black"/>
              </a:innerShdw>
            </a:effectLst>
          </p:spPr>
          <p:txBody>
            <a:bodyPr lIns="90000" tIns="46800" rIns="90000" bIns="46800" anchor="ctr"/>
            <a:lstStyle/>
            <a:p>
              <a:pPr algn="ctr">
                <a:defRPr/>
              </a:pPr>
              <a:r>
                <a:rPr kumimoji="0" lang="zh-TW" altLang="en-US" sz="3000" b="1" dirty="0">
                  <a:latin typeface="標楷體" pitchFamily="65" charset="-120"/>
                  <a:ea typeface="標楷體" pitchFamily="65" charset="-120"/>
                </a:rPr>
                <a:t>聯考入學</a:t>
              </a:r>
            </a:p>
          </p:txBody>
        </p:sp>
        <p:sp>
          <p:nvSpPr>
            <p:cNvPr id="39" name="Rectangle 41"/>
            <p:cNvSpPr>
              <a:spLocks noChangeArrowheads="1"/>
            </p:cNvSpPr>
            <p:nvPr/>
          </p:nvSpPr>
          <p:spPr bwMode="auto">
            <a:xfrm>
              <a:off x="2927966" y="2396627"/>
              <a:ext cx="1896554" cy="1008000"/>
            </a:xfrm>
            <a:prstGeom prst="rect">
              <a:avLst/>
            </a:prstGeom>
            <a:gradFill flip="none" rotWithShape="1">
              <a:gsLst>
                <a:gs pos="0">
                  <a:schemeClr val="tx2">
                    <a:lumMod val="60000"/>
                    <a:lumOff val="40000"/>
                  </a:schemeClr>
                </a:gs>
                <a:gs pos="44000">
                  <a:schemeClr val="tx2">
                    <a:lumMod val="20000"/>
                    <a:lumOff val="80000"/>
                  </a:schemeClr>
                </a:gs>
              </a:gsLst>
              <a:lin ang="16200000" scaled="1"/>
              <a:tileRect/>
            </a:gradFill>
            <a:ln w="15875">
              <a:solidFill>
                <a:schemeClr val="tx1"/>
              </a:solidFill>
              <a:prstDash val="solid"/>
              <a:miter lim="800000"/>
              <a:headEnd/>
              <a:tailEnd/>
            </a:ln>
            <a:effectLst>
              <a:innerShdw blurRad="114300">
                <a:prstClr val="black"/>
              </a:innerShdw>
            </a:effectLst>
          </p:spPr>
          <p:txBody>
            <a:bodyPr lIns="90000" tIns="46800" rIns="90000" bIns="46800" anchor="ctr"/>
            <a:lstStyle/>
            <a:p>
              <a:pPr algn="ctr">
                <a:defRPr/>
              </a:pPr>
              <a:r>
                <a:rPr kumimoji="0" lang="zh-TW" altLang="en-US" sz="30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多元入學</a:t>
              </a:r>
            </a:p>
          </p:txBody>
        </p:sp>
        <p:sp>
          <p:nvSpPr>
            <p:cNvPr id="40" name="文字方塊 21"/>
            <p:cNvSpPr txBox="1">
              <a:spLocks noChangeArrowheads="1"/>
            </p:cNvSpPr>
            <p:nvPr/>
          </p:nvSpPr>
          <p:spPr bwMode="auto">
            <a:xfrm>
              <a:off x="4811620" y="4600689"/>
              <a:ext cx="3689550" cy="953916"/>
            </a:xfrm>
            <a:prstGeom prst="rect">
              <a:avLst/>
            </a:prstGeom>
            <a:noFill/>
            <a:ln w="12700">
              <a:noFill/>
              <a:miter lim="800000"/>
              <a:headEnd/>
              <a:tailEnd/>
            </a:ln>
            <a:extLst/>
          </p:spPr>
          <p:txBody>
            <a:bodyPr>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9pPr>
            </a:lstStyle>
            <a:p>
              <a:pPr eaLnBrk="1" hangingPunct="1">
                <a:defRPr/>
              </a:pPr>
              <a:r>
                <a:rPr lang="zh-TW" altLang="en-US" sz="2800" b="1" dirty="0" smtClean="0">
                  <a:solidFill>
                    <a:srgbClr val="000099"/>
                  </a:solidFill>
                  <a:effectLst>
                    <a:outerShdw blurRad="38100" dist="38100" dir="2700000" algn="tl">
                      <a:srgbClr val="000000">
                        <a:alpha val="43137"/>
                      </a:srgbClr>
                    </a:outerShdw>
                  </a:effectLst>
                </a:rPr>
                <a:t>興趣、性向、能力</a:t>
              </a:r>
              <a:endParaRPr lang="en-US" altLang="zh-TW" sz="2800" b="1" dirty="0" smtClean="0">
                <a:solidFill>
                  <a:srgbClr val="000099"/>
                </a:solidFill>
                <a:effectLst>
                  <a:outerShdw blurRad="38100" dist="38100" dir="2700000" algn="tl">
                    <a:srgbClr val="000000">
                      <a:alpha val="43137"/>
                    </a:srgbClr>
                  </a:outerShdw>
                </a:effectLst>
              </a:endParaRPr>
            </a:p>
            <a:p>
              <a:pPr eaLnBrk="1" hangingPunct="1">
                <a:defRPr/>
              </a:pPr>
              <a:r>
                <a:rPr lang="zh-TW" altLang="en-US" sz="2800" b="1" dirty="0" smtClean="0">
                  <a:solidFill>
                    <a:srgbClr val="000099"/>
                  </a:solidFill>
                  <a:effectLst>
                    <a:outerShdw blurRad="38100" dist="38100" dir="2700000" algn="tl">
                      <a:srgbClr val="000000">
                        <a:alpha val="43137"/>
                      </a:srgbClr>
                    </a:outerShdw>
                  </a:effectLst>
                </a:rPr>
                <a:t>會考：確保</a:t>
              </a:r>
              <a:r>
                <a:rPr lang="zh-TW" altLang="en-US" sz="2800" b="1" dirty="0">
                  <a:solidFill>
                    <a:srgbClr val="000099"/>
                  </a:solidFill>
                  <a:effectLst>
                    <a:outerShdw blurRad="38100" dist="38100" dir="2700000" algn="tl">
                      <a:srgbClr val="000000">
                        <a:alpha val="43137"/>
                      </a:srgbClr>
                    </a:outerShdw>
                  </a:effectLst>
                </a:rPr>
                <a:t>學力品質</a:t>
              </a:r>
              <a:r>
                <a:rPr lang="zh-TW" altLang="en-US" sz="2800" b="1" dirty="0" smtClean="0">
                  <a:solidFill>
                    <a:srgbClr val="000099"/>
                  </a:solidFill>
                  <a:effectLst>
                    <a:outerShdw blurRad="38100" dist="38100" dir="2700000" algn="tl">
                      <a:srgbClr val="000000">
                        <a:alpha val="43137"/>
                      </a:srgbClr>
                    </a:outerShdw>
                  </a:effectLst>
                </a:rPr>
                <a:t>     </a:t>
              </a:r>
              <a:endParaRPr lang="zh-TW" altLang="en-US" sz="2800" b="1" dirty="0" smtClean="0">
                <a:solidFill>
                  <a:srgbClr val="FF0000"/>
                </a:solidFill>
                <a:effectLst>
                  <a:outerShdw blurRad="38100" dist="38100" dir="2700000" algn="tl">
                    <a:srgbClr val="000000">
                      <a:alpha val="43137"/>
                    </a:srgbClr>
                  </a:outerShdw>
                </a:effectLst>
              </a:endParaRPr>
            </a:p>
          </p:txBody>
        </p:sp>
        <p:sp>
          <p:nvSpPr>
            <p:cNvPr id="155675" name="Line 27"/>
            <p:cNvSpPr>
              <a:spLocks noChangeShapeType="1"/>
            </p:cNvSpPr>
            <p:nvPr/>
          </p:nvSpPr>
          <p:spPr bwMode="auto">
            <a:xfrm>
              <a:off x="953669" y="3899233"/>
              <a:ext cx="1974297" cy="1"/>
            </a:xfrm>
            <a:prstGeom prst="line">
              <a:avLst/>
            </a:prstGeom>
            <a:noFill/>
            <a:ln w="9525">
              <a:solidFill>
                <a:schemeClr val="tx1"/>
              </a:solidFill>
              <a:miter lim="800000"/>
              <a:headEnd type="triangle" w="med" len="lg"/>
              <a:tailEn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8211" name="Rectangle 41"/>
            <p:cNvSpPr>
              <a:spLocks noChangeArrowheads="1"/>
            </p:cNvSpPr>
            <p:nvPr/>
          </p:nvSpPr>
          <p:spPr bwMode="auto">
            <a:xfrm>
              <a:off x="4824519" y="2389381"/>
              <a:ext cx="2940749" cy="1008000"/>
            </a:xfrm>
            <a:prstGeom prst="rect">
              <a:avLst/>
            </a:prstGeom>
            <a:gradFill>
              <a:gsLst>
                <a:gs pos="0">
                  <a:srgbClr val="FFC000"/>
                </a:gs>
                <a:gs pos="99583">
                  <a:schemeClr val="bg1"/>
                </a:gs>
                <a:gs pos="44000">
                  <a:srgbClr val="FFFF66"/>
                </a:gs>
              </a:gsLst>
              <a:lin ang="16200000" scaled="1"/>
            </a:gradFill>
            <a:ln w="15875">
              <a:solidFill>
                <a:schemeClr val="tx1"/>
              </a:solidFill>
              <a:miter lim="800000"/>
              <a:headEnd/>
              <a:tailEnd/>
            </a:ln>
            <a:effectLst>
              <a:innerShdw blurRad="114300">
                <a:prstClr val="black"/>
              </a:innerShdw>
            </a:effectLst>
          </p:spPr>
          <p:txBody>
            <a:bodyPr lIns="90000" tIns="46800" rIns="90000" bIns="46800" anchor="ctr"/>
            <a:lstStyle/>
            <a:p>
              <a:pPr algn="ctr">
                <a:defRPr/>
              </a:pPr>
              <a:r>
                <a:rPr kumimoji="0" lang="zh-TW" altLang="en-US" sz="3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適性入學</a:t>
              </a:r>
            </a:p>
          </p:txBody>
        </p:sp>
        <p:cxnSp>
          <p:nvCxnSpPr>
            <p:cNvPr id="5" name="直線接點 4"/>
            <p:cNvCxnSpPr/>
            <p:nvPr/>
          </p:nvCxnSpPr>
          <p:spPr>
            <a:xfrm flipH="1">
              <a:off x="2928742" y="2389701"/>
              <a:ext cx="11114" cy="316490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H="1">
              <a:off x="4811620" y="2430968"/>
              <a:ext cx="12701" cy="312363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5681" name="文字方塊 23"/>
            <p:cNvSpPr txBox="1">
              <a:spLocks noChangeArrowheads="1"/>
            </p:cNvSpPr>
            <p:nvPr/>
          </p:nvSpPr>
          <p:spPr bwMode="auto">
            <a:xfrm>
              <a:off x="1662027" y="4095195"/>
              <a:ext cx="1008063" cy="52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2800" b="1">
                  <a:latin typeface="Times New Roman" pitchFamily="18" charset="0"/>
                  <a:ea typeface="標楷體" pitchFamily="65" charset="-120"/>
                </a:rPr>
                <a:t>聯考</a:t>
              </a:r>
            </a:p>
          </p:txBody>
        </p:sp>
      </p:grpSp>
      <p:sp>
        <p:nvSpPr>
          <p:cNvPr id="28" name="內容版面配置區 2"/>
          <p:cNvSpPr txBox="1">
            <a:spLocks/>
          </p:cNvSpPr>
          <p:nvPr/>
        </p:nvSpPr>
        <p:spPr bwMode="auto">
          <a:xfrm>
            <a:off x="450000" y="5527675"/>
            <a:ext cx="7943113" cy="936625"/>
          </a:xfrm>
          <a:prstGeom prst="rect">
            <a:avLst/>
          </a:prstGeom>
          <a:noFill/>
          <a:ln>
            <a:noFill/>
          </a:ln>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20000"/>
              </a:spcBef>
              <a:defRPr/>
            </a:pPr>
            <a:r>
              <a:rPr lang="en-US" altLang="zh-TW" sz="3200" b="1" dirty="0" smtClean="0">
                <a:latin typeface="標楷體" pitchFamily="65" charset="-120"/>
                <a:ea typeface="標楷體" pitchFamily="65" charset="-120"/>
              </a:rPr>
              <a:t>12</a:t>
            </a:r>
            <a:r>
              <a:rPr lang="zh-TW" altLang="en-US" sz="3200" b="1" dirty="0" smtClean="0">
                <a:latin typeface="標楷體" pitchFamily="65" charset="-120"/>
                <a:ea typeface="標楷體" pitchFamily="65" charset="-120"/>
              </a:rPr>
              <a:t>年國教著重適性入學，</a:t>
            </a:r>
            <a:r>
              <a:rPr lang="en-US" altLang="zh-TW" sz="3200" b="1" dirty="0" smtClean="0">
                <a:latin typeface="標楷體" pitchFamily="65" charset="-120"/>
                <a:ea typeface="標楷體" pitchFamily="65" charset="-120"/>
              </a:rPr>
              <a:t/>
            </a:r>
            <a:br>
              <a:rPr lang="en-US" altLang="zh-TW" sz="3200" b="1" dirty="0" smtClean="0">
                <a:latin typeface="標楷體" pitchFamily="65" charset="-120"/>
                <a:ea typeface="標楷體" pitchFamily="65" charset="-120"/>
              </a:rPr>
            </a:br>
            <a:r>
              <a:rPr lang="zh-TW" altLang="en-US" sz="3200" b="1" dirty="0" smtClean="0">
                <a:latin typeface="標楷體" pitchFamily="65" charset="-120"/>
                <a:ea typeface="標楷體" pitchFamily="65" charset="-120"/>
              </a:rPr>
              <a:t>引導</a:t>
            </a:r>
            <a:r>
              <a:rPr lang="zh-TW" altLang="en-US" sz="3200" b="1" dirty="0" smtClean="0">
                <a:effectLst>
                  <a:outerShdw blurRad="38100" dist="38100" dir="2700000" algn="tl">
                    <a:srgbClr val="000000">
                      <a:alpha val="43137"/>
                    </a:srgbClr>
                  </a:outerShdw>
                </a:effectLst>
                <a:latin typeface="標楷體" pitchFamily="65" charset="-120"/>
                <a:ea typeface="標楷體" pitchFamily="65" charset="-120"/>
              </a:rPr>
              <a:t>教學活化</a:t>
            </a:r>
            <a:r>
              <a:rPr lang="zh-TW" altLang="en-US" sz="3200" b="1" dirty="0" smtClean="0">
                <a:latin typeface="標楷體" pitchFamily="65" charset="-120"/>
                <a:ea typeface="標楷體" pitchFamily="65" charset="-120"/>
              </a:rPr>
              <a:t>與強化</a:t>
            </a:r>
            <a:r>
              <a:rPr lang="zh-TW" altLang="en-US" sz="3200" b="1" dirty="0" smtClean="0">
                <a:effectLst>
                  <a:outerShdw blurRad="38100" dist="38100" dir="2700000" algn="tl">
                    <a:srgbClr val="000000">
                      <a:alpha val="43137"/>
                    </a:srgbClr>
                  </a:outerShdw>
                </a:effectLst>
                <a:latin typeface="標楷體" pitchFamily="65" charset="-120"/>
                <a:ea typeface="標楷體" pitchFamily="65" charset="-120"/>
              </a:rPr>
              <a:t>生涯輔導</a:t>
            </a:r>
            <a:endParaRPr lang="zh-TW" altLang="en-US" sz="3200" b="1" u="sng" dirty="0" smtClean="0">
              <a:effectLst>
                <a:outerShdw blurRad="38100" dist="38100" dir="2700000" algn="tl">
                  <a:srgbClr val="000000">
                    <a:alpha val="43137"/>
                  </a:srgbClr>
                </a:outerShdw>
              </a:effectLst>
              <a:latin typeface="標楷體" pitchFamily="65" charset="-120"/>
              <a:ea typeface="標楷體" pitchFamily="65" charset="-120"/>
            </a:endParaRPr>
          </a:p>
        </p:txBody>
      </p:sp>
      <p:sp>
        <p:nvSpPr>
          <p:cNvPr id="24" name="標題 1"/>
          <p:cNvSpPr txBox="1">
            <a:spLocks/>
          </p:cNvSpPr>
          <p:nvPr/>
        </p:nvSpPr>
        <p:spPr>
          <a:xfrm>
            <a:off x="450000" y="188640"/>
            <a:ext cx="8244000" cy="792088"/>
          </a:xfrm>
          <a:prstGeom prst="rect">
            <a:avLst/>
          </a:prstGeom>
          <a:solidFill>
            <a:schemeClr val="accent6">
              <a:lumMod val="75000"/>
            </a:schemeClr>
          </a:solidFill>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smtClean="0">
                <a:solidFill>
                  <a:schemeClr val="bg1"/>
                </a:solidFill>
                <a:latin typeface="微軟正黑體" pitchFamily="34" charset="-120"/>
                <a:ea typeface="微軟正黑體" pitchFamily="34" charset="-120"/>
              </a:rPr>
              <a:t>十二年國教入學方式</a:t>
            </a:r>
          </a:p>
        </p:txBody>
      </p:sp>
    </p:spTree>
    <p:extLst>
      <p:ext uri="{BB962C8B-B14F-4D97-AF65-F5344CB8AC3E}">
        <p14:creationId xmlns:p14="http://schemas.microsoft.com/office/powerpoint/2010/main" val="17934712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a:xfrm>
            <a:off x="6553200" y="6329500"/>
            <a:ext cx="2133600" cy="403198"/>
          </a:xfrm>
        </p:spPr>
        <p:txBody>
          <a:bodyPr/>
          <a:lstStyle/>
          <a:p>
            <a:pPr>
              <a:defRPr/>
            </a:pPr>
            <a:fld id="{E15697BA-3A09-4E0A-9FEC-D2D7ECD2D9DE}" type="slidenum">
              <a:rPr lang="en-US" altLang="zh-TW"/>
              <a:pPr>
                <a:defRPr/>
              </a:pPr>
              <a:t>40</a:t>
            </a:fld>
            <a:endParaRPr lang="en-US" altLang="zh-TW"/>
          </a:p>
        </p:txBody>
      </p:sp>
      <p:sp>
        <p:nvSpPr>
          <p:cNvPr id="9" name="手繪多邊形 8"/>
          <p:cNvSpPr/>
          <p:nvPr/>
        </p:nvSpPr>
        <p:spPr bwMode="auto">
          <a:xfrm>
            <a:off x="2771775" y="2123138"/>
            <a:ext cx="5813783" cy="859208"/>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chemeClr val="tx2">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0" lvl="1" defTabSz="1066800">
              <a:buFontTx/>
              <a:buChar char="••"/>
              <a:defRPr/>
            </a:pPr>
            <a:r>
              <a:rPr lang="zh-TW" altLang="en-US" sz="2400" b="1" dirty="0" smtClean="0">
                <a:solidFill>
                  <a:srgbClr val="A50021"/>
                </a:solidFill>
                <a:latin typeface="微軟正黑體" pitchFamily="34" charset="-120"/>
                <a:ea typeface="微軟正黑體" pitchFamily="34" charset="-120"/>
              </a:rPr>
              <a:t>聯合辦理或單招，</a:t>
            </a:r>
            <a:r>
              <a:rPr lang="zh-TW" altLang="en-US" sz="2400" b="1" dirty="0">
                <a:solidFill>
                  <a:srgbClr val="A50021"/>
                </a:solidFill>
                <a:latin typeface="微軟正黑體" pitchFamily="34" charset="-120"/>
                <a:ea typeface="微軟正黑體" pitchFamily="34" charset="-120"/>
              </a:rPr>
              <a:t>可跨</a:t>
            </a:r>
            <a:r>
              <a:rPr lang="zh-TW" altLang="en-US" sz="2400" b="1" dirty="0" smtClean="0">
                <a:solidFill>
                  <a:srgbClr val="A50021"/>
                </a:solidFill>
                <a:latin typeface="微軟正黑體" pitchFamily="34" charset="-120"/>
                <a:ea typeface="微軟正黑體" pitchFamily="34" charset="-120"/>
              </a:rPr>
              <a:t>區報名</a:t>
            </a:r>
            <a:endParaRPr lang="zh-TW" altLang="en-US" sz="2400" b="1" dirty="0">
              <a:latin typeface="微軟正黑體" pitchFamily="34" charset="-120"/>
              <a:ea typeface="微軟正黑體" pitchFamily="34" charset="-120"/>
            </a:endParaRPr>
          </a:p>
          <a:p>
            <a:pPr marL="0" lvl="1" defTabSz="1066800" fontAlgn="auto">
              <a:spcAft>
                <a:spcPts val="0"/>
              </a:spcAft>
              <a:buFontTx/>
              <a:buChar char="••"/>
              <a:defRPr/>
            </a:pPr>
            <a:r>
              <a:rPr kumimoji="0" lang="zh-TW" altLang="en-US" sz="2400" b="1" dirty="0" smtClean="0">
                <a:latin typeface="微軟正黑體" pitchFamily="34" charset="-120"/>
                <a:ea typeface="微軟正黑體" pitchFamily="34" charset="-120"/>
              </a:rPr>
              <a:t>以</a:t>
            </a:r>
            <a:r>
              <a:rPr kumimoji="0" lang="zh-TW" altLang="en-US" sz="2400" b="1" dirty="0">
                <a:latin typeface="微軟正黑體" pitchFamily="34" charset="-120"/>
                <a:ea typeface="微軟正黑體" pitchFamily="34" charset="-120"/>
              </a:rPr>
              <a:t>術科考試或能力檢定</a:t>
            </a:r>
            <a:r>
              <a:rPr kumimoji="0" lang="zh-TW" altLang="en-US" sz="2400" b="1" dirty="0" smtClean="0">
                <a:latin typeface="微軟正黑體" pitchFamily="34" charset="-120"/>
                <a:ea typeface="微軟正黑體" pitchFamily="34" charset="-120"/>
              </a:rPr>
              <a:t>為主</a:t>
            </a:r>
            <a:endParaRPr kumimoji="0" lang="zh-TW" altLang="en-US" sz="2400" b="1" dirty="0">
              <a:latin typeface="微軟正黑體" pitchFamily="34" charset="-120"/>
              <a:ea typeface="微軟正黑體" pitchFamily="34" charset="-120"/>
            </a:endParaRPr>
          </a:p>
        </p:txBody>
      </p:sp>
      <p:sp>
        <p:nvSpPr>
          <p:cNvPr id="10" name="手繪多邊形 9"/>
          <p:cNvSpPr/>
          <p:nvPr/>
        </p:nvSpPr>
        <p:spPr bwMode="auto">
          <a:xfrm>
            <a:off x="642388" y="2060848"/>
            <a:ext cx="2154237" cy="983788"/>
          </a:xfrm>
          <a:custGeom>
            <a:avLst/>
            <a:gdLst>
              <a:gd name="connsiteX0" fmla="*/ 0 w 2154599"/>
              <a:gd name="connsiteY0" fmla="*/ 188788 h 1132704"/>
              <a:gd name="connsiteX1" fmla="*/ 55295 w 2154599"/>
              <a:gd name="connsiteY1" fmla="*/ 55295 h 1132704"/>
              <a:gd name="connsiteX2" fmla="*/ 188788 w 2154599"/>
              <a:gd name="connsiteY2" fmla="*/ 0 h 1132704"/>
              <a:gd name="connsiteX3" fmla="*/ 1965811 w 2154599"/>
              <a:gd name="connsiteY3" fmla="*/ 0 h 1132704"/>
              <a:gd name="connsiteX4" fmla="*/ 2099304 w 2154599"/>
              <a:gd name="connsiteY4" fmla="*/ 55295 h 1132704"/>
              <a:gd name="connsiteX5" fmla="*/ 2154599 w 2154599"/>
              <a:gd name="connsiteY5" fmla="*/ 188788 h 1132704"/>
              <a:gd name="connsiteX6" fmla="*/ 2154599 w 2154599"/>
              <a:gd name="connsiteY6" fmla="*/ 943916 h 1132704"/>
              <a:gd name="connsiteX7" fmla="*/ 2099304 w 2154599"/>
              <a:gd name="connsiteY7" fmla="*/ 1077409 h 1132704"/>
              <a:gd name="connsiteX8" fmla="*/ 1965811 w 2154599"/>
              <a:gd name="connsiteY8" fmla="*/ 1132704 h 1132704"/>
              <a:gd name="connsiteX9" fmla="*/ 188788 w 2154599"/>
              <a:gd name="connsiteY9" fmla="*/ 1132704 h 1132704"/>
              <a:gd name="connsiteX10" fmla="*/ 55295 w 2154599"/>
              <a:gd name="connsiteY10" fmla="*/ 1077409 h 1132704"/>
              <a:gd name="connsiteX11" fmla="*/ 0 w 2154599"/>
              <a:gd name="connsiteY11" fmla="*/ 943916 h 1132704"/>
              <a:gd name="connsiteX12" fmla="*/ 0 w 2154599"/>
              <a:gd name="connsiteY12" fmla="*/ 188788 h 11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32704">
                <a:moveTo>
                  <a:pt x="0" y="188788"/>
                </a:moveTo>
                <a:cubicBezTo>
                  <a:pt x="0" y="138718"/>
                  <a:pt x="19890" y="90699"/>
                  <a:pt x="55295" y="55295"/>
                </a:cubicBezTo>
                <a:cubicBezTo>
                  <a:pt x="90700" y="19890"/>
                  <a:pt x="138719" y="0"/>
                  <a:pt x="188788" y="0"/>
                </a:cubicBezTo>
                <a:lnTo>
                  <a:pt x="1965811" y="0"/>
                </a:lnTo>
                <a:cubicBezTo>
                  <a:pt x="2015881" y="0"/>
                  <a:pt x="2063900" y="19890"/>
                  <a:pt x="2099304" y="55295"/>
                </a:cubicBezTo>
                <a:cubicBezTo>
                  <a:pt x="2134709" y="90700"/>
                  <a:pt x="2154599" y="138719"/>
                  <a:pt x="2154599" y="188788"/>
                </a:cubicBezTo>
                <a:lnTo>
                  <a:pt x="2154599" y="943916"/>
                </a:lnTo>
                <a:cubicBezTo>
                  <a:pt x="2154599" y="993986"/>
                  <a:pt x="2134709" y="1042005"/>
                  <a:pt x="2099304" y="1077409"/>
                </a:cubicBezTo>
                <a:cubicBezTo>
                  <a:pt x="2063899" y="1112814"/>
                  <a:pt x="2015880" y="1132704"/>
                  <a:pt x="1965811" y="1132704"/>
                </a:cubicBezTo>
                <a:lnTo>
                  <a:pt x="188788" y="1132704"/>
                </a:lnTo>
                <a:cubicBezTo>
                  <a:pt x="138718" y="1132704"/>
                  <a:pt x="90699" y="1112814"/>
                  <a:pt x="55295" y="1077409"/>
                </a:cubicBezTo>
                <a:cubicBezTo>
                  <a:pt x="19890" y="1042004"/>
                  <a:pt x="0" y="993985"/>
                  <a:pt x="0" y="943916"/>
                </a:cubicBezTo>
                <a:lnTo>
                  <a:pt x="0" y="188788"/>
                </a:lnTo>
                <a:close/>
              </a:path>
            </a:pathLst>
          </a:custGeom>
          <a:solidFill>
            <a:schemeClr val="accent3"/>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7214" tIns="116254" rIns="177214" bIns="116254"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辦理方式</a:t>
            </a:r>
          </a:p>
        </p:txBody>
      </p:sp>
      <p:sp>
        <p:nvSpPr>
          <p:cNvPr id="11" name="手繪多邊形 10"/>
          <p:cNvSpPr/>
          <p:nvPr/>
        </p:nvSpPr>
        <p:spPr bwMode="auto">
          <a:xfrm>
            <a:off x="2748100" y="3171607"/>
            <a:ext cx="5837458" cy="905466"/>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99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177800" lvl="1" indent="-177800" defTabSz="1066800" fontAlgn="auto">
              <a:spcAft>
                <a:spcPts val="0"/>
              </a:spcAft>
              <a:buFontTx/>
              <a:buChar char="••"/>
              <a:defRPr/>
            </a:pPr>
            <a:r>
              <a:rPr kumimoji="0" lang="zh-TW" altLang="en-US" sz="2400" b="1" dirty="0">
                <a:latin typeface="微軟正黑體" pitchFamily="34" charset="-120"/>
                <a:ea typeface="微軟正黑體" pitchFamily="34" charset="-120"/>
              </a:rPr>
              <a:t>術科考試依特色課程內容</a:t>
            </a:r>
            <a:r>
              <a:rPr kumimoji="0" lang="zh-TW" altLang="en-US" sz="2400" b="1" dirty="0" smtClean="0">
                <a:latin typeface="微軟正黑體" pitchFamily="34" charset="-120"/>
                <a:ea typeface="微軟正黑體" pitchFamily="34" charset="-120"/>
              </a:rPr>
              <a:t>，</a:t>
            </a:r>
            <a:endParaRPr kumimoji="0" lang="en-US" altLang="zh-TW" sz="2400" b="1" dirty="0" smtClean="0">
              <a:latin typeface="微軟正黑體" pitchFamily="34" charset="-120"/>
              <a:ea typeface="微軟正黑體" pitchFamily="34" charset="-120"/>
            </a:endParaRPr>
          </a:p>
          <a:p>
            <a:pPr marL="0" lvl="1" defTabSz="1066800" fontAlgn="auto">
              <a:spcAft>
                <a:spcPts val="0"/>
              </a:spcAft>
              <a:defRPr/>
            </a:pPr>
            <a:r>
              <a:rPr kumimoji="0" lang="zh-TW" altLang="en-US" sz="2400" b="1" dirty="0" smtClean="0">
                <a:latin typeface="微軟正黑體" pitchFamily="34" charset="-120"/>
                <a:ea typeface="微軟正黑體" pitchFamily="34" charset="-120"/>
              </a:rPr>
              <a:t>   設計</a:t>
            </a:r>
            <a:r>
              <a:rPr kumimoji="0" lang="zh-TW" altLang="en-US" sz="2400" b="1" dirty="0">
                <a:latin typeface="微軟正黑體" pitchFamily="34" charset="-120"/>
                <a:ea typeface="微軟正黑體" pitchFamily="34" charset="-120"/>
              </a:rPr>
              <a:t>考科數目及加權計分</a:t>
            </a:r>
          </a:p>
        </p:txBody>
      </p:sp>
      <p:sp>
        <p:nvSpPr>
          <p:cNvPr id="12" name="手繪多邊形 11"/>
          <p:cNvSpPr/>
          <p:nvPr/>
        </p:nvSpPr>
        <p:spPr bwMode="auto">
          <a:xfrm>
            <a:off x="611188" y="3140968"/>
            <a:ext cx="2154237" cy="936105"/>
          </a:xfrm>
          <a:custGeom>
            <a:avLst/>
            <a:gdLst>
              <a:gd name="connsiteX0" fmla="*/ 0 w 2154599"/>
              <a:gd name="connsiteY0" fmla="*/ 185707 h 1114220"/>
              <a:gd name="connsiteX1" fmla="*/ 54393 w 2154599"/>
              <a:gd name="connsiteY1" fmla="*/ 54392 h 1114220"/>
              <a:gd name="connsiteX2" fmla="*/ 185708 w 2154599"/>
              <a:gd name="connsiteY2" fmla="*/ 0 h 1114220"/>
              <a:gd name="connsiteX3" fmla="*/ 1968892 w 2154599"/>
              <a:gd name="connsiteY3" fmla="*/ 0 h 1114220"/>
              <a:gd name="connsiteX4" fmla="*/ 2100207 w 2154599"/>
              <a:gd name="connsiteY4" fmla="*/ 54393 h 1114220"/>
              <a:gd name="connsiteX5" fmla="*/ 2154599 w 2154599"/>
              <a:gd name="connsiteY5" fmla="*/ 185708 h 1114220"/>
              <a:gd name="connsiteX6" fmla="*/ 2154599 w 2154599"/>
              <a:gd name="connsiteY6" fmla="*/ 928513 h 1114220"/>
              <a:gd name="connsiteX7" fmla="*/ 2100207 w 2154599"/>
              <a:gd name="connsiteY7" fmla="*/ 1059828 h 1114220"/>
              <a:gd name="connsiteX8" fmla="*/ 1968892 w 2154599"/>
              <a:gd name="connsiteY8" fmla="*/ 1114220 h 1114220"/>
              <a:gd name="connsiteX9" fmla="*/ 185707 w 2154599"/>
              <a:gd name="connsiteY9" fmla="*/ 1114220 h 1114220"/>
              <a:gd name="connsiteX10" fmla="*/ 54392 w 2154599"/>
              <a:gd name="connsiteY10" fmla="*/ 1059828 h 1114220"/>
              <a:gd name="connsiteX11" fmla="*/ 0 w 2154599"/>
              <a:gd name="connsiteY11" fmla="*/ 928513 h 1114220"/>
              <a:gd name="connsiteX12" fmla="*/ 0 w 2154599"/>
              <a:gd name="connsiteY12" fmla="*/ 185707 h 111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14220">
                <a:moveTo>
                  <a:pt x="0" y="185707"/>
                </a:moveTo>
                <a:cubicBezTo>
                  <a:pt x="0" y="136454"/>
                  <a:pt x="19566" y="89219"/>
                  <a:pt x="54393" y="54392"/>
                </a:cubicBezTo>
                <a:cubicBezTo>
                  <a:pt x="89220" y="19565"/>
                  <a:pt x="136455" y="0"/>
                  <a:pt x="185708" y="0"/>
                </a:cubicBezTo>
                <a:lnTo>
                  <a:pt x="1968892" y="0"/>
                </a:lnTo>
                <a:cubicBezTo>
                  <a:pt x="2018145" y="0"/>
                  <a:pt x="2065380" y="19566"/>
                  <a:pt x="2100207" y="54393"/>
                </a:cubicBezTo>
                <a:cubicBezTo>
                  <a:pt x="2135034" y="89220"/>
                  <a:pt x="2154599" y="136455"/>
                  <a:pt x="2154599" y="185708"/>
                </a:cubicBezTo>
                <a:lnTo>
                  <a:pt x="2154599" y="928513"/>
                </a:lnTo>
                <a:cubicBezTo>
                  <a:pt x="2154599" y="977766"/>
                  <a:pt x="2135033" y="1025001"/>
                  <a:pt x="2100207" y="1059828"/>
                </a:cubicBezTo>
                <a:cubicBezTo>
                  <a:pt x="2065380" y="1094655"/>
                  <a:pt x="2018145" y="1114220"/>
                  <a:pt x="1968892" y="1114220"/>
                </a:cubicBezTo>
                <a:lnTo>
                  <a:pt x="185707" y="1114220"/>
                </a:lnTo>
                <a:cubicBezTo>
                  <a:pt x="136454" y="1114220"/>
                  <a:pt x="89219" y="1094654"/>
                  <a:pt x="54392" y="1059828"/>
                </a:cubicBezTo>
                <a:cubicBezTo>
                  <a:pt x="19565" y="1025001"/>
                  <a:pt x="0" y="977766"/>
                  <a:pt x="0" y="928513"/>
                </a:cubicBezTo>
                <a:lnTo>
                  <a:pt x="0" y="185707"/>
                </a:lnTo>
                <a:close/>
              </a:path>
            </a:pathLst>
          </a:custGeom>
          <a:solidFill>
            <a:schemeClr val="accent6">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6312" tIns="115352" rIns="176312" bIns="115352"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測驗</a:t>
            </a:r>
            <a:r>
              <a:rPr kumimoji="0" lang="zh-TW" altLang="en-US" sz="3200" b="1" dirty="0" smtClean="0">
                <a:latin typeface="微軟正黑體" pitchFamily="34" charset="-120"/>
                <a:ea typeface="微軟正黑體" pitchFamily="34" charset="-120"/>
              </a:rPr>
              <a:t>內容</a:t>
            </a:r>
            <a:endParaRPr kumimoji="0" lang="zh-TW" altLang="en-US" sz="3200" b="1" dirty="0">
              <a:latin typeface="微軟正黑體" pitchFamily="34" charset="-120"/>
              <a:ea typeface="微軟正黑體" pitchFamily="34" charset="-120"/>
            </a:endParaRPr>
          </a:p>
        </p:txBody>
      </p:sp>
      <p:sp>
        <p:nvSpPr>
          <p:cNvPr id="13" name="手繪多邊形 12"/>
          <p:cNvSpPr/>
          <p:nvPr/>
        </p:nvSpPr>
        <p:spPr bwMode="auto">
          <a:xfrm>
            <a:off x="2768600" y="4238827"/>
            <a:ext cx="5845175" cy="1134390"/>
          </a:xfrm>
          <a:custGeom>
            <a:avLst/>
            <a:gdLst>
              <a:gd name="connsiteX0" fmla="*/ 211471 w 1268800"/>
              <a:gd name="connsiteY0" fmla="*/ 0 h 5844958"/>
              <a:gd name="connsiteX1" fmla="*/ 1057329 w 1268800"/>
              <a:gd name="connsiteY1" fmla="*/ 0 h 5844958"/>
              <a:gd name="connsiteX2" fmla="*/ 1206862 w 1268800"/>
              <a:gd name="connsiteY2" fmla="*/ 61939 h 5844958"/>
              <a:gd name="connsiteX3" fmla="*/ 1268800 w 1268800"/>
              <a:gd name="connsiteY3" fmla="*/ 211472 h 5844958"/>
              <a:gd name="connsiteX4" fmla="*/ 1268800 w 1268800"/>
              <a:gd name="connsiteY4" fmla="*/ 5844958 h 5844958"/>
              <a:gd name="connsiteX5" fmla="*/ 1268800 w 1268800"/>
              <a:gd name="connsiteY5" fmla="*/ 5844958 h 5844958"/>
              <a:gd name="connsiteX6" fmla="*/ 1268800 w 1268800"/>
              <a:gd name="connsiteY6" fmla="*/ 5844958 h 5844958"/>
              <a:gd name="connsiteX7" fmla="*/ 0 w 1268800"/>
              <a:gd name="connsiteY7" fmla="*/ 5844958 h 5844958"/>
              <a:gd name="connsiteX8" fmla="*/ 0 w 1268800"/>
              <a:gd name="connsiteY8" fmla="*/ 5844958 h 5844958"/>
              <a:gd name="connsiteX9" fmla="*/ 0 w 1268800"/>
              <a:gd name="connsiteY9" fmla="*/ 5844958 h 5844958"/>
              <a:gd name="connsiteX10" fmla="*/ 0 w 1268800"/>
              <a:gd name="connsiteY10" fmla="*/ 211471 h 5844958"/>
              <a:gd name="connsiteX11" fmla="*/ 61939 w 1268800"/>
              <a:gd name="connsiteY11" fmla="*/ 61938 h 5844958"/>
              <a:gd name="connsiteX12" fmla="*/ 211472 w 1268800"/>
              <a:gd name="connsiteY12" fmla="*/ 0 h 5844958"/>
              <a:gd name="connsiteX13" fmla="*/ 211471 w 1268800"/>
              <a:gd name="connsiteY13" fmla="*/ 0 h 584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8800" h="5844958">
                <a:moveTo>
                  <a:pt x="1268800" y="974181"/>
                </a:moveTo>
                <a:lnTo>
                  <a:pt x="1268800" y="4870777"/>
                </a:lnTo>
                <a:cubicBezTo>
                  <a:pt x="1268800" y="5129147"/>
                  <a:pt x="1263964" y="5376931"/>
                  <a:pt x="1255355" y="5559627"/>
                </a:cubicBezTo>
                <a:cubicBezTo>
                  <a:pt x="1246746" y="5742319"/>
                  <a:pt x="1235069" y="5844956"/>
                  <a:pt x="1222895" y="5844956"/>
                </a:cubicBezTo>
                <a:lnTo>
                  <a:pt x="0" y="5844956"/>
                </a:lnTo>
                <a:lnTo>
                  <a:pt x="0" y="5844956"/>
                </a:lnTo>
                <a:lnTo>
                  <a:pt x="0" y="5844956"/>
                </a:lnTo>
                <a:lnTo>
                  <a:pt x="0" y="2"/>
                </a:lnTo>
                <a:lnTo>
                  <a:pt x="0" y="2"/>
                </a:lnTo>
                <a:lnTo>
                  <a:pt x="0" y="2"/>
                </a:lnTo>
                <a:lnTo>
                  <a:pt x="1222895" y="2"/>
                </a:lnTo>
                <a:cubicBezTo>
                  <a:pt x="1235070" y="2"/>
                  <a:pt x="1246746" y="102639"/>
                  <a:pt x="1255355" y="285335"/>
                </a:cubicBezTo>
                <a:cubicBezTo>
                  <a:pt x="1263964" y="468032"/>
                  <a:pt x="1268800" y="715816"/>
                  <a:pt x="1268800" y="974186"/>
                </a:cubicBezTo>
                <a:lnTo>
                  <a:pt x="1268800" y="974181"/>
                </a:lnTo>
                <a:close/>
              </a:path>
            </a:pathLst>
          </a:custGeom>
          <a:solidFill>
            <a:srgbClr val="CCFFCC">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85763" rIns="309588" bIns="185763" spcCol="1270" anchor="ctr"/>
          <a:lstStyle/>
          <a:p>
            <a:pPr marL="0" lvl="1" defTabSz="1066800" fontAlgn="auto">
              <a:spcAft>
                <a:spcPts val="0"/>
              </a:spcAft>
              <a:buFontTx/>
              <a:buChar char="••"/>
              <a:defRPr/>
            </a:pPr>
            <a:r>
              <a:rPr kumimoji="0" lang="en-US" altLang="zh-TW" sz="2400" b="1" dirty="0" smtClean="0">
                <a:latin typeface="微軟正黑體" pitchFamily="34" charset="-120"/>
                <a:ea typeface="微軟正黑體" pitchFamily="34" charset="-120"/>
              </a:rPr>
              <a:t>3</a:t>
            </a:r>
            <a:r>
              <a:rPr kumimoji="0" lang="zh-TW" altLang="en-US" sz="2400" b="1" dirty="0" smtClean="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2</a:t>
            </a:r>
            <a:r>
              <a:rPr kumimoji="0" lang="zh-TW" altLang="en-US" sz="2400" b="1" dirty="0" smtClean="0">
                <a:latin typeface="微軟正黑體" pitchFamily="34" charset="-120"/>
                <a:ea typeface="微軟正黑體" pitchFamily="34" charset="-120"/>
              </a:rPr>
              <a:t>日</a:t>
            </a:r>
            <a:r>
              <a:rPr kumimoji="0" lang="en-US" altLang="zh-TW" sz="2400" b="1" dirty="0" smtClean="0">
                <a:latin typeface="微軟正黑體" pitchFamily="34" charset="-120"/>
                <a:ea typeface="微軟正黑體" pitchFamily="34" charset="-120"/>
              </a:rPr>
              <a:t>~6</a:t>
            </a:r>
            <a:r>
              <a:rPr kumimoji="0" lang="zh-TW" altLang="en-US" sz="2400" b="1" dirty="0" smtClean="0">
                <a:latin typeface="微軟正黑體" pitchFamily="34" charset="-120"/>
                <a:ea typeface="微軟正黑體" pitchFamily="34" charset="-120"/>
              </a:rPr>
              <a:t>日術科測驗報名</a:t>
            </a:r>
            <a:endParaRPr kumimoji="0" lang="en-US" altLang="zh-TW" sz="2400" b="1" dirty="0" smtClean="0">
              <a:latin typeface="微軟正黑體" pitchFamily="34" charset="-120"/>
              <a:ea typeface="微軟正黑體" pitchFamily="34" charset="-120"/>
            </a:endParaRPr>
          </a:p>
          <a:p>
            <a:pPr marL="0" lvl="1" defTabSz="1066800" fontAlgn="auto">
              <a:spcAft>
                <a:spcPts val="0"/>
              </a:spcAft>
              <a:buFontTx/>
              <a:buChar char="••"/>
              <a:defRPr/>
            </a:pPr>
            <a:r>
              <a:rPr kumimoji="0" lang="en-US" altLang="zh-TW" sz="2400" b="1" dirty="0" smtClean="0">
                <a:latin typeface="微軟正黑體" pitchFamily="34" charset="-120"/>
                <a:ea typeface="微軟正黑體" pitchFamily="34" charset="-120"/>
              </a:rPr>
              <a:t>4</a:t>
            </a:r>
            <a:r>
              <a:rPr kumimoji="0" lang="zh-TW" altLang="en-US" sz="2400" b="1" dirty="0" smtClean="0">
                <a:latin typeface="微軟正黑體" pitchFamily="34" charset="-120"/>
                <a:ea typeface="微軟正黑體" pitchFamily="34" charset="-120"/>
              </a:rPr>
              <a:t>月</a:t>
            </a:r>
            <a:r>
              <a:rPr kumimoji="0" lang="en-US" altLang="zh-TW" sz="2400" b="1" dirty="0" smtClean="0">
                <a:latin typeface="微軟正黑體" pitchFamily="34" charset="-120"/>
                <a:ea typeface="微軟正黑體" pitchFamily="34" charset="-120"/>
              </a:rPr>
              <a:t>11</a:t>
            </a:r>
            <a:r>
              <a:rPr kumimoji="0" lang="zh-TW" altLang="en-US" sz="2400" b="1" dirty="0" smtClean="0">
                <a:latin typeface="微軟正黑體" pitchFamily="34" charset="-120"/>
                <a:ea typeface="微軟正黑體" pitchFamily="34" charset="-120"/>
              </a:rPr>
              <a:t>日</a:t>
            </a:r>
            <a:r>
              <a:rPr kumimoji="0" lang="en-US" altLang="zh-TW" sz="2400" b="1" dirty="0" smtClean="0">
                <a:latin typeface="微軟正黑體" pitchFamily="34" charset="-120"/>
                <a:ea typeface="微軟正黑體" pitchFamily="34" charset="-120"/>
              </a:rPr>
              <a:t>~12</a:t>
            </a:r>
            <a:r>
              <a:rPr kumimoji="0" lang="zh-TW" altLang="en-US" sz="2400" b="1" dirty="0" smtClean="0">
                <a:latin typeface="微軟正黑體" pitchFamily="34" charset="-120"/>
                <a:ea typeface="微軟正黑體" pitchFamily="34" charset="-120"/>
              </a:rPr>
              <a:t>日辦理術科測驗</a:t>
            </a:r>
          </a:p>
          <a:p>
            <a:pPr marL="0" lvl="1" defTabSz="1066800" fontAlgn="auto">
              <a:spcAft>
                <a:spcPts val="0"/>
              </a:spcAft>
              <a:buFontTx/>
              <a:buChar char="••"/>
              <a:defRPr/>
            </a:pPr>
            <a:r>
              <a:rPr kumimoji="0" lang="en-US" altLang="zh-TW" sz="2400" b="1" dirty="0" smtClean="0">
                <a:latin typeface="微軟正黑體" pitchFamily="34" charset="-120"/>
                <a:ea typeface="微軟正黑體" pitchFamily="34" charset="-120"/>
              </a:rPr>
              <a:t>6</a:t>
            </a:r>
            <a:r>
              <a:rPr kumimoji="0"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8</a:t>
            </a:r>
            <a:r>
              <a:rPr kumimoji="0" lang="en-US" altLang="zh-TW" sz="2400" b="1" dirty="0" smtClean="0">
                <a:latin typeface="微軟正黑體" pitchFamily="34" charset="-120"/>
                <a:ea typeface="微軟正黑體" pitchFamily="34" charset="-120"/>
              </a:rPr>
              <a:t>~12</a:t>
            </a:r>
            <a:r>
              <a:rPr kumimoji="0" lang="zh-TW" altLang="en-US" sz="2400" b="1" dirty="0" smtClean="0">
                <a:latin typeface="微軟正黑體" pitchFamily="34" charset="-120"/>
                <a:ea typeface="微軟正黑體" pitchFamily="34" charset="-120"/>
              </a:rPr>
              <a:t>日甄選入學報名</a:t>
            </a:r>
            <a:endParaRPr kumimoji="0" lang="zh-TW" altLang="en-US" sz="2400" b="1" dirty="0">
              <a:latin typeface="微軟正黑體" pitchFamily="34" charset="-120"/>
              <a:ea typeface="微軟正黑體" pitchFamily="34" charset="-120"/>
            </a:endParaRPr>
          </a:p>
        </p:txBody>
      </p:sp>
      <p:sp>
        <p:nvSpPr>
          <p:cNvPr id="14" name="手繪多邊形 13"/>
          <p:cNvSpPr/>
          <p:nvPr/>
        </p:nvSpPr>
        <p:spPr bwMode="auto">
          <a:xfrm>
            <a:off x="625392" y="4221089"/>
            <a:ext cx="2152650" cy="1152128"/>
          </a:xfrm>
          <a:custGeom>
            <a:avLst/>
            <a:gdLst>
              <a:gd name="connsiteX0" fmla="*/ 0 w 2152494"/>
              <a:gd name="connsiteY0" fmla="*/ 209858 h 1259120"/>
              <a:gd name="connsiteX1" fmla="*/ 61466 w 2152494"/>
              <a:gd name="connsiteY1" fmla="*/ 61466 h 1259120"/>
              <a:gd name="connsiteX2" fmla="*/ 209858 w 2152494"/>
              <a:gd name="connsiteY2" fmla="*/ 0 h 1259120"/>
              <a:gd name="connsiteX3" fmla="*/ 1942636 w 2152494"/>
              <a:gd name="connsiteY3" fmla="*/ 0 h 1259120"/>
              <a:gd name="connsiteX4" fmla="*/ 2091028 w 2152494"/>
              <a:gd name="connsiteY4" fmla="*/ 61466 h 1259120"/>
              <a:gd name="connsiteX5" fmla="*/ 2152494 w 2152494"/>
              <a:gd name="connsiteY5" fmla="*/ 209858 h 1259120"/>
              <a:gd name="connsiteX6" fmla="*/ 2152494 w 2152494"/>
              <a:gd name="connsiteY6" fmla="*/ 1049262 h 1259120"/>
              <a:gd name="connsiteX7" fmla="*/ 2091028 w 2152494"/>
              <a:gd name="connsiteY7" fmla="*/ 1197654 h 1259120"/>
              <a:gd name="connsiteX8" fmla="*/ 1942636 w 2152494"/>
              <a:gd name="connsiteY8" fmla="*/ 1259120 h 1259120"/>
              <a:gd name="connsiteX9" fmla="*/ 209858 w 2152494"/>
              <a:gd name="connsiteY9" fmla="*/ 1259120 h 1259120"/>
              <a:gd name="connsiteX10" fmla="*/ 61466 w 2152494"/>
              <a:gd name="connsiteY10" fmla="*/ 1197654 h 1259120"/>
              <a:gd name="connsiteX11" fmla="*/ 0 w 2152494"/>
              <a:gd name="connsiteY11" fmla="*/ 1049262 h 1259120"/>
              <a:gd name="connsiteX12" fmla="*/ 0 w 2152494"/>
              <a:gd name="connsiteY12" fmla="*/ 209858 h 125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2494" h="1259120">
                <a:moveTo>
                  <a:pt x="0" y="209858"/>
                </a:moveTo>
                <a:cubicBezTo>
                  <a:pt x="0" y="154200"/>
                  <a:pt x="22110" y="100822"/>
                  <a:pt x="61466" y="61466"/>
                </a:cubicBezTo>
                <a:cubicBezTo>
                  <a:pt x="100822" y="22110"/>
                  <a:pt x="154200" y="0"/>
                  <a:pt x="209858" y="0"/>
                </a:cubicBezTo>
                <a:lnTo>
                  <a:pt x="1942636" y="0"/>
                </a:lnTo>
                <a:cubicBezTo>
                  <a:pt x="1998294" y="0"/>
                  <a:pt x="2051672" y="22110"/>
                  <a:pt x="2091028" y="61466"/>
                </a:cubicBezTo>
                <a:cubicBezTo>
                  <a:pt x="2130384" y="100822"/>
                  <a:pt x="2152494" y="154200"/>
                  <a:pt x="2152494" y="209858"/>
                </a:cubicBezTo>
                <a:lnTo>
                  <a:pt x="2152494" y="1049262"/>
                </a:lnTo>
                <a:cubicBezTo>
                  <a:pt x="2152494" y="1104920"/>
                  <a:pt x="2130384" y="1158298"/>
                  <a:pt x="2091028" y="1197654"/>
                </a:cubicBezTo>
                <a:cubicBezTo>
                  <a:pt x="2051672" y="1237010"/>
                  <a:pt x="1998294" y="1259120"/>
                  <a:pt x="1942636" y="1259120"/>
                </a:cubicBezTo>
                <a:lnTo>
                  <a:pt x="209858" y="1259120"/>
                </a:lnTo>
                <a:cubicBezTo>
                  <a:pt x="154200" y="1259120"/>
                  <a:pt x="100822" y="1237010"/>
                  <a:pt x="61466" y="1197654"/>
                </a:cubicBezTo>
                <a:cubicBezTo>
                  <a:pt x="22110" y="1158298"/>
                  <a:pt x="0" y="1104920"/>
                  <a:pt x="0" y="1049262"/>
                </a:cubicBezTo>
                <a:lnTo>
                  <a:pt x="0" y="209858"/>
                </a:lnTo>
                <a:close/>
              </a:path>
            </a:pathLst>
          </a:custGeom>
          <a:solidFill>
            <a:schemeClr val="accent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3385" tIns="122425" rIns="183385" bIns="122425"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辦理時程</a:t>
            </a:r>
          </a:p>
        </p:txBody>
      </p:sp>
      <p:sp>
        <p:nvSpPr>
          <p:cNvPr id="15" name="手繪多邊形 14"/>
          <p:cNvSpPr/>
          <p:nvPr/>
        </p:nvSpPr>
        <p:spPr bwMode="auto">
          <a:xfrm>
            <a:off x="2771775" y="5517232"/>
            <a:ext cx="5849938" cy="1182350"/>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CC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88900" lvl="1" indent="-88900" defTabSz="1066800" fontAlgn="auto">
              <a:spcAft>
                <a:spcPts val="0"/>
              </a:spcAft>
              <a:buFontTx/>
              <a:buChar char="••"/>
              <a:defRPr/>
            </a:pPr>
            <a:r>
              <a:rPr kumimoji="0" lang="zh-TW" altLang="en-US" sz="2400" b="1" dirty="0">
                <a:latin typeface="微軟正黑體" pitchFamily="34" charset="-120"/>
                <a:ea typeface="微軟正黑體" pitchFamily="34" charset="-120"/>
              </a:rPr>
              <a:t>以</a:t>
            </a:r>
            <a:r>
              <a:rPr kumimoji="0" lang="zh-TW" altLang="en-US" sz="2400" b="1" dirty="0">
                <a:solidFill>
                  <a:srgbClr val="FF0000"/>
                </a:solidFill>
                <a:latin typeface="微軟正黑體" pitchFamily="34" charset="-120"/>
                <a:ea typeface="微軟正黑體" pitchFamily="34" charset="-120"/>
              </a:rPr>
              <a:t>術科考試</a:t>
            </a:r>
            <a:r>
              <a:rPr kumimoji="0" lang="zh-TW" altLang="en-US" sz="2400" b="1" dirty="0">
                <a:latin typeface="微軟正黑體" pitchFamily="34" charset="-120"/>
                <a:ea typeface="微軟正黑體" pitchFamily="34" charset="-120"/>
              </a:rPr>
              <a:t>及學生志願作為錄取依據，得參採國中教育會考作為入學</a:t>
            </a:r>
            <a:r>
              <a:rPr kumimoji="0" lang="zh-TW" altLang="en-US" sz="2400" b="1" dirty="0" smtClean="0">
                <a:latin typeface="微軟正黑體" pitchFamily="34" charset="-120"/>
                <a:ea typeface="微軟正黑體" pitchFamily="34" charset="-120"/>
              </a:rPr>
              <a:t>門檻</a:t>
            </a:r>
            <a:endParaRPr kumimoji="0" lang="en-US" altLang="zh-TW" sz="2400" b="1" dirty="0" smtClean="0">
              <a:latin typeface="微軟正黑體" pitchFamily="34" charset="-120"/>
              <a:ea typeface="微軟正黑體" pitchFamily="34" charset="-120"/>
            </a:endParaRPr>
          </a:p>
          <a:p>
            <a:pPr marL="88900" lvl="1" indent="-88900" defTabSz="1066800" fontAlgn="auto">
              <a:spcAft>
                <a:spcPts val="0"/>
              </a:spcAft>
              <a:buFontTx/>
              <a:buChar char="••"/>
              <a:defRPr/>
            </a:pPr>
            <a:r>
              <a:rPr lang="en-US" altLang="zh-TW" sz="2400" b="1" dirty="0" smtClean="0">
                <a:latin typeface="微軟正黑體" pitchFamily="34" charset="-120"/>
                <a:ea typeface="微軟正黑體" pitchFamily="34" charset="-120"/>
              </a:rPr>
              <a:t>7</a:t>
            </a:r>
            <a:r>
              <a:rPr lang="zh-TW" altLang="en-US" sz="2400" b="1" dirty="0" smtClean="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9</a:t>
            </a:r>
            <a:r>
              <a:rPr lang="zh-TW" altLang="en-US" sz="2400" b="1" dirty="0" smtClean="0">
                <a:latin typeface="微軟正黑體" pitchFamily="34" charset="-120"/>
                <a:ea typeface="微軟正黑體" pitchFamily="34" charset="-120"/>
              </a:rPr>
              <a:t>日現場撕榜報到</a:t>
            </a:r>
            <a:endParaRPr kumimoji="0" lang="zh-TW" altLang="en-US" sz="2400" b="1" dirty="0">
              <a:latin typeface="微軟正黑體" pitchFamily="34" charset="-120"/>
              <a:ea typeface="微軟正黑體" pitchFamily="34" charset="-120"/>
            </a:endParaRPr>
          </a:p>
        </p:txBody>
      </p:sp>
      <p:sp>
        <p:nvSpPr>
          <p:cNvPr id="16" name="手繪多邊形 15"/>
          <p:cNvSpPr/>
          <p:nvPr/>
        </p:nvSpPr>
        <p:spPr bwMode="auto">
          <a:xfrm>
            <a:off x="611188" y="5462685"/>
            <a:ext cx="2154237" cy="1236897"/>
          </a:xfrm>
          <a:custGeom>
            <a:avLst/>
            <a:gdLst>
              <a:gd name="connsiteX0" fmla="*/ 0 w 2154599"/>
              <a:gd name="connsiteY0" fmla="*/ 209858 h 1259120"/>
              <a:gd name="connsiteX1" fmla="*/ 61466 w 2154599"/>
              <a:gd name="connsiteY1" fmla="*/ 61466 h 1259120"/>
              <a:gd name="connsiteX2" fmla="*/ 209858 w 2154599"/>
              <a:gd name="connsiteY2" fmla="*/ 0 h 1259120"/>
              <a:gd name="connsiteX3" fmla="*/ 1944741 w 2154599"/>
              <a:gd name="connsiteY3" fmla="*/ 0 h 1259120"/>
              <a:gd name="connsiteX4" fmla="*/ 2093133 w 2154599"/>
              <a:gd name="connsiteY4" fmla="*/ 61466 h 1259120"/>
              <a:gd name="connsiteX5" fmla="*/ 2154599 w 2154599"/>
              <a:gd name="connsiteY5" fmla="*/ 209858 h 1259120"/>
              <a:gd name="connsiteX6" fmla="*/ 2154599 w 2154599"/>
              <a:gd name="connsiteY6" fmla="*/ 1049262 h 1259120"/>
              <a:gd name="connsiteX7" fmla="*/ 2093133 w 2154599"/>
              <a:gd name="connsiteY7" fmla="*/ 1197654 h 1259120"/>
              <a:gd name="connsiteX8" fmla="*/ 1944741 w 2154599"/>
              <a:gd name="connsiteY8" fmla="*/ 1259120 h 1259120"/>
              <a:gd name="connsiteX9" fmla="*/ 209858 w 2154599"/>
              <a:gd name="connsiteY9" fmla="*/ 1259120 h 1259120"/>
              <a:gd name="connsiteX10" fmla="*/ 61466 w 2154599"/>
              <a:gd name="connsiteY10" fmla="*/ 1197654 h 1259120"/>
              <a:gd name="connsiteX11" fmla="*/ 0 w 2154599"/>
              <a:gd name="connsiteY11" fmla="*/ 1049262 h 1259120"/>
              <a:gd name="connsiteX12" fmla="*/ 0 w 2154599"/>
              <a:gd name="connsiteY12" fmla="*/ 209858 h 125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259120">
                <a:moveTo>
                  <a:pt x="0" y="209858"/>
                </a:moveTo>
                <a:cubicBezTo>
                  <a:pt x="0" y="154200"/>
                  <a:pt x="22110" y="100822"/>
                  <a:pt x="61466" y="61466"/>
                </a:cubicBezTo>
                <a:cubicBezTo>
                  <a:pt x="100822" y="22110"/>
                  <a:pt x="154200" y="0"/>
                  <a:pt x="209858" y="0"/>
                </a:cubicBezTo>
                <a:lnTo>
                  <a:pt x="1944741" y="0"/>
                </a:lnTo>
                <a:cubicBezTo>
                  <a:pt x="2000399" y="0"/>
                  <a:pt x="2053777" y="22110"/>
                  <a:pt x="2093133" y="61466"/>
                </a:cubicBezTo>
                <a:cubicBezTo>
                  <a:pt x="2132489" y="100822"/>
                  <a:pt x="2154599" y="154200"/>
                  <a:pt x="2154599" y="209858"/>
                </a:cubicBezTo>
                <a:lnTo>
                  <a:pt x="2154599" y="1049262"/>
                </a:lnTo>
                <a:cubicBezTo>
                  <a:pt x="2154599" y="1104920"/>
                  <a:pt x="2132489" y="1158298"/>
                  <a:pt x="2093133" y="1197654"/>
                </a:cubicBezTo>
                <a:cubicBezTo>
                  <a:pt x="2053777" y="1237010"/>
                  <a:pt x="2000399" y="1259120"/>
                  <a:pt x="1944741" y="1259120"/>
                </a:cubicBezTo>
                <a:lnTo>
                  <a:pt x="209858" y="1259120"/>
                </a:lnTo>
                <a:cubicBezTo>
                  <a:pt x="154200" y="1259120"/>
                  <a:pt x="100822" y="1237010"/>
                  <a:pt x="61466" y="1197654"/>
                </a:cubicBezTo>
                <a:cubicBezTo>
                  <a:pt x="22110" y="1158298"/>
                  <a:pt x="0" y="1104920"/>
                  <a:pt x="0" y="1049262"/>
                </a:cubicBezTo>
                <a:lnTo>
                  <a:pt x="0" y="209858"/>
                </a:lnTo>
                <a:close/>
              </a:path>
            </a:pathLst>
          </a:custGeom>
          <a:solidFill>
            <a:schemeClr val="accent4"/>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3385" tIns="122425" rIns="183385" bIns="122425" spcCol="1270" anchor="ctr"/>
          <a:lstStyle/>
          <a:p>
            <a:pPr algn="ctr" defTabSz="1422400" fontAlgn="auto">
              <a:lnSpc>
                <a:spcPct val="90000"/>
              </a:lnSpc>
              <a:spcAft>
                <a:spcPct val="35000"/>
              </a:spcAft>
              <a:defRPr/>
            </a:pPr>
            <a:r>
              <a:rPr kumimoji="0" lang="zh-TW" altLang="en-US" sz="3200" b="1" dirty="0">
                <a:latin typeface="微軟正黑體" pitchFamily="34" charset="-120"/>
                <a:ea typeface="微軟正黑體" pitchFamily="34" charset="-120"/>
              </a:rPr>
              <a:t>錄取方式</a:t>
            </a:r>
          </a:p>
        </p:txBody>
      </p:sp>
      <p:sp>
        <p:nvSpPr>
          <p:cNvPr id="17" name="標題 1"/>
          <p:cNvSpPr>
            <a:spLocks noGrp="1"/>
          </p:cNvSpPr>
          <p:nvPr>
            <p:ph type="title"/>
          </p:nvPr>
        </p:nvSpPr>
        <p:spPr>
          <a:xfrm>
            <a:off x="539750" y="188640"/>
            <a:ext cx="8229600" cy="936104"/>
          </a:xfrm>
          <a:solidFill>
            <a:srgbClr val="FF0000"/>
          </a:solidFill>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altLang="zh-TW" b="1" dirty="0" smtClean="0">
                <a:solidFill>
                  <a:schemeClr val="bg1"/>
                </a:solidFill>
                <a:latin typeface="微軟正黑體" panose="020B0604030504040204" pitchFamily="34" charset="-120"/>
                <a:ea typeface="微軟正黑體" panose="020B0604030504040204" pitchFamily="34" charset="-120"/>
              </a:rPr>
              <a:t>109</a:t>
            </a:r>
            <a:r>
              <a:rPr lang="zh-TW" altLang="en-US" b="1" dirty="0" smtClean="0">
                <a:solidFill>
                  <a:schemeClr val="bg1"/>
                </a:solidFill>
                <a:latin typeface="微軟正黑體" panose="020B0604030504040204" pitchFamily="34" charset="-120"/>
                <a:ea typeface="微軟正黑體" panose="020B0604030504040204" pitchFamily="34" charset="-120"/>
              </a:rPr>
              <a:t>年特色招生</a:t>
            </a:r>
            <a:r>
              <a:rPr lang="en-US" altLang="zh-TW" b="1" dirty="0" smtClean="0">
                <a:solidFill>
                  <a:schemeClr val="bg1"/>
                </a:solidFill>
                <a:latin typeface="微軟正黑體" panose="020B0604030504040204" pitchFamily="34" charset="-120"/>
                <a:ea typeface="微軟正黑體" panose="020B0604030504040204" pitchFamily="34" charset="-120"/>
              </a:rPr>
              <a:t>-</a:t>
            </a:r>
            <a:r>
              <a:rPr lang="zh-TW" altLang="en-US" b="1" dirty="0" smtClean="0">
                <a:solidFill>
                  <a:schemeClr val="bg1"/>
                </a:solidFill>
                <a:latin typeface="微軟正黑體" panose="020B0604030504040204" pitchFamily="34" charset="-120"/>
                <a:ea typeface="微軟正黑體" panose="020B0604030504040204" pitchFamily="34" charset="-120"/>
              </a:rPr>
              <a:t>藝才班甄選入學</a:t>
            </a:r>
            <a:endParaRPr lang="zh-TW" altLang="en-US" sz="2800" b="1" dirty="0">
              <a:solidFill>
                <a:schemeClr val="bg1"/>
              </a:solidFill>
              <a:latin typeface="微軟正黑體" panose="020B0604030504040204" pitchFamily="34" charset="-120"/>
              <a:ea typeface="微軟正黑體" panose="020B0604030504040204" pitchFamily="34" charset="-120"/>
            </a:endParaRPr>
          </a:p>
        </p:txBody>
      </p:sp>
      <p:sp>
        <p:nvSpPr>
          <p:cNvPr id="19" name="手繪多邊形 18"/>
          <p:cNvSpPr/>
          <p:nvPr/>
        </p:nvSpPr>
        <p:spPr bwMode="auto">
          <a:xfrm>
            <a:off x="2735620" y="1268760"/>
            <a:ext cx="5849938" cy="701056"/>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FF00">
              <a:alpha val="9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0" lvl="1" defTabSz="1066800">
              <a:buFontTx/>
              <a:buChar char="••"/>
              <a:defRPr/>
            </a:pPr>
            <a:r>
              <a:rPr lang="zh-TW" altLang="en-US" sz="2400" b="1" dirty="0" smtClean="0">
                <a:solidFill>
                  <a:srgbClr val="A50021"/>
                </a:solidFill>
                <a:latin typeface="微軟正黑體" pitchFamily="34" charset="-120"/>
                <a:ea typeface="微軟正黑體" pitchFamily="34" charset="-120"/>
              </a:rPr>
              <a:t>音樂班、美術班、舞蹈班、戲劇班</a:t>
            </a:r>
            <a:endParaRPr kumimoji="0" lang="zh-TW" altLang="en-US" sz="2400" b="1" dirty="0">
              <a:latin typeface="微軟正黑體" pitchFamily="34" charset="-120"/>
              <a:ea typeface="微軟正黑體" pitchFamily="34" charset="-120"/>
            </a:endParaRPr>
          </a:p>
        </p:txBody>
      </p:sp>
      <p:sp>
        <p:nvSpPr>
          <p:cNvPr id="20" name="手繪多邊形 19"/>
          <p:cNvSpPr/>
          <p:nvPr/>
        </p:nvSpPr>
        <p:spPr bwMode="auto">
          <a:xfrm>
            <a:off x="634040" y="1268760"/>
            <a:ext cx="2131385" cy="701056"/>
          </a:xfrm>
          <a:custGeom>
            <a:avLst/>
            <a:gdLst>
              <a:gd name="connsiteX0" fmla="*/ 0 w 2154599"/>
              <a:gd name="connsiteY0" fmla="*/ 188788 h 1132704"/>
              <a:gd name="connsiteX1" fmla="*/ 55295 w 2154599"/>
              <a:gd name="connsiteY1" fmla="*/ 55295 h 1132704"/>
              <a:gd name="connsiteX2" fmla="*/ 188788 w 2154599"/>
              <a:gd name="connsiteY2" fmla="*/ 0 h 1132704"/>
              <a:gd name="connsiteX3" fmla="*/ 1965811 w 2154599"/>
              <a:gd name="connsiteY3" fmla="*/ 0 h 1132704"/>
              <a:gd name="connsiteX4" fmla="*/ 2099304 w 2154599"/>
              <a:gd name="connsiteY4" fmla="*/ 55295 h 1132704"/>
              <a:gd name="connsiteX5" fmla="*/ 2154599 w 2154599"/>
              <a:gd name="connsiteY5" fmla="*/ 188788 h 1132704"/>
              <a:gd name="connsiteX6" fmla="*/ 2154599 w 2154599"/>
              <a:gd name="connsiteY6" fmla="*/ 943916 h 1132704"/>
              <a:gd name="connsiteX7" fmla="*/ 2099304 w 2154599"/>
              <a:gd name="connsiteY7" fmla="*/ 1077409 h 1132704"/>
              <a:gd name="connsiteX8" fmla="*/ 1965811 w 2154599"/>
              <a:gd name="connsiteY8" fmla="*/ 1132704 h 1132704"/>
              <a:gd name="connsiteX9" fmla="*/ 188788 w 2154599"/>
              <a:gd name="connsiteY9" fmla="*/ 1132704 h 1132704"/>
              <a:gd name="connsiteX10" fmla="*/ 55295 w 2154599"/>
              <a:gd name="connsiteY10" fmla="*/ 1077409 h 1132704"/>
              <a:gd name="connsiteX11" fmla="*/ 0 w 2154599"/>
              <a:gd name="connsiteY11" fmla="*/ 943916 h 1132704"/>
              <a:gd name="connsiteX12" fmla="*/ 0 w 2154599"/>
              <a:gd name="connsiteY12" fmla="*/ 188788 h 11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32704">
                <a:moveTo>
                  <a:pt x="0" y="188788"/>
                </a:moveTo>
                <a:cubicBezTo>
                  <a:pt x="0" y="138718"/>
                  <a:pt x="19890" y="90699"/>
                  <a:pt x="55295" y="55295"/>
                </a:cubicBezTo>
                <a:cubicBezTo>
                  <a:pt x="90700" y="19890"/>
                  <a:pt x="138719" y="0"/>
                  <a:pt x="188788" y="0"/>
                </a:cubicBezTo>
                <a:lnTo>
                  <a:pt x="1965811" y="0"/>
                </a:lnTo>
                <a:cubicBezTo>
                  <a:pt x="2015881" y="0"/>
                  <a:pt x="2063900" y="19890"/>
                  <a:pt x="2099304" y="55295"/>
                </a:cubicBezTo>
                <a:cubicBezTo>
                  <a:pt x="2134709" y="90700"/>
                  <a:pt x="2154599" y="138719"/>
                  <a:pt x="2154599" y="188788"/>
                </a:cubicBezTo>
                <a:lnTo>
                  <a:pt x="2154599" y="943916"/>
                </a:lnTo>
                <a:cubicBezTo>
                  <a:pt x="2154599" y="993986"/>
                  <a:pt x="2134709" y="1042005"/>
                  <a:pt x="2099304" y="1077409"/>
                </a:cubicBezTo>
                <a:cubicBezTo>
                  <a:pt x="2063899" y="1112814"/>
                  <a:pt x="2015880" y="1132704"/>
                  <a:pt x="1965811" y="1132704"/>
                </a:cubicBezTo>
                <a:lnTo>
                  <a:pt x="188788" y="1132704"/>
                </a:lnTo>
                <a:cubicBezTo>
                  <a:pt x="138718" y="1132704"/>
                  <a:pt x="90699" y="1112814"/>
                  <a:pt x="55295" y="1077409"/>
                </a:cubicBezTo>
                <a:cubicBezTo>
                  <a:pt x="19890" y="1042004"/>
                  <a:pt x="0" y="993985"/>
                  <a:pt x="0" y="943916"/>
                </a:cubicBezTo>
                <a:lnTo>
                  <a:pt x="0" y="188788"/>
                </a:lnTo>
                <a:close/>
              </a:path>
            </a:pathLst>
          </a:custGeom>
          <a:ln/>
        </p:spPr>
        <p:style>
          <a:lnRef idx="0">
            <a:schemeClr val="accent1"/>
          </a:lnRef>
          <a:fillRef idx="3">
            <a:schemeClr val="accent1"/>
          </a:fillRef>
          <a:effectRef idx="3">
            <a:schemeClr val="accent1"/>
          </a:effectRef>
          <a:fontRef idx="minor">
            <a:schemeClr val="lt1"/>
          </a:fontRef>
        </p:style>
        <p:txBody>
          <a:bodyPr lIns="177214" tIns="116254" rIns="177214" bIns="116254" spcCol="1270" anchor="ctr"/>
          <a:lstStyle/>
          <a:p>
            <a:pPr algn="ctr" defTabSz="1422400" fontAlgn="auto">
              <a:spcAft>
                <a:spcPts val="0"/>
              </a:spcAft>
              <a:defRPr/>
            </a:pPr>
            <a:r>
              <a:rPr kumimoji="0" lang="zh-TW" altLang="en-US" sz="3200" b="1" dirty="0" smtClean="0">
                <a:latin typeface="微軟正黑體" pitchFamily="34" charset="-120"/>
                <a:ea typeface="微軟正黑體" pitchFamily="34" charset="-120"/>
              </a:rPr>
              <a:t>班        別</a:t>
            </a:r>
            <a:endParaRPr kumimoji="0" lang="zh-TW" altLang="en-US" sz="3200" b="1" dirty="0">
              <a:latin typeface="微軟正黑體" pitchFamily="34" charset="-120"/>
              <a:ea typeface="微軟正黑體" pitchFamily="34" charset="-120"/>
            </a:endParaRPr>
          </a:p>
        </p:txBody>
      </p:sp>
    </p:spTree>
    <p:extLst>
      <p:ext uri="{BB962C8B-B14F-4D97-AF65-F5344CB8AC3E}">
        <p14:creationId xmlns:p14="http://schemas.microsoft.com/office/powerpoint/2010/main" val="19976579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標題 1"/>
          <p:cNvSpPr txBox="1">
            <a:spLocks/>
          </p:cNvSpPr>
          <p:nvPr/>
        </p:nvSpPr>
        <p:spPr>
          <a:xfrm>
            <a:off x="173574" y="188640"/>
            <a:ext cx="8857420" cy="940966"/>
          </a:xfrm>
          <a:prstGeom prst="rect">
            <a:avLst/>
          </a:prstGeom>
          <a:solidFill>
            <a:srgbClr val="FF0000"/>
          </a:solidFill>
        </p:spPr>
        <p:txBody>
          <a:bodyPr vert="horz" lIns="91440" tIns="45720" rIns="91440" bIns="45720" rtlCol="0" anchor="ctr">
            <a:normAutofit/>
          </a:bodyPr>
          <a:lstStyle/>
          <a:p>
            <a:pPr algn="ctr">
              <a:spcBef>
                <a:spcPct val="0"/>
              </a:spcBef>
            </a:pPr>
            <a:r>
              <a:rPr lang="en-US" altLang="zh-TW" sz="4400" b="1" dirty="0" smtClean="0">
                <a:solidFill>
                  <a:schemeClr val="bg1"/>
                </a:solidFill>
                <a:latin typeface="微軟正黑體" pitchFamily="34" charset="-120"/>
                <a:ea typeface="微軟正黑體" pitchFamily="34" charset="-120"/>
              </a:rPr>
              <a:t>109</a:t>
            </a:r>
            <a:r>
              <a:rPr lang="zh-TW" altLang="en-US" sz="4400" b="1" dirty="0" smtClean="0">
                <a:solidFill>
                  <a:schemeClr val="bg1"/>
                </a:solidFill>
                <a:latin typeface="微軟正黑體" pitchFamily="34" charset="-120"/>
                <a:ea typeface="微軟正黑體" pitchFamily="34" charset="-120"/>
              </a:rPr>
              <a:t>年特色招生</a:t>
            </a:r>
            <a:r>
              <a:rPr lang="en-US" altLang="zh-TW" sz="4400" b="1" dirty="0" smtClean="0">
                <a:solidFill>
                  <a:schemeClr val="bg1"/>
                </a:solidFill>
                <a:latin typeface="微軟正黑體" pitchFamily="34" charset="-120"/>
                <a:ea typeface="微軟正黑體" pitchFamily="34" charset="-120"/>
              </a:rPr>
              <a:t>-</a:t>
            </a:r>
            <a:r>
              <a:rPr lang="zh-TW" altLang="en-US" sz="4400" b="1" dirty="0" smtClean="0">
                <a:solidFill>
                  <a:schemeClr val="bg1"/>
                </a:solidFill>
                <a:latin typeface="微軟正黑體" pitchFamily="34" charset="-120"/>
                <a:ea typeface="微軟正黑體" pitchFamily="34" charset="-120"/>
              </a:rPr>
              <a:t>藝才班招生名額</a:t>
            </a:r>
            <a:endParaRPr kumimoji="1" lang="zh-TW" altLang="en-US" sz="4400" b="1" dirty="0">
              <a:solidFill>
                <a:schemeClr val="bg1"/>
              </a:solidFill>
              <a:latin typeface="微軟正黑體" pitchFamily="34" charset="-120"/>
              <a:ea typeface="微軟正黑體" pitchFamily="34" charset="-120"/>
            </a:endParaRPr>
          </a:p>
        </p:txBody>
      </p:sp>
      <p:graphicFrame>
        <p:nvGraphicFramePr>
          <p:cNvPr id="53" name="Group 126"/>
          <p:cNvGraphicFramePr>
            <a:graphicFrameLocks noGrp="1"/>
          </p:cNvGraphicFramePr>
          <p:nvPr>
            <p:extLst>
              <p:ext uri="{D42A27DB-BD31-4B8C-83A1-F6EECF244321}">
                <p14:modId xmlns:p14="http://schemas.microsoft.com/office/powerpoint/2010/main" val="47388539"/>
              </p:ext>
            </p:extLst>
          </p:nvPr>
        </p:nvGraphicFramePr>
        <p:xfrm>
          <a:off x="611560" y="1239575"/>
          <a:ext cx="7112605" cy="3154714"/>
        </p:xfrm>
        <a:graphic>
          <a:graphicData uri="http://schemas.openxmlformats.org/drawingml/2006/table">
            <a:tbl>
              <a:tblPr/>
              <a:tblGrid>
                <a:gridCol w="748694">
                  <a:extLst>
                    <a:ext uri="{9D8B030D-6E8A-4147-A177-3AD203B41FA5}">
                      <a16:colId xmlns:a16="http://schemas.microsoft.com/office/drawing/2014/main" xmlns="" val="20000"/>
                    </a:ext>
                  </a:extLst>
                </a:gridCol>
                <a:gridCol w="2096347">
                  <a:extLst>
                    <a:ext uri="{9D8B030D-6E8A-4147-A177-3AD203B41FA5}">
                      <a16:colId xmlns:a16="http://schemas.microsoft.com/office/drawing/2014/main" xmlns="" val="20001"/>
                    </a:ext>
                  </a:extLst>
                </a:gridCol>
                <a:gridCol w="2545565">
                  <a:extLst>
                    <a:ext uri="{9D8B030D-6E8A-4147-A177-3AD203B41FA5}">
                      <a16:colId xmlns:a16="http://schemas.microsoft.com/office/drawing/2014/main" xmlns="" val="20002"/>
                    </a:ext>
                  </a:extLst>
                </a:gridCol>
                <a:gridCol w="1721999">
                  <a:extLst>
                    <a:ext uri="{9D8B030D-6E8A-4147-A177-3AD203B41FA5}">
                      <a16:colId xmlns:a16="http://schemas.microsoft.com/office/drawing/2014/main" xmlns="" val="20003"/>
                    </a:ext>
                  </a:extLst>
                </a:gridCol>
              </a:tblGrid>
              <a:tr h="391090">
                <a:tc rowSpan="7">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彰化區學校</a:t>
                      </a:r>
                    </a:p>
                  </a:txBody>
                  <a:tcPr marL="89993" marR="89993" marT="46811" marB="46811"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校名</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班級</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名額</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xmlns="" val="10000"/>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彰化高中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30</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xmlns="" val="10001"/>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員林高中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30</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2"/>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rowSpan="3">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彰化藝術高中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25</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xmlns="" val="10003"/>
                  </a:ext>
                </a:extLst>
              </a:tr>
              <a:tr h="391090">
                <a:tc vMerge="1">
                  <a:txBody>
                    <a:bodyPr/>
                    <a:lstStyle/>
                    <a:p>
                      <a:endParaRPr lang="zh-TW" altLang="en-US"/>
                    </a:p>
                  </a:txBody>
                  <a:tcPr/>
                </a:tc>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25</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xmlns="" val="10004"/>
                  </a:ext>
                </a:extLst>
              </a:tr>
              <a:tr h="391090">
                <a:tc vMerge="1">
                  <a:txBody>
                    <a:bodyPr/>
                    <a:lstStyle/>
                    <a:p>
                      <a:endParaRPr lang="zh-TW" altLang="en-US"/>
                    </a:p>
                  </a:txBody>
                  <a:tcPr/>
                </a:tc>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舞蹈班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20</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xmlns="" val="10005"/>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成功高中</a:t>
                      </a:r>
                      <a:endPar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單獨招生</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30</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6"/>
                  </a:ext>
                </a:extLst>
              </a:tr>
            </a:tbl>
          </a:graphicData>
        </a:graphic>
      </p:graphicFrame>
      <p:graphicFrame>
        <p:nvGraphicFramePr>
          <p:cNvPr id="56" name="Group 126"/>
          <p:cNvGraphicFramePr>
            <a:graphicFrameLocks noGrp="1"/>
          </p:cNvGraphicFramePr>
          <p:nvPr>
            <p:extLst>
              <p:ext uri="{D42A27DB-BD31-4B8C-83A1-F6EECF244321}">
                <p14:modId xmlns:p14="http://schemas.microsoft.com/office/powerpoint/2010/main" val="2548003484"/>
              </p:ext>
            </p:extLst>
          </p:nvPr>
        </p:nvGraphicFramePr>
        <p:xfrm>
          <a:off x="1547664" y="4509120"/>
          <a:ext cx="6984777" cy="2053070"/>
        </p:xfrm>
        <a:graphic>
          <a:graphicData uri="http://schemas.openxmlformats.org/drawingml/2006/table">
            <a:tbl>
              <a:tblPr/>
              <a:tblGrid>
                <a:gridCol w="641949">
                  <a:extLst>
                    <a:ext uri="{9D8B030D-6E8A-4147-A177-3AD203B41FA5}">
                      <a16:colId xmlns:a16="http://schemas.microsoft.com/office/drawing/2014/main" xmlns="" val="20000"/>
                    </a:ext>
                  </a:extLst>
                </a:gridCol>
                <a:gridCol w="1212570">
                  <a:extLst>
                    <a:ext uri="{9D8B030D-6E8A-4147-A177-3AD203B41FA5}">
                      <a16:colId xmlns:a16="http://schemas.microsoft.com/office/drawing/2014/main" xmlns="" val="20001"/>
                    </a:ext>
                  </a:extLst>
                </a:gridCol>
                <a:gridCol w="5130258">
                  <a:extLst>
                    <a:ext uri="{9D8B030D-6E8A-4147-A177-3AD203B41FA5}">
                      <a16:colId xmlns:a16="http://schemas.microsoft.com/office/drawing/2014/main" xmlns="" val="20002"/>
                    </a:ext>
                  </a:extLst>
                </a:gridCol>
              </a:tblGrid>
              <a:tr h="395252">
                <a:tc rowSpan="5">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術科測驗</a:t>
                      </a: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班別</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測驗項目</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alpha val="50000"/>
                      </a:srgbClr>
                    </a:solidFill>
                  </a:tcPr>
                </a:tc>
                <a:extLst>
                  <a:ext uri="{0D108BD9-81ED-4DB2-BD59-A6C34878D82A}">
                    <a16:rowId xmlns:a16="http://schemas.microsoft.com/office/drawing/2014/main" xmlns="" val="10000"/>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主修、副修、視唱、聽寫、樂理、基礎和聲</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xmlns="" val="10001"/>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素描、水彩、水墨、書法</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xmlns="" val="10002"/>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舞蹈班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芭蕾、現代舞、中國舞、即興創作</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xmlns="" val="10003"/>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戲劇班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口語表達、專長表演</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xmlns="" val="10004"/>
                  </a:ext>
                </a:extLst>
              </a:tr>
            </a:tbl>
          </a:graphicData>
        </a:graphic>
      </p:graphicFrame>
      <p:pic>
        <p:nvPicPr>
          <p:cNvPr id="57" name="圖片 1"/>
          <p:cNvPicPr>
            <a:picLocks noChangeAspect="1"/>
          </p:cNvPicPr>
          <p:nvPr/>
        </p:nvPicPr>
        <p:blipFill>
          <a:blip r:embed="rId2" cstate="print"/>
          <a:srcRect/>
          <a:stretch>
            <a:fillRect/>
          </a:stretch>
        </p:blipFill>
        <p:spPr bwMode="auto">
          <a:xfrm>
            <a:off x="7956376" y="2204864"/>
            <a:ext cx="936104" cy="1224136"/>
          </a:xfrm>
          <a:prstGeom prst="rect">
            <a:avLst/>
          </a:prstGeom>
          <a:noFill/>
          <a:ln>
            <a:noFill/>
          </a:ln>
          <a:effectLst>
            <a:outerShdw blurRad="50800" dist="38100" dir="2700000" algn="tl" rotWithShape="0">
              <a:prstClr val="black">
                <a:alpha val="40000"/>
              </a:prstClr>
            </a:outerShdw>
          </a:effectLst>
          <a:extLst/>
        </p:spPr>
      </p:pic>
      <p:pic>
        <p:nvPicPr>
          <p:cNvPr id="58" name="圖片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95536" y="4803782"/>
            <a:ext cx="864096" cy="13354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8848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1A0073E-272C-4677-BD14-0CEA0E7A1980}" type="slidenum">
              <a:rPr lang="zh-TW" altLang="en-US" smtClean="0">
                <a:solidFill>
                  <a:prstClr val="black">
                    <a:tint val="75000"/>
                  </a:prstClr>
                </a:solidFill>
              </a:rPr>
              <a:pPr>
                <a:defRPr/>
              </a:pPr>
              <a:t>42</a:t>
            </a:fld>
            <a:endParaRPr lang="zh-TW" altLang="en-US">
              <a:solidFill>
                <a:prstClr val="black">
                  <a:tint val="75000"/>
                </a:prstClr>
              </a:solidFill>
            </a:endParaRPr>
          </a:p>
        </p:txBody>
      </p:sp>
      <p:sp>
        <p:nvSpPr>
          <p:cNvPr id="5" name="標題 1"/>
          <p:cNvSpPr txBox="1">
            <a:spLocks/>
          </p:cNvSpPr>
          <p:nvPr/>
        </p:nvSpPr>
        <p:spPr bwMode="auto">
          <a:xfrm>
            <a:off x="251520" y="188640"/>
            <a:ext cx="8712968" cy="1025872"/>
          </a:xfrm>
          <a:prstGeom prst="rect">
            <a:avLst/>
          </a:prstGeom>
          <a:solidFill>
            <a:schemeClr val="accent3"/>
          </a:solidFill>
          <a:ln>
            <a:noFill/>
          </a:ln>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sz="4000" b="1" dirty="0" smtClean="0">
                <a:solidFill>
                  <a:schemeClr val="bg1"/>
                </a:solidFill>
                <a:latin typeface="微軟正黑體" pitchFamily="34" charset="-120"/>
                <a:ea typeface="微軟正黑體" pitchFamily="34" charset="-120"/>
              </a:rPr>
              <a:t>*</a:t>
            </a:r>
            <a:r>
              <a:rPr lang="en-US" altLang="zh-TW" sz="4000" b="1" dirty="0" smtClean="0">
                <a:solidFill>
                  <a:schemeClr val="bg1"/>
                </a:solidFill>
                <a:latin typeface="微軟正黑體" pitchFamily="34" charset="-120"/>
                <a:ea typeface="微軟正黑體" pitchFamily="34" charset="-120"/>
              </a:rPr>
              <a:t>109</a:t>
            </a:r>
            <a:r>
              <a:rPr lang="zh-TW" altLang="en-US" sz="4000" b="1" dirty="0" smtClean="0">
                <a:solidFill>
                  <a:schemeClr val="bg1"/>
                </a:solidFill>
                <a:latin typeface="微軟正黑體" pitchFamily="34" charset="-120"/>
                <a:ea typeface="微軟正黑體" pitchFamily="34" charset="-120"/>
              </a:rPr>
              <a:t>年彰化區體育班</a:t>
            </a:r>
            <a:r>
              <a:rPr lang="zh-TW" altLang="en-US" sz="4000" b="1" dirty="0">
                <a:solidFill>
                  <a:schemeClr val="bg1"/>
                </a:solidFill>
                <a:latin typeface="微軟正黑體" pitchFamily="34" charset="-120"/>
                <a:ea typeface="微軟正黑體" pitchFamily="34" charset="-120"/>
              </a:rPr>
              <a:t>甄選</a:t>
            </a:r>
            <a:r>
              <a:rPr lang="zh-TW" altLang="en-US" sz="4000" b="1" dirty="0" smtClean="0">
                <a:solidFill>
                  <a:schemeClr val="bg1"/>
                </a:solidFill>
                <a:latin typeface="微軟正黑體" pitchFamily="34" charset="-120"/>
                <a:ea typeface="微軟正黑體" pitchFamily="34" charset="-120"/>
              </a:rPr>
              <a:t>入學學校</a:t>
            </a:r>
            <a:endParaRPr lang="en-US" altLang="zh-TW" sz="4000" b="1" dirty="0">
              <a:solidFill>
                <a:schemeClr val="bg1"/>
              </a:solidFill>
              <a:latin typeface="微軟正黑體" pitchFamily="34" charset="-120"/>
              <a:ea typeface="微軟正黑體"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823450273"/>
              </p:ext>
            </p:extLst>
          </p:nvPr>
        </p:nvGraphicFramePr>
        <p:xfrm>
          <a:off x="251520" y="5085183"/>
          <a:ext cx="3154182" cy="1572989"/>
        </p:xfrm>
        <a:graphic>
          <a:graphicData uri="http://schemas.openxmlformats.org/drawingml/2006/table">
            <a:tbl>
              <a:tblPr firstRow="1" bandRow="1">
                <a:tableStyleId>{775DCB02-9BB8-47FD-8907-85C794F793BA}</a:tableStyleId>
              </a:tblPr>
              <a:tblGrid>
                <a:gridCol w="1683115">
                  <a:extLst>
                    <a:ext uri="{9D8B030D-6E8A-4147-A177-3AD203B41FA5}">
                      <a16:colId xmlns:a16="http://schemas.microsoft.com/office/drawing/2014/main" xmlns="" val="20000"/>
                    </a:ext>
                  </a:extLst>
                </a:gridCol>
                <a:gridCol w="1471067">
                  <a:extLst>
                    <a:ext uri="{9D8B030D-6E8A-4147-A177-3AD203B41FA5}">
                      <a16:colId xmlns:a16="http://schemas.microsoft.com/office/drawing/2014/main" xmlns="" val="20001"/>
                    </a:ext>
                  </a:extLst>
                </a:gridCol>
              </a:tblGrid>
              <a:tr h="396476">
                <a:tc>
                  <a:txBody>
                    <a:bodyPr/>
                    <a:lstStyle/>
                    <a:p>
                      <a:pPr algn="ctr">
                        <a:lnSpc>
                          <a:spcPct val="80000"/>
                        </a:lnSpc>
                        <a:spcAft>
                          <a:spcPts val="0"/>
                        </a:spcAft>
                      </a:pPr>
                      <a:r>
                        <a:rPr lang="zh-TW" altLang="en-US" sz="2000" b="1" kern="100" dirty="0" smtClean="0">
                          <a:solidFill>
                            <a:schemeClr val="lt1"/>
                          </a:solidFill>
                          <a:latin typeface="微軟正黑體" pitchFamily="34" charset="-120"/>
                          <a:ea typeface="微軟正黑體" pitchFamily="34" charset="-120"/>
                          <a:cs typeface="+mn-cs"/>
                        </a:rPr>
                        <a:t>辦理時程</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ct val="80000"/>
                        </a:lnSpc>
                        <a:spcAft>
                          <a:spcPts val="0"/>
                        </a:spcAft>
                      </a:pPr>
                      <a:r>
                        <a:rPr lang="zh-TW" sz="2000" kern="100" dirty="0" smtClean="0">
                          <a:latin typeface="微軟正黑體" pitchFamily="34" charset="-120"/>
                          <a:ea typeface="微軟正黑體" pitchFamily="34" charset="-120"/>
                        </a:rPr>
                        <a:t>日</a:t>
                      </a:r>
                      <a:r>
                        <a:rPr lang="zh-TW" altLang="en-US" sz="2000" kern="100" dirty="0" smtClean="0">
                          <a:latin typeface="微軟正黑體" pitchFamily="34" charset="-120"/>
                          <a:ea typeface="微軟正黑體" pitchFamily="34" charset="-120"/>
                        </a:rPr>
                        <a:t>    </a:t>
                      </a:r>
                      <a:r>
                        <a:rPr lang="en-US" sz="2000" kern="100" dirty="0" smtClean="0">
                          <a:latin typeface="微軟正黑體" pitchFamily="34" charset="-120"/>
                          <a:ea typeface="微軟正黑體" pitchFamily="34" charset="-120"/>
                        </a:rPr>
                        <a:t>  </a:t>
                      </a:r>
                      <a:r>
                        <a:rPr lang="zh-TW" sz="2000" kern="100" dirty="0">
                          <a:latin typeface="微軟正黑體" pitchFamily="34" charset="-120"/>
                          <a:ea typeface="微軟正黑體" pitchFamily="34" charset="-120"/>
                        </a:rPr>
                        <a:t>期</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xmlns="" val="10000"/>
                  </a:ext>
                </a:extLst>
              </a:tr>
              <a:tr h="297422">
                <a:tc>
                  <a:txBody>
                    <a:bodyPr/>
                    <a:lstStyle/>
                    <a:p>
                      <a:pPr algn="ctr">
                        <a:lnSpc>
                          <a:spcPts val="1600"/>
                        </a:lnSpc>
                        <a:spcAft>
                          <a:spcPts val="0"/>
                        </a:spcAft>
                      </a:pPr>
                      <a:r>
                        <a:rPr lang="zh-TW" sz="2000" kern="100" dirty="0" smtClean="0">
                          <a:latin typeface="微軟正黑體" pitchFamily="34" charset="-120"/>
                          <a:ea typeface="微軟正黑體" pitchFamily="34" charset="-120"/>
                        </a:rPr>
                        <a:t>報名</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zh-TW" sz="2000" dirty="0" smtClean="0">
                          <a:latin typeface="微軟正黑體" pitchFamily="34" charset="-120"/>
                          <a:ea typeface="微軟正黑體" pitchFamily="34" charset="-120"/>
                        </a:rPr>
                        <a:t>4/27-29</a:t>
                      </a:r>
                      <a:endParaRPr lang="zh-TW" altLang="en-US" sz="2000" b="1" dirty="0" smtClean="0">
                        <a:solidFill>
                          <a:srgbClr val="7030A0"/>
                        </a:solidFill>
                        <a:latin typeface="微軟正黑體" pitchFamily="34" charset="-120"/>
                        <a:ea typeface="微軟正黑體" pitchFamily="34" charset="-120"/>
                        <a:cs typeface="BiauKai"/>
                      </a:endParaRPr>
                    </a:p>
                  </a:txBody>
                  <a:tcPr marL="0" marR="0" marT="0" marB="0" anchor="b"/>
                </a:tc>
                <a:extLst>
                  <a:ext uri="{0D108BD9-81ED-4DB2-BD59-A6C34878D82A}">
                    <a16:rowId xmlns:a16="http://schemas.microsoft.com/office/drawing/2014/main" xmlns="" val="10001"/>
                  </a:ext>
                </a:extLst>
              </a:tr>
              <a:tr h="2422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smtClean="0">
                          <a:latin typeface="微軟正黑體" pitchFamily="34" charset="-120"/>
                          <a:ea typeface="微軟正黑體" pitchFamily="34" charset="-120"/>
                        </a:rPr>
                        <a:t>術科測驗</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kern="100" dirty="0" smtClean="0">
                          <a:latin typeface="微軟正黑體" pitchFamily="34" charset="-120"/>
                          <a:ea typeface="微軟正黑體" pitchFamily="34" charset="-120"/>
                        </a:rPr>
                        <a:t>5/2</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xmlns="" val="10002"/>
                  </a:ext>
                </a:extLst>
              </a:tr>
              <a:tr h="254051">
                <a:tc>
                  <a:txBody>
                    <a:bodyPr/>
                    <a:lstStyle/>
                    <a:p>
                      <a:pPr algn="ctr">
                        <a:lnSpc>
                          <a:spcPts val="1600"/>
                        </a:lnSpc>
                        <a:spcAft>
                          <a:spcPts val="0"/>
                        </a:spcAft>
                      </a:pPr>
                      <a:r>
                        <a:rPr lang="zh-TW" altLang="en-US" sz="2000" kern="1200" dirty="0" smtClean="0">
                          <a:latin typeface="微軟正黑體" pitchFamily="34" charset="-120"/>
                          <a:ea typeface="微軟正黑體" pitchFamily="34" charset="-120"/>
                        </a:rPr>
                        <a:t>放榜</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kern="100" dirty="0" smtClean="0">
                          <a:latin typeface="微軟正黑體" pitchFamily="34" charset="-120"/>
                          <a:ea typeface="微軟正黑體" pitchFamily="34" charset="-120"/>
                        </a:rPr>
                        <a:t>5/4</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xmlns="" val="10003"/>
                  </a:ext>
                </a:extLst>
              </a:tr>
              <a:tr h="320240">
                <a:tc>
                  <a:txBody>
                    <a:bodyPr/>
                    <a:lstStyle/>
                    <a:p>
                      <a:pPr lvl="0" algn="ctr"/>
                      <a:r>
                        <a:rPr lang="zh-TW" altLang="en-US" sz="2000" kern="100" dirty="0" smtClean="0">
                          <a:latin typeface="微軟正黑體" pitchFamily="34" charset="-120"/>
                          <a:ea typeface="微軟正黑體" pitchFamily="34" charset="-120"/>
                        </a:rPr>
                        <a:t>報到</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kern="100" dirty="0" smtClean="0">
                          <a:solidFill>
                            <a:schemeClr val="tx1">
                              <a:lumMod val="95000"/>
                              <a:lumOff val="5000"/>
                            </a:schemeClr>
                          </a:solidFill>
                          <a:latin typeface="微軟正黑體" pitchFamily="34" charset="-120"/>
                          <a:ea typeface="微軟正黑體" pitchFamily="34" charset="-120"/>
                        </a:rPr>
                        <a:t>7/10</a:t>
                      </a:r>
                      <a:endParaRPr lang="zh-TW" sz="2000" b="1" kern="100" dirty="0">
                        <a:solidFill>
                          <a:schemeClr val="tx1">
                            <a:lumMod val="95000"/>
                            <a:lumOff val="5000"/>
                          </a:schemeClr>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xmlns="" val="10004"/>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3772246899"/>
              </p:ext>
            </p:extLst>
          </p:nvPr>
        </p:nvGraphicFramePr>
        <p:xfrm>
          <a:off x="251520" y="1396564"/>
          <a:ext cx="8712968" cy="3544603"/>
        </p:xfrm>
        <a:graphic>
          <a:graphicData uri="http://schemas.openxmlformats.org/drawingml/2006/table">
            <a:tbl>
              <a:tblPr firstRow="1" bandRow="1">
                <a:tableStyleId>{93296810-A885-4BE3-A3E7-6D5BEEA58F35}</a:tableStyleId>
              </a:tblPr>
              <a:tblGrid>
                <a:gridCol w="1224136">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1"/>
                    </a:ext>
                  </a:extLst>
                </a:gridCol>
                <a:gridCol w="6696744">
                  <a:extLst>
                    <a:ext uri="{9D8B030D-6E8A-4147-A177-3AD203B41FA5}">
                      <a16:colId xmlns:a16="http://schemas.microsoft.com/office/drawing/2014/main" xmlns="" val="20002"/>
                    </a:ext>
                  </a:extLst>
                </a:gridCol>
              </a:tblGrid>
              <a:tr h="381458">
                <a:tc>
                  <a:txBody>
                    <a:bodyPr/>
                    <a:lstStyle/>
                    <a:p>
                      <a:pPr algn="ctr"/>
                      <a:r>
                        <a:rPr lang="zh-TW" altLang="en-US" sz="2400" b="1" dirty="0" smtClean="0">
                          <a:latin typeface="微軟正黑體" pitchFamily="34" charset="-120"/>
                          <a:ea typeface="微軟正黑體" pitchFamily="34" charset="-120"/>
                        </a:rPr>
                        <a:t>*學校</a:t>
                      </a:r>
                      <a:endParaRPr lang="zh-TW" altLang="en-US" sz="2400" b="1" dirty="0">
                        <a:latin typeface="微軟正黑體" pitchFamily="34" charset="-120"/>
                        <a:ea typeface="微軟正黑體" pitchFamily="34" charset="-120"/>
                      </a:endParaRPr>
                    </a:p>
                  </a:txBody>
                  <a:tcPr marL="0" marR="0" marT="0" marB="0" anchor="ctr"/>
                </a:tc>
                <a:tc>
                  <a:txBody>
                    <a:bodyPr/>
                    <a:lstStyle/>
                    <a:p>
                      <a:pPr algn="ctr"/>
                      <a:r>
                        <a:rPr lang="zh-TW" altLang="en-US" sz="2400" b="1" dirty="0" smtClean="0">
                          <a:latin typeface="微軟正黑體" pitchFamily="34" charset="-120"/>
                          <a:ea typeface="微軟正黑體" pitchFamily="34" charset="-120"/>
                        </a:rPr>
                        <a:t>名額</a:t>
                      </a:r>
                      <a:endParaRPr lang="zh-TW" altLang="en-US" sz="2400" b="1" dirty="0">
                        <a:latin typeface="微軟正黑體" pitchFamily="34" charset="-120"/>
                        <a:ea typeface="微軟正黑體" pitchFamily="34" charset="-120"/>
                      </a:endParaRPr>
                    </a:p>
                  </a:txBody>
                  <a:tcPr marL="0" marR="0" marT="0" marB="0" anchor="ctr"/>
                </a:tc>
                <a:tc>
                  <a:txBody>
                    <a:bodyPr/>
                    <a:lstStyle/>
                    <a:p>
                      <a:pPr algn="ctr"/>
                      <a:r>
                        <a:rPr lang="zh-TW" altLang="en-US" sz="2400" b="1" dirty="0" smtClean="0">
                          <a:latin typeface="微軟正黑體" pitchFamily="34" charset="-120"/>
                          <a:ea typeface="微軟正黑體" pitchFamily="34" charset="-120"/>
                        </a:rPr>
                        <a:t>種類</a:t>
                      </a:r>
                      <a:endParaRPr lang="zh-TW" altLang="en-US" sz="24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xmlns="" val="10000"/>
                  </a:ext>
                </a:extLst>
              </a:tr>
              <a:tr h="317882">
                <a:tc>
                  <a:txBody>
                    <a:bodyPr/>
                    <a:lstStyle/>
                    <a:p>
                      <a:pPr algn="ctr"/>
                      <a:r>
                        <a:rPr lang="zh-TW" altLang="en-US" sz="2000" b="1" kern="1200" dirty="0" smtClean="0">
                          <a:latin typeface="微軟正黑體" pitchFamily="34" charset="-120"/>
                          <a:ea typeface="微軟正黑體" pitchFamily="34" charset="-120"/>
                        </a:rPr>
                        <a:t>和美實校</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柔道、桌球、跆拳道</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xmlns="" val="10001"/>
                  </a:ext>
                </a:extLst>
              </a:tr>
              <a:tr h="427336">
                <a:tc>
                  <a:txBody>
                    <a:bodyPr/>
                    <a:lstStyle/>
                    <a:p>
                      <a:pPr algn="ctr"/>
                      <a:r>
                        <a:rPr lang="zh-TW" altLang="en-US" sz="2000" b="1" dirty="0" smtClean="0">
                          <a:effectLst/>
                          <a:latin typeface="微軟正黑體" pitchFamily="34" charset="-120"/>
                          <a:ea typeface="微軟正黑體" pitchFamily="34" charset="-120"/>
                        </a:rPr>
                        <a:t>二林工商</a:t>
                      </a:r>
                      <a:endParaRPr lang="zh-TW" altLang="en-US" sz="2000" b="1" dirty="0">
                        <a:effectLst/>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25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拳擊、舉重、田徑</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xmlns="" val="10002"/>
                  </a:ext>
                </a:extLst>
              </a:tr>
              <a:tr h="317882">
                <a:tc>
                  <a:txBody>
                    <a:bodyPr/>
                    <a:lstStyle/>
                    <a:p>
                      <a:pPr algn="ctr"/>
                      <a:r>
                        <a:rPr lang="zh-TW" altLang="en-US" sz="2000" b="1" kern="1200" dirty="0" smtClean="0">
                          <a:effectLst/>
                          <a:latin typeface="微軟正黑體" pitchFamily="34" charset="-120"/>
                          <a:ea typeface="微軟正黑體" pitchFamily="34" charset="-120"/>
                        </a:rPr>
                        <a:t>員林農工</a:t>
                      </a:r>
                      <a:endParaRPr lang="zh-TW" altLang="en-US" sz="2000" b="1" dirty="0">
                        <a:effectLst/>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田徑、跆拳道</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xmlns="" val="10003"/>
                  </a:ext>
                </a:extLst>
              </a:tr>
              <a:tr h="317882">
                <a:tc>
                  <a:txBody>
                    <a:bodyPr/>
                    <a:lstStyle/>
                    <a:p>
                      <a:pPr algn="ctr"/>
                      <a:r>
                        <a:rPr lang="zh-TW" altLang="en-US" sz="2000" b="1" dirty="0" smtClean="0">
                          <a:latin typeface="微軟正黑體" pitchFamily="34" charset="-120"/>
                          <a:ea typeface="微軟正黑體" pitchFamily="34" charset="-120"/>
                        </a:rPr>
                        <a:t>崇實高工</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田徑、跆拳道、羽球</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xmlns="" val="10004"/>
                  </a:ext>
                </a:extLst>
              </a:tr>
              <a:tr h="384954">
                <a:tc>
                  <a:txBody>
                    <a:bodyPr/>
                    <a:lstStyle/>
                    <a:p>
                      <a:pPr algn="ctr"/>
                      <a:r>
                        <a:rPr lang="zh-TW" altLang="en-US" sz="2000" b="1" kern="1200" dirty="0" smtClean="0">
                          <a:latin typeface="微軟正黑體" pitchFamily="34" charset="-120"/>
                          <a:ea typeface="微軟正黑體" pitchFamily="34" charset="-120"/>
                        </a:rPr>
                        <a:t>彰化藝</a:t>
                      </a:r>
                      <a:r>
                        <a:rPr lang="zh-TW" altLang="en-US" sz="2000" b="1" dirty="0" smtClean="0">
                          <a:latin typeface="微軟正黑體" pitchFamily="34" charset="-120"/>
                          <a:ea typeface="微軟正黑體" pitchFamily="34" charset="-120"/>
                        </a:rPr>
                        <a:t>中</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60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棒球、桌球、曲棍球、拳擊、田徑、游泳、高爾夫球</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xmlns="" val="10005"/>
                  </a:ext>
                </a:extLst>
              </a:tr>
              <a:tr h="317882">
                <a:tc>
                  <a:txBody>
                    <a:bodyPr/>
                    <a:lstStyle/>
                    <a:p>
                      <a:pPr algn="ctr"/>
                      <a:r>
                        <a:rPr lang="zh-TW" altLang="en-US" sz="2000" b="1" dirty="0" smtClean="0">
                          <a:latin typeface="微軟正黑體" pitchFamily="34" charset="-120"/>
                          <a:ea typeface="微軟正黑體" pitchFamily="34" charset="-120"/>
                        </a:rPr>
                        <a:t>二林高中</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拳擊、田徑、巧固球</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xmlns="" val="10006"/>
                  </a:ext>
                </a:extLst>
              </a:tr>
              <a:tr h="443563">
                <a:tc>
                  <a:txBody>
                    <a:bodyPr/>
                    <a:lstStyle/>
                    <a:p>
                      <a:pPr algn="ctr"/>
                      <a:r>
                        <a:rPr lang="zh-TW" altLang="en-US" sz="2000" b="1" dirty="0" smtClean="0">
                          <a:latin typeface="微軟正黑體" pitchFamily="34" charset="-120"/>
                          <a:ea typeface="微軟正黑體" pitchFamily="34" charset="-120"/>
                        </a:rPr>
                        <a:t>成功高中</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36</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拳擊、曲棍球、田徑、籃球</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xmlns="" val="10007"/>
                  </a:ext>
                </a:extLst>
              </a:tr>
              <a:tr h="317882">
                <a:tc>
                  <a:txBody>
                    <a:bodyPr/>
                    <a:lstStyle/>
                    <a:p>
                      <a:pPr algn="ctr"/>
                      <a:r>
                        <a:rPr lang="zh-TW" altLang="en-US" sz="2000" b="1" dirty="0" smtClean="0">
                          <a:latin typeface="微軟正黑體" pitchFamily="34" charset="-120"/>
                          <a:ea typeface="微軟正黑體" pitchFamily="34" charset="-120"/>
                        </a:rPr>
                        <a:t>田中高中</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籃球、田徑、射箭、武術、羽球</a:t>
                      </a:r>
                    </a:p>
                  </a:txBody>
                  <a:tcPr marL="0" marR="0" marT="0" marB="0" anchor="ctr"/>
                </a:tc>
                <a:extLst>
                  <a:ext uri="{0D108BD9-81ED-4DB2-BD59-A6C34878D82A}">
                    <a16:rowId xmlns:a16="http://schemas.microsoft.com/office/drawing/2014/main" xmlns="" val="10008"/>
                  </a:ext>
                </a:extLst>
              </a:tr>
              <a:tr h="317882">
                <a:tc>
                  <a:txBody>
                    <a:bodyPr/>
                    <a:lstStyle/>
                    <a:p>
                      <a:pPr algn="ctr"/>
                      <a:r>
                        <a:rPr lang="zh-TW" altLang="en-US" sz="2000" b="1" dirty="0" smtClean="0">
                          <a:latin typeface="微軟正黑體" pitchFamily="34" charset="-120"/>
                          <a:ea typeface="微軟正黑體" pitchFamily="34" charset="-120"/>
                        </a:rPr>
                        <a:t>和美高中</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排球、田徑、武術</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xmlns="" val="10009"/>
                  </a:ext>
                </a:extLst>
              </a:tr>
            </a:tbl>
          </a:graphicData>
        </a:graphic>
      </p:graphicFrame>
      <p:pic>
        <p:nvPicPr>
          <p:cNvPr id="7" name="圖片 6"/>
          <p:cNvPicPr>
            <a:picLocks noChangeAspect="1"/>
          </p:cNvPicPr>
          <p:nvPr/>
        </p:nvPicPr>
        <p:blipFill>
          <a:blip r:embed="rId2" cstate="print"/>
          <a:srcRect/>
          <a:stretch>
            <a:fillRect/>
          </a:stretch>
        </p:blipFill>
        <p:spPr bwMode="auto">
          <a:xfrm>
            <a:off x="7596337" y="3978408"/>
            <a:ext cx="1062044" cy="2571576"/>
          </a:xfrm>
          <a:prstGeom prst="rect">
            <a:avLst/>
          </a:prstGeom>
          <a:noFill/>
          <a:ln>
            <a:noFill/>
          </a:ln>
          <a:effectLst>
            <a:outerShdw blurRad="50800" dist="38100" dir="2700000" algn="tl" rotWithShape="0">
              <a:prstClr val="black">
                <a:alpha val="40000"/>
              </a:prstClr>
            </a:outerShdw>
          </a:effectLst>
          <a:extLst/>
        </p:spPr>
      </p:pic>
      <p:graphicFrame>
        <p:nvGraphicFramePr>
          <p:cNvPr id="8" name="表格 7"/>
          <p:cNvGraphicFramePr>
            <a:graphicFrameLocks noGrp="1"/>
          </p:cNvGraphicFramePr>
          <p:nvPr>
            <p:extLst>
              <p:ext uri="{D42A27DB-BD31-4B8C-83A1-F6EECF244321}">
                <p14:modId xmlns:p14="http://schemas.microsoft.com/office/powerpoint/2010/main" val="4144990616"/>
              </p:ext>
            </p:extLst>
          </p:nvPr>
        </p:nvGraphicFramePr>
        <p:xfrm>
          <a:off x="3995936" y="5162610"/>
          <a:ext cx="2232248" cy="851205"/>
        </p:xfrm>
        <a:graphic>
          <a:graphicData uri="http://schemas.openxmlformats.org/drawingml/2006/table">
            <a:tbl>
              <a:tblPr firstRow="1" bandRow="1">
                <a:tableStyleId>{21E4AEA4-8DFA-4A89-87EB-49C32662AFE0}</a:tableStyleId>
              </a:tblPr>
              <a:tblGrid>
                <a:gridCol w="2232248">
                  <a:extLst>
                    <a:ext uri="{9D8B030D-6E8A-4147-A177-3AD203B41FA5}">
                      <a16:colId xmlns:a16="http://schemas.microsoft.com/office/drawing/2014/main" xmlns="" val="20000"/>
                    </a:ext>
                  </a:extLst>
                </a:gridCol>
              </a:tblGrid>
              <a:tr h="341140">
                <a:tc>
                  <a:txBody>
                    <a:bodyPr/>
                    <a:lstStyle/>
                    <a:p>
                      <a:pPr marL="342900" indent="-342900" algn="ctr">
                        <a:buFont typeface="Wingdings" pitchFamily="2" charset="2"/>
                        <a:buChar char="l"/>
                      </a:pPr>
                      <a:r>
                        <a:rPr lang="zh-TW" altLang="en-US" sz="2000" dirty="0" smtClean="0">
                          <a:solidFill>
                            <a:srgbClr val="002060"/>
                          </a:solidFill>
                          <a:latin typeface="微軟正黑體" pitchFamily="34" charset="-120"/>
                          <a:ea typeface="微軟正黑體" pitchFamily="34" charset="-120"/>
                        </a:rPr>
                        <a:t>可跨區報名</a:t>
                      </a:r>
                      <a:endParaRPr lang="zh-TW" altLang="en-US" sz="2000" dirty="0">
                        <a:solidFill>
                          <a:srgbClr val="002060"/>
                        </a:solidFill>
                        <a:latin typeface="微軟正黑體" pitchFamily="34" charset="-120"/>
                        <a:ea typeface="微軟正黑體" pitchFamily="34" charset="-120"/>
                      </a:endParaRPr>
                    </a:p>
                  </a:txBody>
                  <a:tcPr marL="0" marR="0" anchor="ctr">
                    <a:solidFill>
                      <a:schemeClr val="accent2">
                        <a:lumMod val="60000"/>
                        <a:lumOff val="40000"/>
                      </a:schemeClr>
                    </a:solidFill>
                  </a:tcPr>
                </a:tc>
                <a:extLst>
                  <a:ext uri="{0D108BD9-81ED-4DB2-BD59-A6C34878D82A}">
                    <a16:rowId xmlns:a16="http://schemas.microsoft.com/office/drawing/2014/main" xmlns="" val="10000"/>
                  </a:ext>
                </a:extLst>
              </a:tr>
              <a:tr h="454965">
                <a:tc>
                  <a:txBody>
                    <a:bodyPr/>
                    <a:lstStyle/>
                    <a:p>
                      <a:pPr marL="342900" indent="-342900" algn="ctr">
                        <a:buFont typeface="Wingdings" pitchFamily="2" charset="2"/>
                        <a:buChar char="l"/>
                      </a:pPr>
                      <a:r>
                        <a:rPr lang="zh-TW" altLang="en-US" sz="2000" b="1" dirty="0" smtClean="0">
                          <a:solidFill>
                            <a:srgbClr val="002060"/>
                          </a:solidFill>
                          <a:latin typeface="微軟正黑體" pitchFamily="34" charset="-120"/>
                          <a:ea typeface="微軟正黑體" pitchFamily="34" charset="-120"/>
                        </a:rPr>
                        <a:t>採術科成績</a:t>
                      </a:r>
                      <a:endParaRPr lang="zh-TW" altLang="en-US" sz="2000" b="1" dirty="0">
                        <a:solidFill>
                          <a:srgbClr val="002060"/>
                        </a:solidFill>
                        <a:latin typeface="微軟正黑體" pitchFamily="34" charset="-120"/>
                        <a:ea typeface="微軟正黑體" pitchFamily="34" charset="-120"/>
                      </a:endParaRPr>
                    </a:p>
                  </a:txBody>
                  <a:tcPr marL="0" marR="0" anchor="ctr">
                    <a:solidFill>
                      <a:schemeClr val="accent2">
                        <a:lumMod val="60000"/>
                        <a:lumOff val="4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7368745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4"/>
          <p:cNvSpPr>
            <a:spLocks noGrp="1"/>
          </p:cNvSpPr>
          <p:nvPr>
            <p:ph type="sldNum" sz="quarter" idx="12"/>
          </p:nvPr>
        </p:nvSpPr>
        <p:spPr>
          <a:xfrm>
            <a:off x="6553200" y="6188075"/>
            <a:ext cx="2133600" cy="365125"/>
          </a:xfrm>
        </p:spPr>
        <p:txBody>
          <a:bodyPr/>
          <a:lstStyle/>
          <a:p>
            <a:pPr>
              <a:defRPr/>
            </a:pPr>
            <a:fld id="{FCDD94D6-7F86-4F6A-82A4-7624B575BF48}" type="slidenum">
              <a:rPr lang="en-US" altLang="zh-TW"/>
              <a:pPr>
                <a:defRPr/>
              </a:pPr>
              <a:t>43</a:t>
            </a:fld>
            <a:endParaRPr lang="en-US" altLang="zh-TW"/>
          </a:p>
        </p:txBody>
      </p:sp>
      <p:grpSp>
        <p:nvGrpSpPr>
          <p:cNvPr id="47109" name="群組 7"/>
          <p:cNvGrpSpPr>
            <a:grpSpLocks/>
          </p:cNvGrpSpPr>
          <p:nvPr/>
        </p:nvGrpSpPr>
        <p:grpSpPr bwMode="auto">
          <a:xfrm>
            <a:off x="395288" y="1281113"/>
            <a:ext cx="8291512" cy="5272087"/>
            <a:chOff x="395536" y="1268760"/>
            <a:chExt cx="8291312" cy="5030654"/>
          </a:xfrm>
        </p:grpSpPr>
        <p:sp>
          <p:nvSpPr>
            <p:cNvPr id="10" name="手繪多邊形 9"/>
            <p:cNvSpPr/>
            <p:nvPr/>
          </p:nvSpPr>
          <p:spPr>
            <a:xfrm>
              <a:off x="2195718" y="1359648"/>
              <a:ext cx="6480019" cy="515032"/>
            </a:xfrm>
            <a:custGeom>
              <a:avLst/>
              <a:gdLst>
                <a:gd name="connsiteX0" fmla="*/ 188211 w 1129244"/>
                <a:gd name="connsiteY0" fmla="*/ 0 h 5999844"/>
                <a:gd name="connsiteX1" fmla="*/ 941033 w 1129244"/>
                <a:gd name="connsiteY1" fmla="*/ 0 h 5999844"/>
                <a:gd name="connsiteX2" fmla="*/ 1074118 w 1129244"/>
                <a:gd name="connsiteY2" fmla="*/ 55126 h 5999844"/>
                <a:gd name="connsiteX3" fmla="*/ 1129244 w 1129244"/>
                <a:gd name="connsiteY3" fmla="*/ 188211 h 5999844"/>
                <a:gd name="connsiteX4" fmla="*/ 1129244 w 1129244"/>
                <a:gd name="connsiteY4" fmla="*/ 5999844 h 5999844"/>
                <a:gd name="connsiteX5" fmla="*/ 1129244 w 1129244"/>
                <a:gd name="connsiteY5" fmla="*/ 5999844 h 5999844"/>
                <a:gd name="connsiteX6" fmla="*/ 1129244 w 1129244"/>
                <a:gd name="connsiteY6" fmla="*/ 5999844 h 5999844"/>
                <a:gd name="connsiteX7" fmla="*/ 0 w 1129244"/>
                <a:gd name="connsiteY7" fmla="*/ 5999844 h 5999844"/>
                <a:gd name="connsiteX8" fmla="*/ 0 w 1129244"/>
                <a:gd name="connsiteY8" fmla="*/ 5999844 h 5999844"/>
                <a:gd name="connsiteX9" fmla="*/ 0 w 1129244"/>
                <a:gd name="connsiteY9" fmla="*/ 5999844 h 5999844"/>
                <a:gd name="connsiteX10" fmla="*/ 0 w 1129244"/>
                <a:gd name="connsiteY10" fmla="*/ 188211 h 5999844"/>
                <a:gd name="connsiteX11" fmla="*/ 55126 w 1129244"/>
                <a:gd name="connsiteY11" fmla="*/ 55126 h 5999844"/>
                <a:gd name="connsiteX12" fmla="*/ 188211 w 1129244"/>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9244" h="5999844">
                  <a:moveTo>
                    <a:pt x="1129244" y="999995"/>
                  </a:moveTo>
                  <a:lnTo>
                    <a:pt x="1129244" y="4999849"/>
                  </a:lnTo>
                  <a:cubicBezTo>
                    <a:pt x="1129244" y="5265065"/>
                    <a:pt x="1125512" y="5519416"/>
                    <a:pt x="1118869" y="5706949"/>
                  </a:cubicBezTo>
                  <a:cubicBezTo>
                    <a:pt x="1112225" y="5894482"/>
                    <a:pt x="1103215" y="5999841"/>
                    <a:pt x="1093820" y="5999841"/>
                  </a:cubicBezTo>
                  <a:lnTo>
                    <a:pt x="0" y="5999841"/>
                  </a:lnTo>
                  <a:lnTo>
                    <a:pt x="0" y="5999841"/>
                  </a:lnTo>
                  <a:lnTo>
                    <a:pt x="0" y="5999841"/>
                  </a:lnTo>
                  <a:lnTo>
                    <a:pt x="0" y="3"/>
                  </a:lnTo>
                  <a:lnTo>
                    <a:pt x="0" y="3"/>
                  </a:lnTo>
                  <a:lnTo>
                    <a:pt x="0" y="3"/>
                  </a:lnTo>
                  <a:lnTo>
                    <a:pt x="1093820" y="3"/>
                  </a:lnTo>
                  <a:cubicBezTo>
                    <a:pt x="1103215" y="3"/>
                    <a:pt x="1112225" y="105357"/>
                    <a:pt x="1118869" y="292895"/>
                  </a:cubicBezTo>
                  <a:cubicBezTo>
                    <a:pt x="1125512" y="480428"/>
                    <a:pt x="1129244" y="734784"/>
                    <a:pt x="1129244" y="999995"/>
                  </a:cubicBezTo>
                  <a:close/>
                </a:path>
              </a:pathLst>
            </a:custGeom>
            <a:solidFill>
              <a:schemeClr val="tx2">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78949" rIns="302774" bIns="178951" spcCol="1270" anchor="ctr"/>
            <a:lstStyle/>
            <a:p>
              <a:pPr marL="0" lvl="1" defTabSz="1066800" fontAlgn="auto">
                <a:spcBef>
                  <a:spcPts val="0"/>
                </a:spcBef>
                <a:spcAft>
                  <a:spcPts val="0"/>
                </a:spcAft>
                <a:buFontTx/>
                <a:buChar char="••"/>
                <a:defRPr/>
              </a:pPr>
              <a:r>
                <a:rPr kumimoji="0" lang="zh-TW" altLang="en-US" sz="2400" b="1" dirty="0">
                  <a:latin typeface="微軟正黑體" pitchFamily="34" charset="-120"/>
                  <a:ea typeface="微軟正黑體" pitchFamily="34" charset="-120"/>
                </a:rPr>
                <a:t>國立彰化高中</a:t>
              </a:r>
              <a:r>
                <a:rPr kumimoji="0" lang="en-US" altLang="zh-TW" sz="2400" b="1" dirty="0" smtClean="0">
                  <a:latin typeface="微軟正黑體" pitchFamily="34" charset="-120"/>
                  <a:ea typeface="微軟正黑體" pitchFamily="34" charset="-120"/>
                </a:rPr>
                <a:t>(25</a:t>
              </a:r>
              <a:r>
                <a:rPr kumimoji="0" lang="zh-TW" altLang="en-US" sz="2400" b="1" dirty="0" smtClean="0">
                  <a:latin typeface="微軟正黑體" pitchFamily="34" charset="-120"/>
                  <a:ea typeface="微軟正黑體" pitchFamily="34" charset="-120"/>
                </a:rPr>
                <a:t>名</a:t>
              </a:r>
              <a:r>
                <a:rPr kumimoji="0" lang="zh-TW" altLang="en-US" sz="2400" b="1" dirty="0">
                  <a:latin typeface="微軟正黑體" pitchFamily="34" charset="-120"/>
                  <a:ea typeface="微軟正黑體" pitchFamily="34" charset="-120"/>
                </a:rPr>
                <a:t>，男女兼收</a:t>
              </a:r>
              <a:r>
                <a:rPr kumimoji="0" lang="en-US" altLang="zh-TW" sz="2400" b="1" dirty="0">
                  <a:latin typeface="微軟正黑體" pitchFamily="34" charset="-120"/>
                  <a:ea typeface="微軟正黑體" pitchFamily="34" charset="-120"/>
                </a:rPr>
                <a:t>)</a:t>
              </a:r>
              <a:endParaRPr kumimoji="0" lang="zh-TW" altLang="en-US" sz="2400" b="1" dirty="0">
                <a:solidFill>
                  <a:schemeClr val="tx1"/>
                </a:solidFill>
                <a:latin typeface="微軟正黑體" pitchFamily="34" charset="-120"/>
                <a:ea typeface="微軟正黑體" pitchFamily="34" charset="-120"/>
              </a:endParaRPr>
            </a:p>
          </p:txBody>
        </p:sp>
        <p:sp>
          <p:nvSpPr>
            <p:cNvPr id="11" name="手繪多邊形 10"/>
            <p:cNvSpPr/>
            <p:nvPr/>
          </p:nvSpPr>
          <p:spPr>
            <a:xfrm>
              <a:off x="395536" y="1268760"/>
              <a:ext cx="2016076" cy="744470"/>
            </a:xfrm>
            <a:custGeom>
              <a:avLst/>
              <a:gdLst>
                <a:gd name="connsiteX0" fmla="*/ 0 w 2207172"/>
                <a:gd name="connsiteY0" fmla="*/ 200579 h 1203448"/>
                <a:gd name="connsiteX1" fmla="*/ 58748 w 2207172"/>
                <a:gd name="connsiteY1" fmla="*/ 58748 h 1203448"/>
                <a:gd name="connsiteX2" fmla="*/ 200579 w 2207172"/>
                <a:gd name="connsiteY2" fmla="*/ 0 h 1203448"/>
                <a:gd name="connsiteX3" fmla="*/ 2006593 w 2207172"/>
                <a:gd name="connsiteY3" fmla="*/ 0 h 1203448"/>
                <a:gd name="connsiteX4" fmla="*/ 2148424 w 2207172"/>
                <a:gd name="connsiteY4" fmla="*/ 58748 h 1203448"/>
                <a:gd name="connsiteX5" fmla="*/ 2207172 w 2207172"/>
                <a:gd name="connsiteY5" fmla="*/ 200579 h 1203448"/>
                <a:gd name="connsiteX6" fmla="*/ 2207172 w 2207172"/>
                <a:gd name="connsiteY6" fmla="*/ 1002869 h 1203448"/>
                <a:gd name="connsiteX7" fmla="*/ 2148424 w 2207172"/>
                <a:gd name="connsiteY7" fmla="*/ 1144700 h 1203448"/>
                <a:gd name="connsiteX8" fmla="*/ 2006593 w 2207172"/>
                <a:gd name="connsiteY8" fmla="*/ 1203448 h 1203448"/>
                <a:gd name="connsiteX9" fmla="*/ 200579 w 2207172"/>
                <a:gd name="connsiteY9" fmla="*/ 1203448 h 1203448"/>
                <a:gd name="connsiteX10" fmla="*/ 58748 w 2207172"/>
                <a:gd name="connsiteY10" fmla="*/ 1144700 h 1203448"/>
                <a:gd name="connsiteX11" fmla="*/ 0 w 2207172"/>
                <a:gd name="connsiteY11" fmla="*/ 1002869 h 1203448"/>
                <a:gd name="connsiteX12" fmla="*/ 0 w 2207172"/>
                <a:gd name="connsiteY12" fmla="*/ 200579 h 120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203448">
                  <a:moveTo>
                    <a:pt x="0" y="200579"/>
                  </a:moveTo>
                  <a:cubicBezTo>
                    <a:pt x="0" y="147382"/>
                    <a:pt x="21133" y="96364"/>
                    <a:pt x="58748" y="58748"/>
                  </a:cubicBezTo>
                  <a:cubicBezTo>
                    <a:pt x="96364" y="21132"/>
                    <a:pt x="147382" y="0"/>
                    <a:pt x="200579" y="0"/>
                  </a:cubicBezTo>
                  <a:lnTo>
                    <a:pt x="2006593" y="0"/>
                  </a:lnTo>
                  <a:cubicBezTo>
                    <a:pt x="2059790" y="0"/>
                    <a:pt x="2110808" y="21133"/>
                    <a:pt x="2148424" y="58748"/>
                  </a:cubicBezTo>
                  <a:cubicBezTo>
                    <a:pt x="2186040" y="96364"/>
                    <a:pt x="2207172" y="147382"/>
                    <a:pt x="2207172" y="200579"/>
                  </a:cubicBezTo>
                  <a:lnTo>
                    <a:pt x="2207172" y="1002869"/>
                  </a:lnTo>
                  <a:cubicBezTo>
                    <a:pt x="2207172" y="1056066"/>
                    <a:pt x="2186040" y="1107084"/>
                    <a:pt x="2148424" y="1144700"/>
                  </a:cubicBezTo>
                  <a:cubicBezTo>
                    <a:pt x="2110808" y="1182316"/>
                    <a:pt x="2059790" y="1203448"/>
                    <a:pt x="2006593" y="1203448"/>
                  </a:cubicBezTo>
                  <a:lnTo>
                    <a:pt x="200579" y="1203448"/>
                  </a:lnTo>
                  <a:cubicBezTo>
                    <a:pt x="147382" y="1203448"/>
                    <a:pt x="96364" y="1182316"/>
                    <a:pt x="58748" y="1144700"/>
                  </a:cubicBezTo>
                  <a:cubicBezTo>
                    <a:pt x="21132" y="1107084"/>
                    <a:pt x="0" y="1056066"/>
                    <a:pt x="0" y="1002869"/>
                  </a:cubicBezTo>
                  <a:lnTo>
                    <a:pt x="0" y="200579"/>
                  </a:lnTo>
                  <a:close/>
                </a:path>
              </a:pathLst>
            </a:cu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0667" tIns="119707" rIns="180667" bIns="119707"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招生名額</a:t>
              </a:r>
            </a:p>
          </p:txBody>
        </p:sp>
        <p:sp>
          <p:nvSpPr>
            <p:cNvPr id="12" name="手繪多邊形 11"/>
            <p:cNvSpPr/>
            <p:nvPr/>
          </p:nvSpPr>
          <p:spPr>
            <a:xfrm>
              <a:off x="2206829" y="2144315"/>
              <a:ext cx="6480019" cy="843744"/>
            </a:xfrm>
            <a:custGeom>
              <a:avLst/>
              <a:gdLst>
                <a:gd name="connsiteX0" fmla="*/ 198319 w 1189891"/>
                <a:gd name="connsiteY0" fmla="*/ 0 h 5999844"/>
                <a:gd name="connsiteX1" fmla="*/ 991572 w 1189891"/>
                <a:gd name="connsiteY1" fmla="*/ 0 h 5999844"/>
                <a:gd name="connsiteX2" fmla="*/ 1131805 w 1189891"/>
                <a:gd name="connsiteY2" fmla="*/ 58086 h 5999844"/>
                <a:gd name="connsiteX3" fmla="*/ 1189891 w 1189891"/>
                <a:gd name="connsiteY3" fmla="*/ 198319 h 5999844"/>
                <a:gd name="connsiteX4" fmla="*/ 1189891 w 1189891"/>
                <a:gd name="connsiteY4" fmla="*/ 5999844 h 5999844"/>
                <a:gd name="connsiteX5" fmla="*/ 1189891 w 1189891"/>
                <a:gd name="connsiteY5" fmla="*/ 5999844 h 5999844"/>
                <a:gd name="connsiteX6" fmla="*/ 1189891 w 1189891"/>
                <a:gd name="connsiteY6" fmla="*/ 5999844 h 5999844"/>
                <a:gd name="connsiteX7" fmla="*/ 0 w 1189891"/>
                <a:gd name="connsiteY7" fmla="*/ 5999844 h 5999844"/>
                <a:gd name="connsiteX8" fmla="*/ 0 w 1189891"/>
                <a:gd name="connsiteY8" fmla="*/ 5999844 h 5999844"/>
                <a:gd name="connsiteX9" fmla="*/ 0 w 1189891"/>
                <a:gd name="connsiteY9" fmla="*/ 5999844 h 5999844"/>
                <a:gd name="connsiteX10" fmla="*/ 0 w 1189891"/>
                <a:gd name="connsiteY10" fmla="*/ 198319 h 5999844"/>
                <a:gd name="connsiteX11" fmla="*/ 58086 w 1189891"/>
                <a:gd name="connsiteY11" fmla="*/ 58086 h 5999844"/>
                <a:gd name="connsiteX12" fmla="*/ 198319 w 1189891"/>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9891" h="5999844">
                  <a:moveTo>
                    <a:pt x="1189891" y="999995"/>
                  </a:moveTo>
                  <a:lnTo>
                    <a:pt x="1189891" y="4999849"/>
                  </a:lnTo>
                  <a:cubicBezTo>
                    <a:pt x="1189891" y="5265061"/>
                    <a:pt x="1185747" y="5519417"/>
                    <a:pt x="1178371" y="5706952"/>
                  </a:cubicBezTo>
                  <a:cubicBezTo>
                    <a:pt x="1170995" y="5894487"/>
                    <a:pt x="1160991" y="5999841"/>
                    <a:pt x="1150560" y="5999841"/>
                  </a:cubicBezTo>
                  <a:lnTo>
                    <a:pt x="0" y="5999841"/>
                  </a:lnTo>
                  <a:lnTo>
                    <a:pt x="0" y="5999841"/>
                  </a:lnTo>
                  <a:lnTo>
                    <a:pt x="0" y="5999841"/>
                  </a:lnTo>
                  <a:lnTo>
                    <a:pt x="0" y="3"/>
                  </a:lnTo>
                  <a:lnTo>
                    <a:pt x="0" y="3"/>
                  </a:lnTo>
                  <a:lnTo>
                    <a:pt x="0" y="3"/>
                  </a:lnTo>
                  <a:lnTo>
                    <a:pt x="1150560" y="3"/>
                  </a:lnTo>
                  <a:cubicBezTo>
                    <a:pt x="1160991" y="3"/>
                    <a:pt x="1170995" y="105357"/>
                    <a:pt x="1178371" y="292892"/>
                  </a:cubicBezTo>
                  <a:cubicBezTo>
                    <a:pt x="1185747" y="480427"/>
                    <a:pt x="1189891" y="734778"/>
                    <a:pt x="1189891" y="999995"/>
                  </a:cubicBezTo>
                  <a:close/>
                </a:path>
              </a:pathLst>
            </a:custGeom>
            <a:solidFill>
              <a:srgbClr val="FF99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81911" rIns="305736" bIns="181912" spcCol="1270" anchor="ctr"/>
            <a:lstStyle/>
            <a:p>
              <a:pPr marL="0" lvl="1" defTabSz="1066800" fontAlgn="auto">
                <a:spcBef>
                  <a:spcPts val="0"/>
                </a:spcBef>
                <a:spcAft>
                  <a:spcPts val="0"/>
                </a:spcAft>
                <a:buFontTx/>
                <a:buChar char="••"/>
                <a:defRPr/>
              </a:pPr>
              <a:r>
                <a:rPr kumimoji="0" lang="zh-TW" altLang="en-US" sz="2400" b="1" dirty="0">
                  <a:solidFill>
                    <a:schemeClr val="tx1"/>
                  </a:solidFill>
                  <a:latin typeface="微軟正黑體" pitchFamily="34" charset="-120"/>
                  <a:ea typeface="微軟正黑體" pitchFamily="34" charset="-120"/>
                </a:rPr>
                <a:t>報名資格依簡章規定</a:t>
              </a:r>
            </a:p>
          </p:txBody>
        </p:sp>
        <p:sp>
          <p:nvSpPr>
            <p:cNvPr id="13" name="手繪多邊形 12"/>
            <p:cNvSpPr/>
            <p:nvPr/>
          </p:nvSpPr>
          <p:spPr>
            <a:xfrm>
              <a:off x="395536" y="2143566"/>
              <a:ext cx="2016076" cy="844758"/>
            </a:xfrm>
            <a:custGeom>
              <a:avLst/>
              <a:gdLst>
                <a:gd name="connsiteX0" fmla="*/ 0 w 2207172"/>
                <a:gd name="connsiteY0" fmla="*/ 217554 h 1305297"/>
                <a:gd name="connsiteX1" fmla="*/ 63720 w 2207172"/>
                <a:gd name="connsiteY1" fmla="*/ 63720 h 1305297"/>
                <a:gd name="connsiteX2" fmla="*/ 217554 w 2207172"/>
                <a:gd name="connsiteY2" fmla="*/ 0 h 1305297"/>
                <a:gd name="connsiteX3" fmla="*/ 1989618 w 2207172"/>
                <a:gd name="connsiteY3" fmla="*/ 0 h 1305297"/>
                <a:gd name="connsiteX4" fmla="*/ 2143452 w 2207172"/>
                <a:gd name="connsiteY4" fmla="*/ 63720 h 1305297"/>
                <a:gd name="connsiteX5" fmla="*/ 2207172 w 2207172"/>
                <a:gd name="connsiteY5" fmla="*/ 217554 h 1305297"/>
                <a:gd name="connsiteX6" fmla="*/ 2207172 w 2207172"/>
                <a:gd name="connsiteY6" fmla="*/ 1087743 h 1305297"/>
                <a:gd name="connsiteX7" fmla="*/ 2143452 w 2207172"/>
                <a:gd name="connsiteY7" fmla="*/ 1241577 h 1305297"/>
                <a:gd name="connsiteX8" fmla="*/ 1989618 w 2207172"/>
                <a:gd name="connsiteY8" fmla="*/ 1305297 h 1305297"/>
                <a:gd name="connsiteX9" fmla="*/ 217554 w 2207172"/>
                <a:gd name="connsiteY9" fmla="*/ 1305297 h 1305297"/>
                <a:gd name="connsiteX10" fmla="*/ 63720 w 2207172"/>
                <a:gd name="connsiteY10" fmla="*/ 1241577 h 1305297"/>
                <a:gd name="connsiteX11" fmla="*/ 0 w 2207172"/>
                <a:gd name="connsiteY11" fmla="*/ 1087743 h 1305297"/>
                <a:gd name="connsiteX12" fmla="*/ 0 w 2207172"/>
                <a:gd name="connsiteY12" fmla="*/ 217554 h 130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305297">
                  <a:moveTo>
                    <a:pt x="0" y="217554"/>
                  </a:moveTo>
                  <a:cubicBezTo>
                    <a:pt x="0" y="159855"/>
                    <a:pt x="22921" y="104519"/>
                    <a:pt x="63720" y="63720"/>
                  </a:cubicBezTo>
                  <a:cubicBezTo>
                    <a:pt x="104519" y="22921"/>
                    <a:pt x="159855" y="0"/>
                    <a:pt x="217554" y="0"/>
                  </a:cubicBezTo>
                  <a:lnTo>
                    <a:pt x="1989618" y="0"/>
                  </a:lnTo>
                  <a:cubicBezTo>
                    <a:pt x="2047317" y="0"/>
                    <a:pt x="2102653" y="22921"/>
                    <a:pt x="2143452" y="63720"/>
                  </a:cubicBezTo>
                  <a:cubicBezTo>
                    <a:pt x="2184251" y="104519"/>
                    <a:pt x="2207172" y="159855"/>
                    <a:pt x="2207172" y="217554"/>
                  </a:cubicBezTo>
                  <a:lnTo>
                    <a:pt x="2207172" y="1087743"/>
                  </a:lnTo>
                  <a:cubicBezTo>
                    <a:pt x="2207172" y="1145442"/>
                    <a:pt x="2184251" y="1200778"/>
                    <a:pt x="2143452" y="1241577"/>
                  </a:cubicBezTo>
                  <a:cubicBezTo>
                    <a:pt x="2102653" y="1282376"/>
                    <a:pt x="2047317" y="1305297"/>
                    <a:pt x="1989618" y="1305297"/>
                  </a:cubicBezTo>
                  <a:lnTo>
                    <a:pt x="217554" y="1305297"/>
                  </a:lnTo>
                  <a:cubicBezTo>
                    <a:pt x="159855" y="1305297"/>
                    <a:pt x="104519" y="1282376"/>
                    <a:pt x="63720" y="1241577"/>
                  </a:cubicBezTo>
                  <a:cubicBezTo>
                    <a:pt x="22921" y="1200778"/>
                    <a:pt x="0" y="1145442"/>
                    <a:pt x="0" y="1087743"/>
                  </a:cubicBezTo>
                  <a:lnTo>
                    <a:pt x="0" y="217554"/>
                  </a:ln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5639" tIns="124679" rIns="185639" bIns="124679"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實施方式</a:t>
              </a:r>
            </a:p>
          </p:txBody>
        </p:sp>
        <p:sp>
          <p:nvSpPr>
            <p:cNvPr id="14" name="手繪多邊形 13"/>
            <p:cNvSpPr/>
            <p:nvPr/>
          </p:nvSpPr>
          <p:spPr>
            <a:xfrm>
              <a:off x="2195718" y="3174380"/>
              <a:ext cx="6480019" cy="1440575"/>
            </a:xfrm>
            <a:custGeom>
              <a:avLst/>
              <a:gdLst>
                <a:gd name="connsiteX0" fmla="*/ 122899 w 737378"/>
                <a:gd name="connsiteY0" fmla="*/ 0 h 5999844"/>
                <a:gd name="connsiteX1" fmla="*/ 614479 w 737378"/>
                <a:gd name="connsiteY1" fmla="*/ 0 h 5999844"/>
                <a:gd name="connsiteX2" fmla="*/ 701382 w 737378"/>
                <a:gd name="connsiteY2" fmla="*/ 35996 h 5999844"/>
                <a:gd name="connsiteX3" fmla="*/ 737378 w 737378"/>
                <a:gd name="connsiteY3" fmla="*/ 122899 h 5999844"/>
                <a:gd name="connsiteX4" fmla="*/ 737378 w 737378"/>
                <a:gd name="connsiteY4" fmla="*/ 5999844 h 5999844"/>
                <a:gd name="connsiteX5" fmla="*/ 737378 w 737378"/>
                <a:gd name="connsiteY5" fmla="*/ 5999844 h 5999844"/>
                <a:gd name="connsiteX6" fmla="*/ 737378 w 737378"/>
                <a:gd name="connsiteY6" fmla="*/ 5999844 h 5999844"/>
                <a:gd name="connsiteX7" fmla="*/ 0 w 737378"/>
                <a:gd name="connsiteY7" fmla="*/ 5999844 h 5999844"/>
                <a:gd name="connsiteX8" fmla="*/ 0 w 737378"/>
                <a:gd name="connsiteY8" fmla="*/ 5999844 h 5999844"/>
                <a:gd name="connsiteX9" fmla="*/ 0 w 737378"/>
                <a:gd name="connsiteY9" fmla="*/ 5999844 h 5999844"/>
                <a:gd name="connsiteX10" fmla="*/ 0 w 737378"/>
                <a:gd name="connsiteY10" fmla="*/ 122899 h 5999844"/>
                <a:gd name="connsiteX11" fmla="*/ 35996 w 737378"/>
                <a:gd name="connsiteY11" fmla="*/ 35996 h 5999844"/>
                <a:gd name="connsiteX12" fmla="*/ 122899 w 737378"/>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378" h="5999844">
                  <a:moveTo>
                    <a:pt x="737378" y="999998"/>
                  </a:moveTo>
                  <a:lnTo>
                    <a:pt x="737378" y="4999846"/>
                  </a:lnTo>
                  <a:cubicBezTo>
                    <a:pt x="737378" y="5265062"/>
                    <a:pt x="735787" y="5519416"/>
                    <a:pt x="732954" y="5706951"/>
                  </a:cubicBezTo>
                  <a:cubicBezTo>
                    <a:pt x="730122" y="5894486"/>
                    <a:pt x="726280" y="5999840"/>
                    <a:pt x="722274" y="5999840"/>
                  </a:cubicBezTo>
                  <a:lnTo>
                    <a:pt x="0" y="5999840"/>
                  </a:lnTo>
                  <a:lnTo>
                    <a:pt x="0" y="5999840"/>
                  </a:lnTo>
                  <a:lnTo>
                    <a:pt x="0" y="5999840"/>
                  </a:lnTo>
                  <a:lnTo>
                    <a:pt x="0" y="4"/>
                  </a:lnTo>
                  <a:lnTo>
                    <a:pt x="0" y="4"/>
                  </a:lnTo>
                  <a:lnTo>
                    <a:pt x="0" y="4"/>
                  </a:lnTo>
                  <a:lnTo>
                    <a:pt x="722274" y="4"/>
                  </a:lnTo>
                  <a:cubicBezTo>
                    <a:pt x="726280" y="4"/>
                    <a:pt x="730122" y="105358"/>
                    <a:pt x="732954" y="292893"/>
                  </a:cubicBezTo>
                  <a:cubicBezTo>
                    <a:pt x="735787" y="480428"/>
                    <a:pt x="737378" y="734782"/>
                    <a:pt x="737378" y="999998"/>
                  </a:cubicBezTo>
                  <a:close/>
                </a:path>
              </a:pathLst>
            </a:custGeom>
            <a:solidFill>
              <a:srgbClr val="CCFFCC">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59821" rIns="283646" bIns="159821" spcCol="1270" anchor="ctr"/>
            <a:lstStyle/>
            <a:p>
              <a:pPr marL="0" lvl="1" defTabSz="1066800" fontAlgn="auto">
                <a:spcBef>
                  <a:spcPts val="0"/>
                </a:spcBef>
                <a:spcAft>
                  <a:spcPts val="0"/>
                </a:spcAft>
                <a:buFontTx/>
                <a:buChar char="••"/>
                <a:defRPr/>
              </a:pPr>
              <a:r>
                <a:rPr kumimoji="0" lang="en-US" altLang="zh-TW" sz="2400" b="1" dirty="0" smtClean="0">
                  <a:latin typeface="微軟正黑體" pitchFamily="34" charset="-120"/>
                  <a:ea typeface="微軟正黑體" pitchFamily="34" charset="-120"/>
                </a:rPr>
                <a:t>3</a:t>
              </a:r>
              <a:r>
                <a:rPr kumimoji="0" lang="zh-TW" altLang="en-US" sz="2400" b="1" dirty="0" smtClean="0">
                  <a:latin typeface="微軟正黑體" pitchFamily="34" charset="-120"/>
                  <a:ea typeface="微軟正黑體" pitchFamily="34" charset="-120"/>
                </a:rPr>
                <a:t>月</a:t>
              </a:r>
              <a:r>
                <a:rPr kumimoji="0" lang="en-US" altLang="zh-TW" sz="2400" b="1" dirty="0" smtClean="0">
                  <a:latin typeface="微軟正黑體" pitchFamily="34" charset="-120"/>
                  <a:ea typeface="微軟正黑體" pitchFamily="34" charset="-120"/>
                </a:rPr>
                <a:t>5</a:t>
              </a:r>
              <a:r>
                <a:rPr kumimoji="0" lang="zh-TW" altLang="en-US" sz="2400" b="1" dirty="0" smtClean="0">
                  <a:latin typeface="微軟正黑體" pitchFamily="34" charset="-120"/>
                  <a:ea typeface="微軟正黑體" pitchFamily="34" charset="-120"/>
                </a:rPr>
                <a:t>日</a:t>
              </a:r>
              <a:r>
                <a:rPr kumimoji="0" lang="en-US" altLang="zh-TW" sz="2400" b="1" dirty="0" smtClean="0">
                  <a:latin typeface="微軟正黑體" pitchFamily="34" charset="-120"/>
                  <a:ea typeface="微軟正黑體" pitchFamily="34" charset="-120"/>
                </a:rPr>
                <a:t>~6</a:t>
              </a:r>
              <a:r>
                <a:rPr kumimoji="0" lang="zh-TW" altLang="en-US" sz="2400" b="1" dirty="0" smtClean="0">
                  <a:latin typeface="微軟正黑體" pitchFamily="34" charset="-120"/>
                  <a:ea typeface="微軟正黑體" pitchFamily="34" charset="-120"/>
                </a:rPr>
                <a:t>日報名</a:t>
              </a:r>
              <a:endParaRPr kumimoji="0" lang="en-US" altLang="zh-TW" sz="2400" b="1" dirty="0">
                <a:latin typeface="微軟正黑體" pitchFamily="34" charset="-120"/>
                <a:ea typeface="微軟正黑體" pitchFamily="34" charset="-120"/>
              </a:endParaRPr>
            </a:p>
            <a:p>
              <a:pPr marL="0" lvl="1" defTabSz="1066800" fontAlgn="auto">
                <a:spcBef>
                  <a:spcPts val="0"/>
                </a:spcBef>
                <a:spcAft>
                  <a:spcPts val="0"/>
                </a:spcAft>
                <a:buFontTx/>
                <a:buChar char="••"/>
                <a:defRPr/>
              </a:pPr>
              <a:r>
                <a:rPr kumimoji="0" lang="en-US" altLang="zh-TW" sz="2400" b="1" dirty="0">
                  <a:latin typeface="微軟正黑體" pitchFamily="34" charset="-120"/>
                  <a:ea typeface="微軟正黑體" pitchFamily="34" charset="-120"/>
                </a:rPr>
                <a:t>3</a:t>
              </a:r>
              <a:r>
                <a:rPr kumimoji="0" lang="zh-TW" altLang="en-US" sz="2400" b="1" dirty="0" smtClean="0">
                  <a:latin typeface="微軟正黑體" pitchFamily="34" charset="-120"/>
                  <a:ea typeface="微軟正黑體" pitchFamily="34" charset="-120"/>
                </a:rPr>
                <a:t>月</a:t>
              </a:r>
              <a:r>
                <a:rPr kumimoji="0" lang="en-US" altLang="zh-TW" sz="2400" b="1" dirty="0" smtClean="0">
                  <a:latin typeface="微軟正黑體" pitchFamily="34" charset="-120"/>
                  <a:ea typeface="微軟正黑體" pitchFamily="34" charset="-120"/>
                </a:rPr>
                <a:t>14</a:t>
              </a:r>
              <a:r>
                <a:rPr kumimoji="0" lang="zh-TW" altLang="en-US" sz="2400" b="1" dirty="0" smtClean="0">
                  <a:latin typeface="微軟正黑體" pitchFamily="34" charset="-120"/>
                  <a:ea typeface="微軟正黑體" pitchFamily="34" charset="-120"/>
                </a:rPr>
                <a:t>日</a:t>
              </a:r>
              <a:r>
                <a:rPr kumimoji="0" lang="zh-TW" altLang="en-US" sz="2400" b="1" dirty="0">
                  <a:latin typeface="微軟正黑體" pitchFamily="34" charset="-120"/>
                  <a:ea typeface="微軟正黑體" pitchFamily="34" charset="-120"/>
                </a:rPr>
                <a:t>辦理科學能力</a:t>
              </a:r>
              <a:r>
                <a:rPr kumimoji="0" lang="zh-TW" altLang="en-US" sz="2400" b="1" dirty="0" smtClean="0">
                  <a:latin typeface="微軟正黑體" pitchFamily="34" charset="-120"/>
                  <a:ea typeface="微軟正黑體" pitchFamily="34" charset="-120"/>
                </a:rPr>
                <a:t>檢定</a:t>
              </a:r>
              <a:endParaRPr kumimoji="0" lang="en-US" altLang="zh-TW" sz="2400" b="1" dirty="0" smtClean="0">
                <a:latin typeface="微軟正黑體" pitchFamily="34" charset="-120"/>
                <a:ea typeface="微軟正黑體" pitchFamily="34" charset="-120"/>
              </a:endParaRPr>
            </a:p>
            <a:p>
              <a:pPr marL="0" lvl="1" defTabSz="1066800" fontAlgn="auto">
                <a:spcBef>
                  <a:spcPts val="0"/>
                </a:spcBef>
                <a:spcAft>
                  <a:spcPts val="0"/>
                </a:spcAft>
                <a:buFontTx/>
                <a:buChar char="••"/>
                <a:defRPr/>
              </a:pPr>
              <a:r>
                <a:rPr lang="en-US" altLang="zh-TW" sz="2400" b="1" dirty="0" smtClean="0">
                  <a:solidFill>
                    <a:schemeClr val="tx1"/>
                  </a:solidFill>
                  <a:latin typeface="微軟正黑體" pitchFamily="34" charset="-120"/>
                  <a:ea typeface="微軟正黑體" pitchFamily="34" charset="-120"/>
                </a:rPr>
                <a:t>3</a:t>
              </a:r>
              <a:r>
                <a:rPr lang="zh-TW" altLang="en-US" sz="2400" b="1" dirty="0" smtClean="0">
                  <a:solidFill>
                    <a:schemeClr val="tx1"/>
                  </a:solidFill>
                  <a:latin typeface="微軟正黑體" pitchFamily="34" charset="-120"/>
                  <a:ea typeface="微軟正黑體" pitchFamily="34" charset="-120"/>
                </a:rPr>
                <a:t>月</a:t>
              </a:r>
              <a:r>
                <a:rPr lang="en-US" altLang="zh-TW" sz="2400" b="1" dirty="0" smtClean="0">
                  <a:solidFill>
                    <a:schemeClr val="tx1"/>
                  </a:solidFill>
                  <a:latin typeface="微軟正黑體" pitchFamily="34" charset="-120"/>
                  <a:ea typeface="微軟正黑體" pitchFamily="34" charset="-120"/>
                </a:rPr>
                <a:t>21</a:t>
              </a:r>
              <a:r>
                <a:rPr lang="zh-TW" altLang="en-US" sz="2400" b="1" dirty="0" smtClean="0">
                  <a:solidFill>
                    <a:schemeClr val="tx1"/>
                  </a:solidFill>
                  <a:latin typeface="微軟正黑體" pitchFamily="34" charset="-120"/>
                  <a:ea typeface="微軟正黑體" pitchFamily="34" charset="-120"/>
                </a:rPr>
                <a:t>日辦理實驗實作</a:t>
              </a:r>
              <a:endParaRPr kumimoji="0" lang="zh-TW" altLang="en-US" sz="2400" b="1" dirty="0">
                <a:solidFill>
                  <a:schemeClr val="tx1"/>
                </a:solidFill>
                <a:latin typeface="微軟正黑體" pitchFamily="34" charset="-120"/>
                <a:ea typeface="微軟正黑體" pitchFamily="34" charset="-120"/>
              </a:endParaRPr>
            </a:p>
            <a:p>
              <a:pPr marL="0" lvl="1" defTabSz="1066800" fontAlgn="auto">
                <a:spcBef>
                  <a:spcPts val="0"/>
                </a:spcBef>
                <a:spcAft>
                  <a:spcPts val="0"/>
                </a:spcAft>
                <a:buFontTx/>
                <a:buChar char="••"/>
                <a:defRPr/>
              </a:pPr>
              <a:r>
                <a:rPr kumimoji="0" lang="en-US" altLang="zh-TW" sz="2400" b="1" dirty="0" smtClean="0">
                  <a:solidFill>
                    <a:schemeClr val="tx1"/>
                  </a:solidFill>
                  <a:latin typeface="微軟正黑體" pitchFamily="34" charset="-120"/>
                  <a:ea typeface="微軟正黑體" pitchFamily="34" charset="-120"/>
                </a:rPr>
                <a:t>3</a:t>
              </a:r>
              <a:r>
                <a:rPr kumimoji="0" lang="zh-TW" altLang="en-US" sz="2400" b="1" dirty="0" smtClean="0">
                  <a:solidFill>
                    <a:schemeClr val="tx1"/>
                  </a:solidFill>
                  <a:latin typeface="微軟正黑體" pitchFamily="34" charset="-120"/>
                  <a:ea typeface="微軟正黑體" pitchFamily="34" charset="-120"/>
                </a:rPr>
                <a:t>月</a:t>
              </a:r>
              <a:r>
                <a:rPr lang="en-US" altLang="zh-TW" sz="2400" b="1" dirty="0" smtClean="0">
                  <a:solidFill>
                    <a:schemeClr val="tx1"/>
                  </a:solidFill>
                  <a:latin typeface="微軟正黑體" pitchFamily="34" charset="-120"/>
                  <a:ea typeface="微軟正黑體" pitchFamily="34" charset="-120"/>
                </a:rPr>
                <a:t>26</a:t>
              </a:r>
              <a:r>
                <a:rPr kumimoji="0" lang="zh-TW" altLang="en-US" sz="2400" b="1" dirty="0" smtClean="0">
                  <a:solidFill>
                    <a:schemeClr val="tx1"/>
                  </a:solidFill>
                  <a:latin typeface="微軟正黑體" pitchFamily="34" charset="-120"/>
                  <a:ea typeface="微軟正黑體" pitchFamily="34" charset="-120"/>
                </a:rPr>
                <a:t>日放榜；</a:t>
              </a:r>
              <a:r>
                <a:rPr kumimoji="0" lang="en-US" altLang="zh-TW" sz="2400" b="1" dirty="0" smtClean="0">
                  <a:solidFill>
                    <a:schemeClr val="tx1"/>
                  </a:solidFill>
                  <a:latin typeface="微軟正黑體" pitchFamily="34" charset="-120"/>
                  <a:ea typeface="微軟正黑體" pitchFamily="34" charset="-120"/>
                </a:rPr>
                <a:t>4</a:t>
              </a:r>
              <a:r>
                <a:rPr kumimoji="0" lang="zh-TW" altLang="en-US" sz="2400" b="1" dirty="0" smtClean="0">
                  <a:solidFill>
                    <a:schemeClr val="tx1"/>
                  </a:solidFill>
                  <a:latin typeface="微軟正黑體" pitchFamily="34" charset="-120"/>
                  <a:ea typeface="微軟正黑體" pitchFamily="34" charset="-120"/>
                </a:rPr>
                <a:t>月</a:t>
              </a:r>
              <a:r>
                <a:rPr lang="en-US" altLang="zh-TW" sz="2400" b="1" dirty="0" smtClean="0">
                  <a:solidFill>
                    <a:schemeClr val="tx1"/>
                  </a:solidFill>
                  <a:latin typeface="微軟正黑體" pitchFamily="34" charset="-120"/>
                  <a:ea typeface="微軟正黑體" pitchFamily="34" charset="-120"/>
                </a:rPr>
                <a:t>10</a:t>
              </a:r>
              <a:r>
                <a:rPr kumimoji="0" lang="zh-TW" altLang="en-US" sz="2400" b="1" dirty="0" smtClean="0">
                  <a:solidFill>
                    <a:schemeClr val="tx1"/>
                  </a:solidFill>
                  <a:latin typeface="微軟正黑體" pitchFamily="34" charset="-120"/>
                  <a:ea typeface="微軟正黑體" pitchFamily="34" charset="-120"/>
                </a:rPr>
                <a:t>日報到</a:t>
              </a:r>
              <a:endParaRPr kumimoji="0" lang="zh-TW" altLang="en-US" sz="2400" b="1" dirty="0">
                <a:solidFill>
                  <a:schemeClr val="tx1"/>
                </a:solidFill>
                <a:latin typeface="微軟正黑體" pitchFamily="34" charset="-120"/>
                <a:ea typeface="微軟正黑體" pitchFamily="34" charset="-120"/>
              </a:endParaRPr>
            </a:p>
          </p:txBody>
        </p:sp>
        <p:sp>
          <p:nvSpPr>
            <p:cNvPr id="15" name="手繪多邊形 14"/>
            <p:cNvSpPr/>
            <p:nvPr/>
          </p:nvSpPr>
          <p:spPr>
            <a:xfrm>
              <a:off x="395536" y="3154506"/>
              <a:ext cx="2016076" cy="1459792"/>
            </a:xfrm>
            <a:custGeom>
              <a:avLst/>
              <a:gdLst>
                <a:gd name="connsiteX0" fmla="*/ 0 w 2207172"/>
                <a:gd name="connsiteY0" fmla="*/ 174963 h 1049756"/>
                <a:gd name="connsiteX1" fmla="*/ 51246 w 2207172"/>
                <a:gd name="connsiteY1" fmla="*/ 51245 h 1049756"/>
                <a:gd name="connsiteX2" fmla="*/ 174964 w 2207172"/>
                <a:gd name="connsiteY2" fmla="*/ 0 h 1049756"/>
                <a:gd name="connsiteX3" fmla="*/ 2032209 w 2207172"/>
                <a:gd name="connsiteY3" fmla="*/ 0 h 1049756"/>
                <a:gd name="connsiteX4" fmla="*/ 2155927 w 2207172"/>
                <a:gd name="connsiteY4" fmla="*/ 51246 h 1049756"/>
                <a:gd name="connsiteX5" fmla="*/ 2207172 w 2207172"/>
                <a:gd name="connsiteY5" fmla="*/ 174964 h 1049756"/>
                <a:gd name="connsiteX6" fmla="*/ 2207172 w 2207172"/>
                <a:gd name="connsiteY6" fmla="*/ 874793 h 1049756"/>
                <a:gd name="connsiteX7" fmla="*/ 2155926 w 2207172"/>
                <a:gd name="connsiteY7" fmla="*/ 998511 h 1049756"/>
                <a:gd name="connsiteX8" fmla="*/ 2032208 w 2207172"/>
                <a:gd name="connsiteY8" fmla="*/ 1049756 h 1049756"/>
                <a:gd name="connsiteX9" fmla="*/ 174963 w 2207172"/>
                <a:gd name="connsiteY9" fmla="*/ 1049756 h 1049756"/>
                <a:gd name="connsiteX10" fmla="*/ 51245 w 2207172"/>
                <a:gd name="connsiteY10" fmla="*/ 998510 h 1049756"/>
                <a:gd name="connsiteX11" fmla="*/ 0 w 2207172"/>
                <a:gd name="connsiteY11" fmla="*/ 874792 h 1049756"/>
                <a:gd name="connsiteX12" fmla="*/ 0 w 2207172"/>
                <a:gd name="connsiteY12" fmla="*/ 174963 h 104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049756">
                  <a:moveTo>
                    <a:pt x="0" y="174963"/>
                  </a:moveTo>
                  <a:cubicBezTo>
                    <a:pt x="0" y="128560"/>
                    <a:pt x="18434" y="84057"/>
                    <a:pt x="51246" y="51245"/>
                  </a:cubicBezTo>
                  <a:cubicBezTo>
                    <a:pt x="84058" y="18433"/>
                    <a:pt x="128561" y="0"/>
                    <a:pt x="174964" y="0"/>
                  </a:cubicBezTo>
                  <a:lnTo>
                    <a:pt x="2032209" y="0"/>
                  </a:lnTo>
                  <a:cubicBezTo>
                    <a:pt x="2078612" y="0"/>
                    <a:pt x="2123115" y="18434"/>
                    <a:pt x="2155927" y="51246"/>
                  </a:cubicBezTo>
                  <a:cubicBezTo>
                    <a:pt x="2188739" y="84058"/>
                    <a:pt x="2207172" y="128561"/>
                    <a:pt x="2207172" y="174964"/>
                  </a:cubicBezTo>
                  <a:lnTo>
                    <a:pt x="2207172" y="874793"/>
                  </a:lnTo>
                  <a:cubicBezTo>
                    <a:pt x="2207172" y="921196"/>
                    <a:pt x="2188738" y="965699"/>
                    <a:pt x="2155926" y="998511"/>
                  </a:cubicBezTo>
                  <a:cubicBezTo>
                    <a:pt x="2123114" y="1031323"/>
                    <a:pt x="2078612" y="1049756"/>
                    <a:pt x="2032208" y="1049756"/>
                  </a:cubicBezTo>
                  <a:lnTo>
                    <a:pt x="174963" y="1049756"/>
                  </a:lnTo>
                  <a:cubicBezTo>
                    <a:pt x="128560" y="1049756"/>
                    <a:pt x="84057" y="1031322"/>
                    <a:pt x="51245" y="998510"/>
                  </a:cubicBezTo>
                  <a:cubicBezTo>
                    <a:pt x="18433" y="965698"/>
                    <a:pt x="0" y="921195"/>
                    <a:pt x="0" y="874792"/>
                  </a:cubicBezTo>
                  <a:lnTo>
                    <a:pt x="0" y="174963"/>
                  </a:lnTo>
                  <a:close/>
                </a:path>
              </a:pathLst>
            </a:cu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3165" tIns="112205" rIns="173165" bIns="112205"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辦理時程</a:t>
              </a:r>
            </a:p>
          </p:txBody>
        </p:sp>
        <p:sp>
          <p:nvSpPr>
            <p:cNvPr id="16" name="手繪多邊形 15"/>
            <p:cNvSpPr/>
            <p:nvPr/>
          </p:nvSpPr>
          <p:spPr>
            <a:xfrm>
              <a:off x="2206829" y="4810365"/>
              <a:ext cx="6480019" cy="1489049"/>
            </a:xfrm>
            <a:custGeom>
              <a:avLst/>
              <a:gdLst>
                <a:gd name="connsiteX0" fmla="*/ 120818 w 724894"/>
                <a:gd name="connsiteY0" fmla="*/ 0 h 5999844"/>
                <a:gd name="connsiteX1" fmla="*/ 604076 w 724894"/>
                <a:gd name="connsiteY1" fmla="*/ 0 h 5999844"/>
                <a:gd name="connsiteX2" fmla="*/ 689507 w 724894"/>
                <a:gd name="connsiteY2" fmla="*/ 35387 h 5999844"/>
                <a:gd name="connsiteX3" fmla="*/ 724894 w 724894"/>
                <a:gd name="connsiteY3" fmla="*/ 120818 h 5999844"/>
                <a:gd name="connsiteX4" fmla="*/ 724894 w 724894"/>
                <a:gd name="connsiteY4" fmla="*/ 5999844 h 5999844"/>
                <a:gd name="connsiteX5" fmla="*/ 724894 w 724894"/>
                <a:gd name="connsiteY5" fmla="*/ 5999844 h 5999844"/>
                <a:gd name="connsiteX6" fmla="*/ 724894 w 724894"/>
                <a:gd name="connsiteY6" fmla="*/ 5999844 h 5999844"/>
                <a:gd name="connsiteX7" fmla="*/ 0 w 724894"/>
                <a:gd name="connsiteY7" fmla="*/ 5999844 h 5999844"/>
                <a:gd name="connsiteX8" fmla="*/ 0 w 724894"/>
                <a:gd name="connsiteY8" fmla="*/ 5999844 h 5999844"/>
                <a:gd name="connsiteX9" fmla="*/ 0 w 724894"/>
                <a:gd name="connsiteY9" fmla="*/ 5999844 h 5999844"/>
                <a:gd name="connsiteX10" fmla="*/ 0 w 724894"/>
                <a:gd name="connsiteY10" fmla="*/ 120818 h 5999844"/>
                <a:gd name="connsiteX11" fmla="*/ 35387 w 724894"/>
                <a:gd name="connsiteY11" fmla="*/ 35387 h 5999844"/>
                <a:gd name="connsiteX12" fmla="*/ 120818 w 724894"/>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4894" h="5999844">
                  <a:moveTo>
                    <a:pt x="724894" y="999996"/>
                  </a:moveTo>
                  <a:lnTo>
                    <a:pt x="724894" y="4999848"/>
                  </a:lnTo>
                  <a:cubicBezTo>
                    <a:pt x="724894" y="5265063"/>
                    <a:pt x="723356" y="5519410"/>
                    <a:pt x="720619" y="5706947"/>
                  </a:cubicBezTo>
                  <a:cubicBezTo>
                    <a:pt x="717881" y="5894484"/>
                    <a:pt x="714168" y="5999840"/>
                    <a:pt x="710297" y="5999840"/>
                  </a:cubicBezTo>
                  <a:lnTo>
                    <a:pt x="0" y="5999840"/>
                  </a:lnTo>
                  <a:lnTo>
                    <a:pt x="0" y="5999840"/>
                  </a:lnTo>
                  <a:lnTo>
                    <a:pt x="0" y="5999840"/>
                  </a:lnTo>
                  <a:lnTo>
                    <a:pt x="0" y="4"/>
                  </a:lnTo>
                  <a:lnTo>
                    <a:pt x="0" y="4"/>
                  </a:lnTo>
                  <a:lnTo>
                    <a:pt x="0" y="4"/>
                  </a:lnTo>
                  <a:lnTo>
                    <a:pt x="710297" y="4"/>
                  </a:lnTo>
                  <a:cubicBezTo>
                    <a:pt x="714168" y="4"/>
                    <a:pt x="717881" y="105360"/>
                    <a:pt x="720619" y="292897"/>
                  </a:cubicBezTo>
                  <a:cubicBezTo>
                    <a:pt x="723356" y="480434"/>
                    <a:pt x="724894" y="734781"/>
                    <a:pt x="724894" y="999996"/>
                  </a:cubicBezTo>
                  <a:close/>
                </a:path>
              </a:pathLst>
            </a:custGeom>
            <a:solidFill>
              <a:srgbClr val="FFCC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59211" rIns="216000" bIns="159211" spcCol="1270" anchor="ctr"/>
            <a:lstStyle/>
            <a:p>
              <a:pPr marL="0" lvl="1" defTabSz="1066800" fontAlgn="auto">
                <a:spcBef>
                  <a:spcPts val="0"/>
                </a:spcBef>
                <a:spcAft>
                  <a:spcPts val="0"/>
                </a:spcAft>
                <a:buFontTx/>
                <a:buChar char="••"/>
                <a:defRPr/>
              </a:pPr>
              <a:r>
                <a:rPr kumimoji="0" lang="zh-TW" altLang="en-US" sz="2400" b="1" dirty="0">
                  <a:latin typeface="微軟正黑體" pitchFamily="34" charset="-120"/>
                  <a:ea typeface="微軟正黑體" pitchFamily="34" charset="-120"/>
                </a:rPr>
                <a:t>通過入班資格審查者進入科學能力檢定，篩</a:t>
              </a:r>
              <a:r>
                <a:rPr kumimoji="0" lang="en-US" altLang="zh-TW" sz="2400" b="1" dirty="0">
                  <a:latin typeface="微軟正黑體" pitchFamily="34" charset="-120"/>
                  <a:ea typeface="微軟正黑體" pitchFamily="34" charset="-120"/>
                </a:rPr>
                <a:t/>
              </a:r>
              <a:br>
                <a:rPr kumimoji="0" lang="en-US" altLang="zh-TW" sz="2400" b="1" dirty="0">
                  <a:latin typeface="微軟正黑體" pitchFamily="34" charset="-120"/>
                  <a:ea typeface="微軟正黑體" pitchFamily="34" charset="-120"/>
                </a:rPr>
              </a:br>
              <a:r>
                <a:rPr kumimoji="0" lang="zh-TW" altLang="en-US" sz="2400" b="1" dirty="0">
                  <a:latin typeface="微軟正黑體" pitchFamily="34" charset="-120"/>
                  <a:ea typeface="微軟正黑體" pitchFamily="34" charset="-120"/>
                </a:rPr>
                <a:t>  選</a:t>
              </a:r>
              <a:r>
                <a:rPr kumimoji="0" lang="en-US" altLang="zh-TW" sz="2400" b="1" dirty="0">
                  <a:latin typeface="微軟正黑體" pitchFamily="34" charset="-120"/>
                  <a:ea typeface="微軟正黑體" pitchFamily="34" charset="-120"/>
                </a:rPr>
                <a:t>60</a:t>
              </a:r>
              <a:r>
                <a:rPr kumimoji="0" lang="zh-TW" altLang="en-US" sz="2400" b="1" dirty="0">
                  <a:latin typeface="微軟正黑體" pitchFamily="34" charset="-120"/>
                  <a:ea typeface="微軟正黑體" pitchFamily="34" charset="-120"/>
                </a:rPr>
                <a:t>名進入實驗實作。</a:t>
              </a:r>
              <a:endParaRPr kumimoji="0" lang="en-US" altLang="zh-TW" sz="2400" b="1" dirty="0">
                <a:latin typeface="微軟正黑體" pitchFamily="34" charset="-120"/>
                <a:ea typeface="微軟正黑體" pitchFamily="34" charset="-120"/>
              </a:endParaRPr>
            </a:p>
            <a:p>
              <a:pPr marL="0" lvl="1" defTabSz="1066800" fontAlgn="auto">
                <a:spcBef>
                  <a:spcPts val="0"/>
                </a:spcBef>
                <a:spcAft>
                  <a:spcPts val="0"/>
                </a:spcAft>
                <a:buFontTx/>
                <a:buChar char="••"/>
                <a:defRPr/>
              </a:pPr>
              <a:r>
                <a:rPr kumimoji="0" lang="zh-TW" altLang="en-US" sz="2400" b="1" dirty="0" smtClean="0">
                  <a:latin typeface="微軟正黑體" pitchFamily="34" charset="-120"/>
                  <a:ea typeface="微軟正黑體" pitchFamily="34" charset="-120"/>
                </a:rPr>
                <a:t>依科學能力檢定</a:t>
              </a:r>
              <a:r>
                <a:rPr kumimoji="0" lang="en-US" altLang="zh-TW" sz="2400" b="1" dirty="0" smtClean="0">
                  <a:latin typeface="微軟正黑體" pitchFamily="34" charset="-120"/>
                  <a:ea typeface="微軟正黑體" pitchFamily="34" charset="-120"/>
                </a:rPr>
                <a:t>(40%)</a:t>
              </a:r>
              <a:r>
                <a:rPr lang="zh-TW" altLang="en-US" sz="2400" b="1" dirty="0">
                  <a:latin typeface="微軟正黑體" pitchFamily="34" charset="-120"/>
                  <a:ea typeface="微軟正黑體" pitchFamily="34" charset="-120"/>
                </a:rPr>
                <a:t>與</a:t>
              </a:r>
              <a:r>
                <a:rPr kumimoji="0" lang="zh-TW" altLang="en-US" sz="2400" b="1" dirty="0" smtClean="0">
                  <a:latin typeface="微軟正黑體" pitchFamily="34" charset="-120"/>
                  <a:ea typeface="微軟正黑體" pitchFamily="34" charset="-120"/>
                </a:rPr>
                <a:t>實驗</a:t>
              </a:r>
              <a:r>
                <a:rPr kumimoji="0" lang="zh-TW" altLang="en-US" sz="2400" b="1" dirty="0">
                  <a:latin typeface="微軟正黑體" pitchFamily="34" charset="-120"/>
                  <a:ea typeface="微軟正黑體" pitchFamily="34" charset="-120"/>
                </a:rPr>
                <a:t>實</a:t>
              </a:r>
              <a:r>
                <a:rPr kumimoji="0" lang="zh-TW" altLang="en-US" sz="2400" b="1" dirty="0" smtClean="0">
                  <a:latin typeface="微軟正黑體" pitchFamily="34" charset="-120"/>
                  <a:ea typeface="微軟正黑體" pitchFamily="34" charset="-120"/>
                </a:rPr>
                <a:t>作</a:t>
              </a:r>
              <a:r>
                <a:rPr kumimoji="0" lang="en-US" altLang="zh-TW" sz="2400" b="1" dirty="0" smtClean="0">
                  <a:latin typeface="微軟正黑體" pitchFamily="34" charset="-120"/>
                  <a:ea typeface="微軟正黑體" pitchFamily="34" charset="-120"/>
                </a:rPr>
                <a:t>(60%)</a:t>
              </a:r>
              <a:r>
                <a:rPr kumimoji="0" lang="zh-TW" altLang="en-US" sz="2400" b="1" dirty="0" smtClean="0">
                  <a:latin typeface="微軟正黑體" pitchFamily="34" charset="-120"/>
                  <a:ea typeface="微軟正黑體" pitchFamily="34" charset="-120"/>
                </a:rPr>
                <a:t>總</a:t>
              </a:r>
              <a:r>
                <a:rPr kumimoji="0" lang="zh-TW" altLang="en-US" sz="2400" b="1" dirty="0">
                  <a:latin typeface="微軟正黑體" pitchFamily="34" charset="-120"/>
                  <a:ea typeface="微軟正黑體" pitchFamily="34" charset="-120"/>
                </a:rPr>
                <a:t>成績高低排序，擇優</a:t>
              </a:r>
              <a:r>
                <a:rPr kumimoji="0" lang="zh-TW" altLang="en-US" sz="2400" b="1" dirty="0" smtClean="0">
                  <a:latin typeface="微軟正黑體" pitchFamily="34" charset="-120"/>
                  <a:ea typeface="微軟正黑體" pitchFamily="34" charset="-120"/>
                </a:rPr>
                <a:t>錄取</a:t>
              </a:r>
              <a:r>
                <a:rPr lang="en-US" altLang="zh-TW" sz="2400" b="1" dirty="0" smtClean="0">
                  <a:latin typeface="微軟正黑體" pitchFamily="34" charset="-120"/>
                  <a:ea typeface="微軟正黑體" pitchFamily="34" charset="-120"/>
                </a:rPr>
                <a:t>25</a:t>
              </a:r>
              <a:r>
                <a:rPr kumimoji="0" lang="zh-TW" altLang="en-US" sz="2400" b="1" dirty="0" smtClean="0">
                  <a:latin typeface="微軟正黑體" pitchFamily="34" charset="-120"/>
                  <a:ea typeface="微軟正黑體" pitchFamily="34" charset="-120"/>
                </a:rPr>
                <a:t>名、備取若干名</a:t>
              </a:r>
              <a:r>
                <a:rPr kumimoji="0" lang="zh-TW" altLang="en-US" sz="2400" b="1" dirty="0">
                  <a:latin typeface="微軟正黑體" pitchFamily="34" charset="-120"/>
                  <a:ea typeface="微軟正黑體" pitchFamily="34" charset="-120"/>
                </a:rPr>
                <a:t>。</a:t>
              </a:r>
            </a:p>
          </p:txBody>
        </p:sp>
        <p:sp>
          <p:nvSpPr>
            <p:cNvPr id="17" name="手繪多邊形 16"/>
            <p:cNvSpPr/>
            <p:nvPr/>
          </p:nvSpPr>
          <p:spPr>
            <a:xfrm>
              <a:off x="395536" y="4810626"/>
              <a:ext cx="2016076" cy="1488788"/>
            </a:xfrm>
            <a:custGeom>
              <a:avLst/>
              <a:gdLst>
                <a:gd name="connsiteX0" fmla="*/ 0 w 2207172"/>
                <a:gd name="connsiteY0" fmla="*/ 186657 h 1119919"/>
                <a:gd name="connsiteX1" fmla="*/ 54671 w 2207172"/>
                <a:gd name="connsiteY1" fmla="*/ 54671 h 1119919"/>
                <a:gd name="connsiteX2" fmla="*/ 186658 w 2207172"/>
                <a:gd name="connsiteY2" fmla="*/ 1 h 1119919"/>
                <a:gd name="connsiteX3" fmla="*/ 2020515 w 2207172"/>
                <a:gd name="connsiteY3" fmla="*/ 0 h 1119919"/>
                <a:gd name="connsiteX4" fmla="*/ 2152501 w 2207172"/>
                <a:gd name="connsiteY4" fmla="*/ 54671 h 1119919"/>
                <a:gd name="connsiteX5" fmla="*/ 2207171 w 2207172"/>
                <a:gd name="connsiteY5" fmla="*/ 186658 h 1119919"/>
                <a:gd name="connsiteX6" fmla="*/ 2207172 w 2207172"/>
                <a:gd name="connsiteY6" fmla="*/ 933262 h 1119919"/>
                <a:gd name="connsiteX7" fmla="*/ 2152501 w 2207172"/>
                <a:gd name="connsiteY7" fmla="*/ 1065248 h 1119919"/>
                <a:gd name="connsiteX8" fmla="*/ 2020514 w 2207172"/>
                <a:gd name="connsiteY8" fmla="*/ 1119919 h 1119919"/>
                <a:gd name="connsiteX9" fmla="*/ 186657 w 2207172"/>
                <a:gd name="connsiteY9" fmla="*/ 1119919 h 1119919"/>
                <a:gd name="connsiteX10" fmla="*/ 54671 w 2207172"/>
                <a:gd name="connsiteY10" fmla="*/ 1065248 h 1119919"/>
                <a:gd name="connsiteX11" fmla="*/ 1 w 2207172"/>
                <a:gd name="connsiteY11" fmla="*/ 933261 h 1119919"/>
                <a:gd name="connsiteX12" fmla="*/ 0 w 2207172"/>
                <a:gd name="connsiteY12" fmla="*/ 186657 h 111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119919">
                  <a:moveTo>
                    <a:pt x="0" y="186657"/>
                  </a:moveTo>
                  <a:cubicBezTo>
                    <a:pt x="0" y="137152"/>
                    <a:pt x="19666" y="89676"/>
                    <a:pt x="54671" y="54671"/>
                  </a:cubicBezTo>
                  <a:cubicBezTo>
                    <a:pt x="89676" y="19666"/>
                    <a:pt x="137153" y="1"/>
                    <a:pt x="186658" y="1"/>
                  </a:cubicBezTo>
                  <a:lnTo>
                    <a:pt x="2020515" y="0"/>
                  </a:lnTo>
                  <a:cubicBezTo>
                    <a:pt x="2070020" y="0"/>
                    <a:pt x="2117496" y="19666"/>
                    <a:pt x="2152501" y="54671"/>
                  </a:cubicBezTo>
                  <a:cubicBezTo>
                    <a:pt x="2187506" y="89676"/>
                    <a:pt x="2207171" y="137153"/>
                    <a:pt x="2207171" y="186658"/>
                  </a:cubicBezTo>
                  <a:cubicBezTo>
                    <a:pt x="2207171" y="435526"/>
                    <a:pt x="2207172" y="684394"/>
                    <a:pt x="2207172" y="933262"/>
                  </a:cubicBezTo>
                  <a:cubicBezTo>
                    <a:pt x="2207172" y="982767"/>
                    <a:pt x="2187506" y="1030243"/>
                    <a:pt x="2152501" y="1065248"/>
                  </a:cubicBezTo>
                  <a:cubicBezTo>
                    <a:pt x="2117496" y="1100253"/>
                    <a:pt x="2070019" y="1119919"/>
                    <a:pt x="2020514" y="1119919"/>
                  </a:cubicBezTo>
                  <a:lnTo>
                    <a:pt x="186657" y="1119919"/>
                  </a:lnTo>
                  <a:cubicBezTo>
                    <a:pt x="137152" y="1119919"/>
                    <a:pt x="89676" y="1100253"/>
                    <a:pt x="54671" y="1065248"/>
                  </a:cubicBezTo>
                  <a:cubicBezTo>
                    <a:pt x="19666" y="1030243"/>
                    <a:pt x="0" y="982766"/>
                    <a:pt x="1" y="933261"/>
                  </a:cubicBezTo>
                  <a:cubicBezTo>
                    <a:pt x="1" y="684393"/>
                    <a:pt x="0" y="435525"/>
                    <a:pt x="0" y="186657"/>
                  </a:cubicBezTo>
                  <a:close/>
                </a:path>
              </a:pathLst>
            </a:cu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6590" tIns="115630" rIns="176590" bIns="115630"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錄取方式</a:t>
              </a:r>
            </a:p>
          </p:txBody>
        </p:sp>
      </p:grpSp>
      <p:sp>
        <p:nvSpPr>
          <p:cNvPr id="19" name="標題 1"/>
          <p:cNvSpPr txBox="1">
            <a:spLocks/>
          </p:cNvSpPr>
          <p:nvPr/>
        </p:nvSpPr>
        <p:spPr bwMode="auto">
          <a:xfrm>
            <a:off x="251520" y="188640"/>
            <a:ext cx="8712968" cy="1008112"/>
          </a:xfrm>
          <a:prstGeom prst="rect">
            <a:avLst/>
          </a:prstGeom>
          <a:solidFill>
            <a:schemeClr val="tx2">
              <a:lumMod val="75000"/>
            </a:schemeClr>
          </a:solidFill>
          <a:ln>
            <a:noFill/>
          </a:ln>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sz="4000" b="1" dirty="0" smtClean="0">
                <a:solidFill>
                  <a:srgbClr val="FFFF00"/>
                </a:solidFill>
                <a:latin typeface="微軟正黑體" pitchFamily="34" charset="-120"/>
                <a:ea typeface="微軟正黑體" pitchFamily="34" charset="-120"/>
              </a:rPr>
              <a:t>109</a:t>
            </a:r>
            <a:r>
              <a:rPr lang="zh-TW" altLang="en-US" sz="4000" b="1" dirty="0" smtClean="0">
                <a:solidFill>
                  <a:srgbClr val="FFFF00"/>
                </a:solidFill>
                <a:latin typeface="微軟正黑體" pitchFamily="34" charset="-120"/>
                <a:ea typeface="微軟正黑體" pitchFamily="34" charset="-120"/>
              </a:rPr>
              <a:t>年彰化</a:t>
            </a:r>
            <a:r>
              <a:rPr lang="zh-TW" altLang="en-US" sz="4000" b="1" dirty="0">
                <a:solidFill>
                  <a:srgbClr val="FFFF00"/>
                </a:solidFill>
                <a:latin typeface="微軟正黑體" pitchFamily="34" charset="-120"/>
                <a:ea typeface="微軟正黑體" pitchFamily="34" charset="-120"/>
              </a:rPr>
              <a:t>區</a:t>
            </a:r>
            <a:r>
              <a:rPr lang="zh-TW" altLang="en-US" sz="4000" b="1" dirty="0" smtClean="0">
                <a:solidFill>
                  <a:srgbClr val="FFFF00"/>
                </a:solidFill>
                <a:latin typeface="微軟正黑體" pitchFamily="34" charset="-120"/>
                <a:ea typeface="微軟正黑體" pitchFamily="34" charset="-120"/>
              </a:rPr>
              <a:t>辦理科學班甄選入學學校</a:t>
            </a:r>
            <a:endParaRPr lang="en-US" altLang="zh-TW" sz="4000" b="1" dirty="0">
              <a:solidFill>
                <a:srgbClr val="FFFF00"/>
              </a:solidFill>
              <a:latin typeface="微軟正黑體" pitchFamily="34" charset="-120"/>
              <a:ea typeface="微軟正黑體" pitchFamily="34" charset="-120"/>
            </a:endParaRPr>
          </a:p>
        </p:txBody>
      </p:sp>
      <p:pic>
        <p:nvPicPr>
          <p:cNvPr id="18" name="圖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380312" y="1630323"/>
            <a:ext cx="1079191" cy="2658245"/>
          </a:xfrm>
          <a:prstGeom prst="rect">
            <a:avLst/>
          </a:prstGeom>
        </p:spPr>
      </p:pic>
      <p:pic>
        <p:nvPicPr>
          <p:cNvPr id="20" name="圖片 19">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22388623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179512" y="260648"/>
            <a:ext cx="8784976" cy="936104"/>
          </a:xfrm>
          <a:prstGeom prst="rect">
            <a:avLst/>
          </a:prstGeom>
          <a:solidFill>
            <a:schemeClr val="accent6">
              <a:lumMod val="50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sz="4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年實用</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技能學程</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pSp>
        <p:nvGrpSpPr>
          <p:cNvPr id="7" name="群組 15"/>
          <p:cNvGrpSpPr/>
          <p:nvPr/>
        </p:nvGrpSpPr>
        <p:grpSpPr>
          <a:xfrm>
            <a:off x="179512" y="1628799"/>
            <a:ext cx="1728192" cy="1978326"/>
            <a:chOff x="4142812" y="35347"/>
            <a:chExt cx="3634013" cy="691200"/>
          </a:xfrm>
          <a:scene3d>
            <a:camera prst="orthographicFront"/>
            <a:lightRig rig="threePt" dir="t">
              <a:rot lat="0" lon="0" rev="7500000"/>
            </a:lightRig>
          </a:scene3d>
        </p:grpSpPr>
        <p:sp>
          <p:nvSpPr>
            <p:cNvPr id="8" name="矩形 7"/>
            <p:cNvSpPr/>
            <p:nvPr/>
          </p:nvSpPr>
          <p:spPr>
            <a:xfrm>
              <a:off x="4142812" y="35347"/>
              <a:ext cx="3634013" cy="69120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9" name="矩形 8"/>
            <p:cNvSpPr/>
            <p:nvPr/>
          </p:nvSpPr>
          <p:spPr>
            <a:xfrm>
              <a:off x="4142812" y="35347"/>
              <a:ext cx="3052571" cy="691200"/>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3600" b="1" dirty="0">
                  <a:solidFill>
                    <a:schemeClr val="bg1"/>
                  </a:solidFill>
                  <a:latin typeface="微軟正黑體" pitchFamily="34" charset="-120"/>
                  <a:ea typeface="微軟正黑體" pitchFamily="34" charset="-120"/>
                </a:rPr>
                <a:t>特色</a:t>
              </a:r>
            </a:p>
          </p:txBody>
        </p:sp>
      </p:grpSp>
      <p:grpSp>
        <p:nvGrpSpPr>
          <p:cNvPr id="10" name="群組 18"/>
          <p:cNvGrpSpPr/>
          <p:nvPr/>
        </p:nvGrpSpPr>
        <p:grpSpPr>
          <a:xfrm>
            <a:off x="1475655" y="1628800"/>
            <a:ext cx="7776866" cy="2088232"/>
            <a:chOff x="3537143" y="199507"/>
            <a:chExt cx="9344607" cy="2002753"/>
          </a:xfrm>
          <a:scene3d>
            <a:camera prst="orthographicFront"/>
            <a:lightRig rig="threePt" dir="t">
              <a:rot lat="0" lon="0" rev="7500000"/>
            </a:lightRig>
          </a:scene3d>
        </p:grpSpPr>
        <p:sp>
          <p:nvSpPr>
            <p:cNvPr id="11" name="矩形 10"/>
            <p:cNvSpPr/>
            <p:nvPr/>
          </p:nvSpPr>
          <p:spPr>
            <a:xfrm>
              <a:off x="3537143" y="199507"/>
              <a:ext cx="9214208" cy="1897344"/>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2" name="矩形 11"/>
            <p:cNvSpPr/>
            <p:nvPr/>
          </p:nvSpPr>
          <p:spPr>
            <a:xfrm>
              <a:off x="3667541" y="304916"/>
              <a:ext cx="9214209" cy="1897344"/>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latin typeface="微軟正黑體" pitchFamily="34" charset="-120"/>
                  <a:ea typeface="微軟正黑體" pitchFamily="34" charset="-120"/>
                </a:rPr>
                <a:t>課程設計</a:t>
              </a:r>
              <a:r>
                <a:rPr kumimoji="0" lang="zh-TW" altLang="en-US" sz="2400" b="1" dirty="0">
                  <a:solidFill>
                    <a:srgbClr val="FF0000"/>
                  </a:solidFill>
                  <a:latin typeface="微軟正黑體" pitchFamily="34" charset="-120"/>
                  <a:ea typeface="微軟正黑體" pitchFamily="34" charset="-120"/>
                </a:rPr>
                <a:t>延續國中技藝教育課程</a:t>
              </a:r>
              <a:r>
                <a:rPr kumimoji="0" lang="zh-TW" altLang="en-US" sz="2400" b="1" dirty="0">
                  <a:latin typeface="微軟正黑體" pitchFamily="34" charset="-120"/>
                  <a:ea typeface="微軟正黑體" pitchFamily="34" charset="-120"/>
                </a:rPr>
                <a:t>。</a:t>
              </a:r>
              <a:endParaRPr kumimoji="0" lang="en-US" altLang="zh-TW" sz="2400" b="1" dirty="0">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適合</a:t>
              </a:r>
              <a:r>
                <a:rPr kumimoji="0" lang="zh-TW" altLang="en-US" sz="2400" b="1" dirty="0">
                  <a:solidFill>
                    <a:srgbClr val="FF0000"/>
                  </a:solidFill>
                  <a:latin typeface="微軟正黑體" pitchFamily="34" charset="-120"/>
                  <a:ea typeface="微軟正黑體" pitchFamily="34" charset="-120"/>
                </a:rPr>
                <a:t>具技藝傾向、就業意願及想學一技之長</a:t>
              </a:r>
              <a:r>
                <a:rPr kumimoji="0" lang="zh-TW" altLang="en-US" sz="2400" b="1" dirty="0">
                  <a:solidFill>
                    <a:schemeClr val="tx1"/>
                  </a:solidFill>
                  <a:latin typeface="微軟正黑體" pitchFamily="34" charset="-120"/>
                  <a:ea typeface="微軟正黑體" pitchFamily="34" charset="-120"/>
                </a:rPr>
                <a:t>的學生</a:t>
              </a:r>
              <a:r>
                <a:rPr kumimoji="0" lang="zh-TW" altLang="en-US" sz="2400" b="1" dirty="0" smtClean="0">
                  <a:solidFill>
                    <a:schemeClr val="tx1"/>
                  </a:solidFill>
                  <a:latin typeface="微軟正黑體" pitchFamily="34" charset="-120"/>
                  <a:ea typeface="微軟正黑體" pitchFamily="34" charset="-120"/>
                </a:rPr>
                <a:t>。</a:t>
              </a:r>
              <a:endParaRPr kumimoji="0" lang="en-US" altLang="zh-TW" sz="2400" b="1" dirty="0" smtClean="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lang="zh-TW" altLang="en-US" sz="2400" b="1" dirty="0" smtClean="0">
                  <a:solidFill>
                    <a:schemeClr val="tx1"/>
                  </a:solidFill>
                  <a:latin typeface="微軟正黑體" pitchFamily="34" charset="-120"/>
                  <a:ea typeface="微軟正黑體" pitchFamily="34" charset="-120"/>
                </a:rPr>
                <a:t>非技藝</a:t>
              </a:r>
              <a:r>
                <a:rPr lang="zh-TW" altLang="en-US" sz="2400" b="1" dirty="0">
                  <a:solidFill>
                    <a:schemeClr val="tx1"/>
                  </a:solidFill>
                  <a:latin typeface="微軟正黑體" pitchFamily="34" charset="-120"/>
                  <a:ea typeface="微軟正黑體" pitchFamily="34" charset="-120"/>
                </a:rPr>
                <a:t>班</a:t>
              </a:r>
              <a:r>
                <a:rPr lang="zh-TW" altLang="en-US" sz="2400" b="1" dirty="0" smtClean="0">
                  <a:solidFill>
                    <a:schemeClr val="tx1"/>
                  </a:solidFill>
                  <a:latin typeface="微軟正黑體" pitchFamily="34" charset="-120"/>
                  <a:ea typeface="微軟正黑體" pitchFamily="34" charset="-120"/>
                </a:rPr>
                <a:t>學生亦可報名</a:t>
              </a:r>
              <a:r>
                <a:rPr lang="en-US" altLang="zh-TW" sz="2400" b="1" dirty="0" smtClean="0">
                  <a:solidFill>
                    <a:schemeClr val="tx1"/>
                  </a:solidFill>
                  <a:latin typeface="微軟正黑體" pitchFamily="34" charset="-120"/>
                  <a:ea typeface="微軟正黑體" pitchFamily="34" charset="-120"/>
                </a:rPr>
                <a:t>(</a:t>
              </a:r>
              <a:r>
                <a:rPr lang="zh-TW" altLang="en-US" sz="2400" b="1" dirty="0" smtClean="0">
                  <a:solidFill>
                    <a:schemeClr val="tx1"/>
                  </a:solidFill>
                  <a:latin typeface="微軟正黑體" pitchFamily="34" charset="-120"/>
                  <a:ea typeface="微軟正黑體" pitchFamily="34" charset="-120"/>
                </a:rPr>
                <a:t>需附生涯發展規劃書</a:t>
              </a:r>
              <a:r>
                <a:rPr lang="en-US" altLang="zh-TW" sz="2400" b="1" dirty="0" smtClean="0">
                  <a:solidFill>
                    <a:schemeClr val="tx1"/>
                  </a:solidFill>
                  <a:latin typeface="微軟正黑體" pitchFamily="34" charset="-120"/>
                  <a:ea typeface="微軟正黑體" pitchFamily="34" charset="-120"/>
                </a:rPr>
                <a:t>)</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曾選習國中技藝教育學生優先於未曾選</a:t>
              </a:r>
              <a:r>
                <a:rPr kumimoji="0" lang="zh-TW" altLang="en-US" sz="2400" b="1" dirty="0" smtClean="0">
                  <a:solidFill>
                    <a:schemeClr val="tx1"/>
                  </a:solidFill>
                  <a:latin typeface="微軟正黑體" pitchFamily="34" charset="-120"/>
                  <a:ea typeface="微軟正黑體" pitchFamily="34" charset="-120"/>
                </a:rPr>
                <a:t>習學生</a:t>
              </a:r>
              <a:r>
                <a:rPr kumimoji="0" lang="zh-TW" altLang="en-US" sz="2400" b="1" dirty="0">
                  <a:solidFill>
                    <a:schemeClr val="tx1"/>
                  </a:solidFill>
                  <a:latin typeface="微軟正黑體" pitchFamily="34" charset="-120"/>
                  <a:ea typeface="微軟正黑體" pitchFamily="34" charset="-120"/>
                </a:rPr>
                <a:t>分發。</a:t>
              </a:r>
            </a:p>
          </p:txBody>
        </p:sp>
      </p:grpSp>
      <p:graphicFrame>
        <p:nvGraphicFramePr>
          <p:cNvPr id="13" name="資料庫圖表 12"/>
          <p:cNvGraphicFramePr/>
          <p:nvPr>
            <p:extLst>
              <p:ext uri="{D42A27DB-BD31-4B8C-83A1-F6EECF244321}">
                <p14:modId xmlns:p14="http://schemas.microsoft.com/office/powerpoint/2010/main" val="2080055296"/>
              </p:ext>
            </p:extLst>
          </p:nvPr>
        </p:nvGraphicFramePr>
        <p:xfrm>
          <a:off x="179512" y="3933056"/>
          <a:ext cx="3960440"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資料庫圖表 13"/>
          <p:cNvGraphicFramePr/>
          <p:nvPr>
            <p:extLst>
              <p:ext uri="{D42A27DB-BD31-4B8C-83A1-F6EECF244321}">
                <p14:modId xmlns:p14="http://schemas.microsoft.com/office/powerpoint/2010/main" val="686774818"/>
              </p:ext>
            </p:extLst>
          </p:nvPr>
        </p:nvGraphicFramePr>
        <p:xfrm>
          <a:off x="4319464" y="4005064"/>
          <a:ext cx="4824536" cy="23762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44</a:t>
            </a:fld>
            <a:endParaRPr lang="zh-TW" altLang="en-US">
              <a:solidFill>
                <a:prstClr val="black">
                  <a:tint val="75000"/>
                </a:prstClr>
              </a:solidFill>
            </a:endParaRPr>
          </a:p>
        </p:txBody>
      </p:sp>
    </p:spTree>
    <p:extLst>
      <p:ext uri="{BB962C8B-B14F-4D97-AF65-F5344CB8AC3E}">
        <p14:creationId xmlns:p14="http://schemas.microsoft.com/office/powerpoint/2010/main" val="38628244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323528" y="260648"/>
            <a:ext cx="8568952" cy="1152128"/>
          </a:xfrm>
          <a:prstGeom prst="rect">
            <a:avLst/>
          </a:prstGeom>
          <a:solidFill>
            <a:schemeClr val="accent6">
              <a:lumMod val="50000"/>
            </a:schemeClr>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sz="4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年彰化區實用</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技能學</a:t>
            </a:r>
            <a:r>
              <a:rPr lang="zh-TW" altLang="en-US" sz="4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程招生科別</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1640048500"/>
              </p:ext>
            </p:extLst>
          </p:nvPr>
        </p:nvGraphicFramePr>
        <p:xfrm>
          <a:off x="311223" y="1545733"/>
          <a:ext cx="8593561" cy="5129729"/>
        </p:xfrm>
        <a:graphic>
          <a:graphicData uri="http://schemas.openxmlformats.org/drawingml/2006/table">
            <a:tbl>
              <a:tblPr firstRow="1" bandRow="1">
                <a:tableStyleId>{93296810-A885-4BE3-A3E7-6D5BEEA58F35}</a:tableStyleId>
              </a:tblPr>
              <a:tblGrid>
                <a:gridCol w="1536777">
                  <a:extLst>
                    <a:ext uri="{9D8B030D-6E8A-4147-A177-3AD203B41FA5}">
                      <a16:colId xmlns:a16="http://schemas.microsoft.com/office/drawing/2014/main" xmlns="" val="20000"/>
                    </a:ext>
                  </a:extLst>
                </a:gridCol>
                <a:gridCol w="7056784">
                  <a:extLst>
                    <a:ext uri="{9D8B030D-6E8A-4147-A177-3AD203B41FA5}">
                      <a16:colId xmlns:a16="http://schemas.microsoft.com/office/drawing/2014/main" xmlns="" val="20001"/>
                    </a:ext>
                  </a:extLst>
                </a:gridCol>
              </a:tblGrid>
              <a:tr h="471137">
                <a:tc>
                  <a:txBody>
                    <a:bodyPr/>
                    <a:lstStyle/>
                    <a:p>
                      <a:pPr algn="ctr"/>
                      <a:r>
                        <a:rPr lang="zh-TW" altLang="en-US" sz="2400" dirty="0" smtClean="0">
                          <a:latin typeface="微軟正黑體" pitchFamily="34" charset="-120"/>
                          <a:ea typeface="微軟正黑體" pitchFamily="34" charset="-120"/>
                        </a:rPr>
                        <a:t>學校</a:t>
                      </a:r>
                      <a:endParaRPr lang="zh-TW" altLang="en-US" sz="2400" dirty="0">
                        <a:latin typeface="微軟正黑體" pitchFamily="34" charset="-120"/>
                        <a:ea typeface="微軟正黑體" pitchFamily="34" charset="-120"/>
                      </a:endParaRPr>
                    </a:p>
                  </a:txBody>
                  <a:tcPr/>
                </a:tc>
                <a:tc>
                  <a:txBody>
                    <a:bodyPr/>
                    <a:lstStyle/>
                    <a:p>
                      <a:pPr algn="ctr"/>
                      <a:r>
                        <a:rPr lang="zh-TW" altLang="en-US" sz="2400" dirty="0" smtClean="0">
                          <a:latin typeface="微軟正黑體" pitchFamily="34" charset="-120"/>
                          <a:ea typeface="微軟正黑體" pitchFamily="34" charset="-120"/>
                        </a:rPr>
                        <a:t>實用技能學程科別</a:t>
                      </a:r>
                      <a:endParaRPr lang="zh-TW" altLang="en-US" sz="2400" dirty="0">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439728">
                <a:tc>
                  <a:txBody>
                    <a:bodyPr/>
                    <a:lstStyle/>
                    <a:p>
                      <a:pPr algn="ctr"/>
                      <a:r>
                        <a:rPr lang="zh-TW" altLang="en-US" sz="2200" b="1" u="none" strike="noStrike" kern="1200" baseline="0" dirty="0" smtClean="0">
                          <a:latin typeface="微軟正黑體" pitchFamily="34" charset="-120"/>
                          <a:ea typeface="微軟正黑體" pitchFamily="34" charset="-120"/>
                        </a:rPr>
                        <a:t>大慶商工</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dirty="0" smtClean="0">
                          <a:latin typeface="微軟正黑體" pitchFamily="34" charset="-120"/>
                          <a:ea typeface="微軟正黑體" pitchFamily="34" charset="-120"/>
                        </a:rPr>
                        <a:t>汽車修護科、餐飲技術科</a:t>
                      </a:r>
                      <a:endParaRPr lang="zh-TW" altLang="en-US" sz="2000" dirty="0">
                        <a:latin typeface="微軟正黑體" pitchFamily="34" charset="-120"/>
                        <a:ea typeface="微軟正黑體" pitchFamily="34" charset="-120"/>
                      </a:endParaRPr>
                    </a:p>
                  </a:txBody>
                  <a:tcPr/>
                </a:tc>
                <a:extLst>
                  <a:ext uri="{0D108BD9-81ED-4DB2-BD59-A6C34878D82A}">
                    <a16:rowId xmlns:a16="http://schemas.microsoft.com/office/drawing/2014/main" xmlns="" val="10001"/>
                  </a:ext>
                </a:extLst>
              </a:tr>
              <a:tr h="439728">
                <a:tc>
                  <a:txBody>
                    <a:bodyPr/>
                    <a:lstStyle/>
                    <a:p>
                      <a:pPr algn="ctr"/>
                      <a:r>
                        <a:rPr lang="zh-TW" altLang="en-US" sz="2200" b="1" u="none" strike="noStrike" kern="1200" baseline="0" dirty="0" smtClean="0">
                          <a:latin typeface="微軟正黑體" pitchFamily="34" charset="-120"/>
                          <a:ea typeface="微軟正黑體" pitchFamily="34" charset="-120"/>
                        </a:rPr>
                        <a:t>達德商工</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dirty="0" smtClean="0">
                          <a:latin typeface="微軟正黑體" pitchFamily="34" charset="-120"/>
                          <a:ea typeface="微軟正黑體" pitchFamily="34" charset="-120"/>
                        </a:rPr>
                        <a:t>機械加工科、汽車修護科、美髮技術科、餐飲技術科、</a:t>
                      </a:r>
                      <a:endParaRPr lang="en-US" altLang="zh-TW" sz="2000" dirty="0" smtClean="0">
                        <a:latin typeface="微軟正黑體" pitchFamily="34" charset="-120"/>
                        <a:ea typeface="微軟正黑體" pitchFamily="34" charset="-120"/>
                      </a:endParaRPr>
                    </a:p>
                    <a:p>
                      <a:r>
                        <a:rPr lang="zh-TW" altLang="en-US" sz="2000" dirty="0" smtClean="0">
                          <a:latin typeface="微軟正黑體" pitchFamily="34" charset="-120"/>
                          <a:ea typeface="微軟正黑體" pitchFamily="34" charset="-120"/>
                        </a:rPr>
                        <a:t>水電技術科、烘焙食品科、多媒體技術科</a:t>
                      </a:r>
                      <a:endParaRPr lang="zh-TW" altLang="en-US" sz="2000" dirty="0">
                        <a:latin typeface="微軟正黑體" pitchFamily="34" charset="-120"/>
                        <a:ea typeface="微軟正黑體" pitchFamily="34" charset="-120"/>
                      </a:endParaRPr>
                    </a:p>
                  </a:txBody>
                  <a:tcPr/>
                </a:tc>
                <a:extLst>
                  <a:ext uri="{0D108BD9-81ED-4DB2-BD59-A6C34878D82A}">
                    <a16:rowId xmlns:a16="http://schemas.microsoft.com/office/drawing/2014/main" xmlns="" val="10002"/>
                  </a:ext>
                </a:extLst>
              </a:tr>
              <a:tr h="439728">
                <a:tc>
                  <a:txBody>
                    <a:bodyPr/>
                    <a:lstStyle/>
                    <a:p>
                      <a:pPr algn="ctr"/>
                      <a:r>
                        <a:rPr lang="zh-TW" altLang="en-US" sz="2200" b="1" u="none" strike="noStrike" kern="1200" baseline="0" dirty="0" smtClean="0">
                          <a:latin typeface="微軟正黑體" pitchFamily="34" charset="-120"/>
                          <a:ea typeface="微軟正黑體" pitchFamily="34" charset="-120"/>
                        </a:rPr>
                        <a:t>二林工商</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dirty="0" smtClean="0">
                          <a:latin typeface="微軟正黑體" pitchFamily="34" charset="-120"/>
                          <a:ea typeface="微軟正黑體" pitchFamily="34" charset="-120"/>
                        </a:rPr>
                        <a:t>裝潢技術科、機械加工科、</a:t>
                      </a:r>
                      <a:r>
                        <a:rPr lang="zh-TW" altLang="en-US" sz="2000" u="sng" dirty="0" smtClean="0">
                          <a:latin typeface="微軟正黑體" pitchFamily="34" charset="-120"/>
                          <a:ea typeface="微軟正黑體" pitchFamily="34" charset="-120"/>
                        </a:rPr>
                        <a:t>電機修護科</a:t>
                      </a:r>
                      <a:r>
                        <a:rPr lang="en-US" altLang="zh-TW" sz="2000" u="sng"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夜</a:t>
                      </a:r>
                      <a:r>
                        <a:rPr lang="en-US" altLang="zh-TW" sz="2000" u="sng" dirty="0" smtClean="0">
                          <a:latin typeface="微軟正黑體" pitchFamily="34" charset="-120"/>
                          <a:ea typeface="微軟正黑體" pitchFamily="34" charset="-120"/>
                        </a:rPr>
                        <a:t>)</a:t>
                      </a:r>
                      <a:endParaRPr lang="zh-TW" altLang="en-US" sz="2000" u="sng" dirty="0">
                        <a:latin typeface="微軟正黑體" pitchFamily="34" charset="-120"/>
                        <a:ea typeface="微軟正黑體" pitchFamily="34" charset="-120"/>
                      </a:endParaRPr>
                    </a:p>
                  </a:txBody>
                  <a:tcPr/>
                </a:tc>
                <a:extLst>
                  <a:ext uri="{0D108BD9-81ED-4DB2-BD59-A6C34878D82A}">
                    <a16:rowId xmlns:a16="http://schemas.microsoft.com/office/drawing/2014/main" xmlns="" val="10003"/>
                  </a:ext>
                </a:extLst>
              </a:tr>
              <a:tr h="439728">
                <a:tc>
                  <a:txBody>
                    <a:bodyPr/>
                    <a:lstStyle/>
                    <a:p>
                      <a:pPr algn="ctr"/>
                      <a:r>
                        <a:rPr lang="zh-TW" altLang="en-US" sz="2200" b="1" u="none" strike="noStrike" kern="1200" baseline="0" dirty="0" smtClean="0">
                          <a:latin typeface="微軟正黑體" pitchFamily="34" charset="-120"/>
                          <a:ea typeface="微軟正黑體" pitchFamily="34" charset="-120"/>
                        </a:rPr>
                        <a:t>北斗家商</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dirty="0" smtClean="0">
                          <a:latin typeface="微軟正黑體" pitchFamily="34" charset="-120"/>
                          <a:ea typeface="微軟正黑體" pitchFamily="34" charset="-120"/>
                        </a:rPr>
                        <a:t>廣告技術科、美髮技術科、美顏技術科、餐飲技術科</a:t>
                      </a:r>
                      <a:endParaRPr lang="zh-TW" altLang="en-US" sz="2000" dirty="0">
                        <a:latin typeface="微軟正黑體" pitchFamily="34" charset="-120"/>
                        <a:ea typeface="微軟正黑體" pitchFamily="34" charset="-120"/>
                      </a:endParaRPr>
                    </a:p>
                  </a:txBody>
                  <a:tcPr/>
                </a:tc>
                <a:extLst>
                  <a:ext uri="{0D108BD9-81ED-4DB2-BD59-A6C34878D82A}">
                    <a16:rowId xmlns:a16="http://schemas.microsoft.com/office/drawing/2014/main" xmlns="" val="10004"/>
                  </a:ext>
                </a:extLst>
              </a:tr>
              <a:tr h="439728">
                <a:tc>
                  <a:txBody>
                    <a:bodyPr/>
                    <a:lstStyle/>
                    <a:p>
                      <a:pPr algn="ctr"/>
                      <a:r>
                        <a:rPr lang="zh-TW" altLang="en-US" sz="2200" b="1" u="none" strike="noStrike" kern="1200" baseline="0" dirty="0" smtClean="0">
                          <a:latin typeface="微軟正黑體" pitchFamily="34" charset="-120"/>
                          <a:ea typeface="微軟正黑體" pitchFamily="34" charset="-120"/>
                        </a:rPr>
                        <a:t>永靖高工</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dirty="0" smtClean="0">
                          <a:latin typeface="微軟正黑體" pitchFamily="34" charset="-120"/>
                          <a:ea typeface="微軟正黑體" pitchFamily="34" charset="-120"/>
                        </a:rPr>
                        <a:t>化工技術科</a:t>
                      </a:r>
                      <a:endParaRPr lang="zh-TW" altLang="en-US" sz="2000" dirty="0">
                        <a:latin typeface="微軟正黑體" pitchFamily="34" charset="-120"/>
                        <a:ea typeface="微軟正黑體" pitchFamily="34" charset="-120"/>
                      </a:endParaRPr>
                    </a:p>
                  </a:txBody>
                  <a:tcPr/>
                </a:tc>
                <a:extLst>
                  <a:ext uri="{0D108BD9-81ED-4DB2-BD59-A6C34878D82A}">
                    <a16:rowId xmlns:a16="http://schemas.microsoft.com/office/drawing/2014/main" xmlns="" val="10005"/>
                  </a:ext>
                </a:extLst>
              </a:tr>
              <a:tr h="439728">
                <a:tc>
                  <a:txBody>
                    <a:bodyPr/>
                    <a:lstStyle/>
                    <a:p>
                      <a:pPr algn="ctr"/>
                      <a:r>
                        <a:rPr lang="zh-TW" altLang="en-US" sz="2200" b="1" u="none" strike="noStrike" kern="1200" baseline="0" dirty="0" smtClean="0">
                          <a:latin typeface="微軟正黑體" pitchFamily="34" charset="-120"/>
                          <a:ea typeface="微軟正黑體" pitchFamily="34" charset="-120"/>
                        </a:rPr>
                        <a:t>秀水高工</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u="none" dirty="0" smtClean="0">
                          <a:latin typeface="微軟正黑體" pitchFamily="34" charset="-120"/>
                          <a:ea typeface="微軟正黑體" pitchFamily="34" charset="-120"/>
                        </a:rPr>
                        <a:t>電機修護科</a:t>
                      </a:r>
                      <a:r>
                        <a:rPr lang="zh-TW" altLang="en-US" sz="2000" dirty="0" smtClean="0">
                          <a:latin typeface="微軟正黑體" pitchFamily="34" charset="-120"/>
                          <a:ea typeface="微軟正黑體" pitchFamily="34" charset="-120"/>
                        </a:rPr>
                        <a:t>、機械加工科、營造技術科</a:t>
                      </a:r>
                      <a:endParaRPr lang="zh-TW" altLang="en-US" sz="2000" dirty="0">
                        <a:latin typeface="微軟正黑體" pitchFamily="34" charset="-120"/>
                        <a:ea typeface="微軟正黑體" pitchFamily="34" charset="-120"/>
                      </a:endParaRPr>
                    </a:p>
                  </a:txBody>
                  <a:tcPr/>
                </a:tc>
                <a:extLst>
                  <a:ext uri="{0D108BD9-81ED-4DB2-BD59-A6C34878D82A}">
                    <a16:rowId xmlns:a16="http://schemas.microsoft.com/office/drawing/2014/main" xmlns="" val="10006"/>
                  </a:ext>
                </a:extLst>
              </a:tr>
              <a:tr h="439728">
                <a:tc>
                  <a:txBody>
                    <a:bodyPr/>
                    <a:lstStyle/>
                    <a:p>
                      <a:pPr algn="ctr"/>
                      <a:r>
                        <a:rPr lang="zh-TW" altLang="en-US" sz="2200" b="1" u="none" strike="noStrike" kern="1200" baseline="0" dirty="0" smtClean="0">
                          <a:latin typeface="微軟正黑體" pitchFamily="34" charset="-120"/>
                          <a:ea typeface="微軟正黑體" pitchFamily="34" charset="-120"/>
                        </a:rPr>
                        <a:t>員林家商</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u="sng" dirty="0" smtClean="0">
                          <a:latin typeface="微軟正黑體" pitchFamily="34" charset="-120"/>
                          <a:ea typeface="微軟正黑體" pitchFamily="34" charset="-120"/>
                        </a:rPr>
                        <a:t>美顏技術科</a:t>
                      </a:r>
                      <a:r>
                        <a:rPr lang="en-US" altLang="zh-TW" sz="2000" u="sng"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日夜</a:t>
                      </a:r>
                      <a:r>
                        <a:rPr lang="en-US" altLang="zh-TW" sz="2000" u="sng" dirty="0" smtClean="0">
                          <a:latin typeface="微軟正黑體" pitchFamily="34" charset="-120"/>
                          <a:ea typeface="微軟正黑體" pitchFamily="34" charset="-120"/>
                        </a:rPr>
                        <a:t>)</a:t>
                      </a:r>
                      <a:r>
                        <a:rPr lang="zh-TW" altLang="en-US" sz="2000" u="none"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美髮技術科</a:t>
                      </a:r>
                      <a:r>
                        <a:rPr lang="en-US" altLang="zh-TW" sz="2000" u="sng"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夜</a:t>
                      </a:r>
                      <a:r>
                        <a:rPr lang="en-US" altLang="zh-TW" sz="2000" u="sng" dirty="0" smtClean="0">
                          <a:latin typeface="微軟正黑體" pitchFamily="34" charset="-120"/>
                          <a:ea typeface="微軟正黑體" pitchFamily="34" charset="-120"/>
                        </a:rPr>
                        <a:t>)</a:t>
                      </a:r>
                      <a:endParaRPr lang="zh-TW" altLang="en-US" sz="2000" u="sng" dirty="0">
                        <a:latin typeface="微軟正黑體" pitchFamily="34" charset="-120"/>
                        <a:ea typeface="微軟正黑體" pitchFamily="34" charset="-120"/>
                      </a:endParaRPr>
                    </a:p>
                  </a:txBody>
                  <a:tcPr/>
                </a:tc>
                <a:extLst>
                  <a:ext uri="{0D108BD9-81ED-4DB2-BD59-A6C34878D82A}">
                    <a16:rowId xmlns:a16="http://schemas.microsoft.com/office/drawing/2014/main" xmlns="" val="10007"/>
                  </a:ext>
                </a:extLst>
              </a:tr>
              <a:tr h="439728">
                <a:tc>
                  <a:txBody>
                    <a:bodyPr/>
                    <a:lstStyle/>
                    <a:p>
                      <a:pPr algn="ctr"/>
                      <a:r>
                        <a:rPr lang="zh-TW" altLang="en-US" sz="2200" b="1" dirty="0" smtClean="0">
                          <a:latin typeface="微軟正黑體" pitchFamily="34" charset="-120"/>
                          <a:ea typeface="微軟正黑體" pitchFamily="34" charset="-120"/>
                        </a:rPr>
                        <a:t>員林農工</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dirty="0" smtClean="0">
                          <a:latin typeface="微軟正黑體" pitchFamily="34" charset="-120"/>
                          <a:ea typeface="微軟正黑體" pitchFamily="34" charset="-120"/>
                        </a:rPr>
                        <a:t>休閒農業科、</a:t>
                      </a:r>
                      <a:r>
                        <a:rPr lang="zh-TW" altLang="en-US" sz="2000" u="sng" dirty="0" smtClean="0">
                          <a:latin typeface="微軟正黑體" pitchFamily="34" charset="-120"/>
                          <a:ea typeface="微軟正黑體" pitchFamily="34" charset="-120"/>
                        </a:rPr>
                        <a:t>烘焙食品科</a:t>
                      </a:r>
                      <a:r>
                        <a:rPr lang="en-US" altLang="zh-TW" sz="2000" u="sng"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夜</a:t>
                      </a:r>
                      <a:r>
                        <a:rPr lang="en-US" altLang="zh-TW" sz="2000" u="sng" dirty="0" smtClean="0">
                          <a:latin typeface="微軟正黑體" pitchFamily="34" charset="-120"/>
                          <a:ea typeface="微軟正黑體" pitchFamily="34" charset="-120"/>
                        </a:rPr>
                        <a:t>)</a:t>
                      </a:r>
                      <a:endParaRPr lang="zh-TW" altLang="en-US" sz="2000" u="sng" dirty="0">
                        <a:latin typeface="微軟正黑體" pitchFamily="34" charset="-120"/>
                        <a:ea typeface="微軟正黑體" pitchFamily="34" charset="-120"/>
                      </a:endParaRPr>
                    </a:p>
                  </a:txBody>
                  <a:tcPr/>
                </a:tc>
                <a:extLst>
                  <a:ext uri="{0D108BD9-81ED-4DB2-BD59-A6C34878D82A}">
                    <a16:rowId xmlns:a16="http://schemas.microsoft.com/office/drawing/2014/main" xmlns="" val="10008"/>
                  </a:ext>
                </a:extLst>
              </a:tr>
              <a:tr h="439728">
                <a:tc>
                  <a:txBody>
                    <a:bodyPr/>
                    <a:lstStyle/>
                    <a:p>
                      <a:pPr algn="ctr"/>
                      <a:r>
                        <a:rPr lang="zh-TW" altLang="en-US" sz="2200" b="1" dirty="0" smtClean="0">
                          <a:latin typeface="微軟正黑體" pitchFamily="34" charset="-120"/>
                          <a:ea typeface="微軟正黑體" pitchFamily="34" charset="-120"/>
                        </a:rPr>
                        <a:t>崇實高工</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u="sng" dirty="0" smtClean="0">
                          <a:latin typeface="微軟正黑體" pitchFamily="34" charset="-120"/>
                          <a:ea typeface="微軟正黑體" pitchFamily="34" charset="-120"/>
                        </a:rPr>
                        <a:t>水電技術科</a:t>
                      </a:r>
                      <a:r>
                        <a:rPr lang="en-US" altLang="zh-TW" sz="2000" u="sng"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夜</a:t>
                      </a:r>
                      <a:r>
                        <a:rPr lang="en-US" altLang="zh-TW" sz="2000" u="sng"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微電腦修護科</a:t>
                      </a:r>
                      <a:r>
                        <a:rPr lang="en-US" altLang="zh-TW" sz="2000" u="sng"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夜</a:t>
                      </a:r>
                      <a:r>
                        <a:rPr lang="en-US" altLang="zh-TW" sz="2000" u="sng" dirty="0" smtClean="0">
                          <a:latin typeface="微軟正黑體" pitchFamily="34" charset="-120"/>
                          <a:ea typeface="微軟正黑體" pitchFamily="34" charset="-120"/>
                        </a:rPr>
                        <a:t>)</a:t>
                      </a:r>
                      <a:endParaRPr lang="zh-TW" altLang="en-US" sz="2000" u="sng" dirty="0">
                        <a:latin typeface="微軟正黑體" pitchFamily="34" charset="-120"/>
                        <a:ea typeface="微軟正黑體" pitchFamily="34" charset="-120"/>
                      </a:endParaRPr>
                    </a:p>
                  </a:txBody>
                  <a:tcPr/>
                </a:tc>
                <a:extLst>
                  <a:ext uri="{0D108BD9-81ED-4DB2-BD59-A6C34878D82A}">
                    <a16:rowId xmlns:a16="http://schemas.microsoft.com/office/drawing/2014/main" xmlns="" val="10009"/>
                  </a:ext>
                </a:extLst>
              </a:tr>
              <a:tr h="439728">
                <a:tc>
                  <a:txBody>
                    <a:bodyPr/>
                    <a:lstStyle/>
                    <a:p>
                      <a:pPr algn="ctr"/>
                      <a:r>
                        <a:rPr lang="zh-TW" altLang="en-US" sz="2200" b="1" dirty="0" smtClean="0">
                          <a:latin typeface="微軟正黑體" pitchFamily="34" charset="-120"/>
                          <a:ea typeface="微軟正黑體" pitchFamily="34" charset="-120"/>
                        </a:rPr>
                        <a:t>鹿港高中</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u="sng" dirty="0" smtClean="0">
                          <a:latin typeface="微軟正黑體" pitchFamily="34" charset="-120"/>
                          <a:ea typeface="微軟正黑體" pitchFamily="34" charset="-120"/>
                        </a:rPr>
                        <a:t>商用資訊科</a:t>
                      </a:r>
                      <a:r>
                        <a:rPr lang="en-US" altLang="zh-TW" sz="2000" u="sng"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夜</a:t>
                      </a:r>
                      <a:r>
                        <a:rPr lang="en-US" altLang="zh-TW" sz="2000" u="sng" dirty="0" smtClean="0">
                          <a:latin typeface="微軟正黑體" pitchFamily="34" charset="-120"/>
                          <a:ea typeface="微軟正黑體" pitchFamily="34" charset="-120"/>
                        </a:rPr>
                        <a:t>)</a:t>
                      </a:r>
                      <a:endParaRPr lang="zh-TW" altLang="en-US" sz="2000" u="sng" dirty="0">
                        <a:latin typeface="微軟正黑體" pitchFamily="34" charset="-120"/>
                        <a:ea typeface="微軟正黑體" pitchFamily="34" charset="-120"/>
                      </a:endParaRPr>
                    </a:p>
                  </a:txBody>
                  <a:tcPr/>
                </a:tc>
                <a:extLst>
                  <a:ext uri="{0D108BD9-81ED-4DB2-BD59-A6C34878D82A}">
                    <a16:rowId xmlns:a16="http://schemas.microsoft.com/office/drawing/2014/main" xmlns="" val="10010"/>
                  </a:ext>
                </a:extLst>
              </a:tr>
            </a:tbl>
          </a:graphicData>
        </a:graphic>
      </p:graphicFrame>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45</a:t>
            </a:fld>
            <a:endParaRPr lang="zh-TW" altLang="en-US">
              <a:solidFill>
                <a:prstClr val="black">
                  <a:tint val="75000"/>
                </a:prstClr>
              </a:solidFill>
            </a:endParaRPr>
          </a:p>
        </p:txBody>
      </p:sp>
      <p:pic>
        <p:nvPicPr>
          <p:cNvPr id="6" name="圖片 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42574470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15"/>
          <p:cNvGrpSpPr/>
          <p:nvPr/>
        </p:nvGrpSpPr>
        <p:grpSpPr>
          <a:xfrm>
            <a:off x="323527" y="1417638"/>
            <a:ext cx="1258530" cy="1528763"/>
            <a:chOff x="4142809" y="35347"/>
            <a:chExt cx="3634016" cy="691200"/>
          </a:xfrm>
          <a:scene3d>
            <a:camera prst="orthographicFront"/>
            <a:lightRig rig="threePt" dir="t">
              <a:rot lat="0" lon="0" rev="7500000"/>
            </a:lightRig>
          </a:scene3d>
        </p:grpSpPr>
        <p:sp>
          <p:nvSpPr>
            <p:cNvPr id="6" name="矩形 5"/>
            <p:cNvSpPr/>
            <p:nvPr/>
          </p:nvSpPr>
          <p:spPr>
            <a:xfrm>
              <a:off x="4142812" y="35347"/>
              <a:ext cx="3634013" cy="69120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7" name="矩形 6"/>
            <p:cNvSpPr/>
            <p:nvPr/>
          </p:nvSpPr>
          <p:spPr>
            <a:xfrm>
              <a:off x="4142809" y="35347"/>
              <a:ext cx="3634013" cy="691200"/>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rgbClr val="FF0000"/>
                  </a:solidFill>
                  <a:latin typeface="微軟正黑體" pitchFamily="34" charset="-120"/>
                  <a:ea typeface="微軟正黑體" pitchFamily="34" charset="-120"/>
                </a:rPr>
                <a:t>特色</a:t>
              </a:r>
            </a:p>
          </p:txBody>
        </p:sp>
      </p:grpSp>
      <p:grpSp>
        <p:nvGrpSpPr>
          <p:cNvPr id="8" name="群組 18"/>
          <p:cNvGrpSpPr/>
          <p:nvPr/>
        </p:nvGrpSpPr>
        <p:grpSpPr>
          <a:xfrm>
            <a:off x="1582057" y="1417639"/>
            <a:ext cx="7238415" cy="1528762"/>
            <a:chOff x="3625586" y="726547"/>
            <a:chExt cx="9602258" cy="933989"/>
          </a:xfrm>
          <a:scene3d>
            <a:camera prst="orthographicFront"/>
            <a:lightRig rig="threePt" dir="t">
              <a:rot lat="0" lon="0" rev="7500000"/>
            </a:lightRig>
          </a:scene3d>
        </p:grpSpPr>
        <p:sp>
          <p:nvSpPr>
            <p:cNvPr id="9" name="矩形 8"/>
            <p:cNvSpPr/>
            <p:nvPr/>
          </p:nvSpPr>
          <p:spPr>
            <a:xfrm>
              <a:off x="3625586" y="726547"/>
              <a:ext cx="9602258" cy="933989"/>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0" name="矩形 9"/>
            <p:cNvSpPr/>
            <p:nvPr/>
          </p:nvSpPr>
          <p:spPr>
            <a:xfrm>
              <a:off x="3625586" y="726547"/>
              <a:ext cx="9602258" cy="72011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algn="ctr" defTabSz="1066800" fontAlgn="auto">
                <a:spcAft>
                  <a:spcPct val="15000"/>
                </a:spcAft>
                <a:buFontTx/>
                <a:buChar char="••"/>
                <a:defRPr/>
              </a:pPr>
              <a:endParaRPr kumimoji="0" lang="en-US" altLang="zh-TW" sz="2400" b="1" dirty="0">
                <a:solidFill>
                  <a:srgbClr val="FF0000"/>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透過</a:t>
              </a:r>
              <a:r>
                <a:rPr kumimoji="0" lang="zh-TW" altLang="en-US" sz="2400" b="1" dirty="0">
                  <a:solidFill>
                    <a:srgbClr val="FF0000"/>
                  </a:solidFill>
                  <a:latin typeface="微軟正黑體" pitchFamily="34" charset="-120"/>
                  <a:ea typeface="微軟正黑體" pitchFamily="34" charset="-120"/>
                </a:rPr>
                <a:t>現場實作演練</a:t>
              </a:r>
              <a:r>
                <a:rPr kumimoji="0" lang="zh-TW" altLang="en-US" sz="2400" b="1" dirty="0">
                  <a:solidFill>
                    <a:schemeClr val="tx1"/>
                  </a:solidFill>
                  <a:latin typeface="微軟正黑體" pitchFamily="34" charset="-120"/>
                  <a:ea typeface="微軟正黑體" pitchFamily="34" charset="-120"/>
                </a:rPr>
                <a:t>，將實務與理論結合。</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學生可藉此</a:t>
              </a:r>
              <a:r>
                <a:rPr kumimoji="0" lang="zh-TW" altLang="en-US" sz="2400" b="1" dirty="0">
                  <a:solidFill>
                    <a:srgbClr val="FF0000"/>
                  </a:solidFill>
                  <a:latin typeface="微軟正黑體" pitchFamily="34" charset="-120"/>
                  <a:ea typeface="微軟正黑體" pitchFamily="34" charset="-120"/>
                </a:rPr>
                <a:t>獲得專業實用技術，</a:t>
              </a:r>
              <a:r>
                <a:rPr kumimoji="0" lang="zh-TW" altLang="en-US" sz="2400" b="1" dirty="0">
                  <a:solidFill>
                    <a:schemeClr val="tx1"/>
                  </a:solidFill>
                  <a:latin typeface="微軟正黑體" pitchFamily="34" charset="-120"/>
                  <a:ea typeface="微軟正黑體" pitchFamily="34" charset="-120"/>
                </a:rPr>
                <a:t>適合</a:t>
              </a:r>
              <a:r>
                <a:rPr kumimoji="0" lang="zh-TW" altLang="en-US" sz="2400" b="1" dirty="0">
                  <a:solidFill>
                    <a:srgbClr val="FF0000"/>
                  </a:solidFill>
                  <a:latin typeface="微軟正黑體" pitchFamily="34" charset="-120"/>
                  <a:ea typeface="微軟正黑體" pitchFamily="34" charset="-120"/>
                </a:rPr>
                <a:t>操作型</a:t>
              </a:r>
              <a:r>
                <a:rPr kumimoji="0" lang="zh-TW" altLang="en-US" sz="2400" b="1" dirty="0">
                  <a:solidFill>
                    <a:schemeClr val="tx1"/>
                  </a:solidFill>
                  <a:latin typeface="微軟正黑體" pitchFamily="34" charset="-120"/>
                  <a:ea typeface="微軟正黑體" pitchFamily="34" charset="-120"/>
                </a:rPr>
                <a:t>學生。</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訓練期間所得</a:t>
              </a:r>
              <a:r>
                <a:rPr kumimoji="0" lang="zh-TW" altLang="en-US" sz="2400" b="1" dirty="0">
                  <a:solidFill>
                    <a:srgbClr val="FF0000"/>
                  </a:solidFill>
                  <a:latin typeface="微軟正黑體" pitchFamily="34" charset="-120"/>
                  <a:ea typeface="微軟正黑體" pitchFamily="34" charset="-120"/>
                </a:rPr>
                <a:t>生活津貼</a:t>
              </a:r>
              <a:r>
                <a:rPr kumimoji="0" lang="zh-TW" altLang="en-US" sz="2400" b="1" dirty="0">
                  <a:solidFill>
                    <a:schemeClr val="tx1"/>
                  </a:solidFill>
                  <a:latin typeface="微軟正黑體" pitchFamily="34" charset="-120"/>
                  <a:ea typeface="微軟正黑體" pitchFamily="34" charset="-120"/>
                </a:rPr>
                <a:t>可支付學費或生活費。</a:t>
              </a:r>
              <a:endParaRPr kumimoji="0" lang="zh-TW" altLang="en-US" sz="2800" b="1" dirty="0">
                <a:solidFill>
                  <a:srgbClr val="FF0000"/>
                </a:solidFill>
                <a:latin typeface="微軟正黑體" pitchFamily="34" charset="-120"/>
                <a:ea typeface="微軟正黑體" pitchFamily="34" charset="-120"/>
              </a:endParaRPr>
            </a:p>
          </p:txBody>
        </p:sp>
      </p:grpSp>
      <p:grpSp>
        <p:nvGrpSpPr>
          <p:cNvPr id="11" name="群組 15"/>
          <p:cNvGrpSpPr/>
          <p:nvPr/>
        </p:nvGrpSpPr>
        <p:grpSpPr>
          <a:xfrm>
            <a:off x="304491" y="3183068"/>
            <a:ext cx="1288813" cy="1819261"/>
            <a:chOff x="4142812" y="20874"/>
            <a:chExt cx="3634013" cy="682691"/>
          </a:xfrm>
          <a:scene3d>
            <a:camera prst="orthographicFront"/>
            <a:lightRig rig="threePt" dir="t">
              <a:rot lat="0" lon="0" rev="7500000"/>
            </a:lightRig>
          </a:scene3d>
        </p:grpSpPr>
        <p:sp>
          <p:nvSpPr>
            <p:cNvPr id="12" name="矩形 11"/>
            <p:cNvSpPr/>
            <p:nvPr/>
          </p:nvSpPr>
          <p:spPr>
            <a:xfrm>
              <a:off x="4142812" y="35347"/>
              <a:ext cx="3634013" cy="61842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3" name="矩形 12"/>
            <p:cNvSpPr/>
            <p:nvPr/>
          </p:nvSpPr>
          <p:spPr>
            <a:xfrm>
              <a:off x="4142812" y="20874"/>
              <a:ext cx="3602300" cy="682691"/>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rgbClr val="FF0000"/>
                  </a:solidFill>
                  <a:latin typeface="微軟正黑體" pitchFamily="34" charset="-120"/>
                  <a:ea typeface="微軟正黑體" pitchFamily="34" charset="-120"/>
                </a:rPr>
                <a:t>模式</a:t>
              </a:r>
            </a:p>
          </p:txBody>
        </p:sp>
      </p:grpSp>
      <p:grpSp>
        <p:nvGrpSpPr>
          <p:cNvPr id="14" name="群組 18"/>
          <p:cNvGrpSpPr/>
          <p:nvPr/>
        </p:nvGrpSpPr>
        <p:grpSpPr>
          <a:xfrm>
            <a:off x="1582057" y="3140968"/>
            <a:ext cx="7238415" cy="1861362"/>
            <a:chOff x="4142812" y="362272"/>
            <a:chExt cx="9098873" cy="1283633"/>
          </a:xfrm>
          <a:scene3d>
            <a:camera prst="orthographicFront"/>
            <a:lightRig rig="threePt" dir="t">
              <a:rot lat="0" lon="0" rev="7500000"/>
            </a:lightRig>
          </a:scene3d>
        </p:grpSpPr>
        <p:sp>
          <p:nvSpPr>
            <p:cNvPr id="15" name="矩形 14"/>
            <p:cNvSpPr/>
            <p:nvPr/>
          </p:nvSpPr>
          <p:spPr>
            <a:xfrm>
              <a:off x="4156653" y="415172"/>
              <a:ext cx="9085032" cy="1138896"/>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6" name="矩形 15"/>
            <p:cNvSpPr/>
            <p:nvPr/>
          </p:nvSpPr>
          <p:spPr>
            <a:xfrm>
              <a:off x="4142812" y="362272"/>
              <a:ext cx="9085032" cy="128363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輪調式：</a:t>
              </a:r>
              <a:r>
                <a:rPr kumimoji="0" lang="zh-TW" altLang="en-US" sz="2400" b="1" dirty="0">
                  <a:solidFill>
                    <a:schemeClr val="tx1"/>
                  </a:solidFill>
                  <a:latin typeface="微軟正黑體" pitchFamily="34" charset="-120"/>
                  <a:ea typeface="微軟正黑體" pitchFamily="34" charset="-120"/>
                </a:rPr>
                <a:t> 學校與建教合作機構以兩班為單位實施</a:t>
              </a:r>
              <a:endParaRPr kumimoji="0" lang="en-US" altLang="zh-TW" sz="2400" b="1" dirty="0">
                <a:solidFill>
                  <a:schemeClr val="tx1"/>
                </a:solidFill>
                <a:latin typeface="微軟正黑體" pitchFamily="34" charset="-120"/>
                <a:ea typeface="微軟正黑體" pitchFamily="34" charset="-120"/>
              </a:endParaRPr>
            </a:p>
            <a:p>
              <a:pPr marL="0" lvl="1" defTabSz="1066800" fontAlgn="auto">
                <a:spcAft>
                  <a:spcPct val="15000"/>
                </a:spcAft>
                <a:defRPr/>
              </a:pPr>
              <a:r>
                <a:rPr kumimoji="0" lang="zh-TW" altLang="en-US" sz="2400" b="1" dirty="0">
                  <a:solidFill>
                    <a:schemeClr val="tx1"/>
                  </a:solidFill>
                  <a:latin typeface="微軟正黑體" pitchFamily="34" charset="-120"/>
                  <a:ea typeface="微軟正黑體" pitchFamily="34" charset="-120"/>
                </a:rPr>
                <a:t>　　　　　輪調，一班在校、一班</a:t>
              </a:r>
              <a:r>
                <a:rPr kumimoji="0" lang="zh-TW" altLang="en-US" sz="2400" b="1" dirty="0" smtClean="0">
                  <a:solidFill>
                    <a:schemeClr val="tx1"/>
                  </a:solidFill>
                  <a:latin typeface="微軟正黑體" pitchFamily="34" charset="-120"/>
                  <a:ea typeface="微軟正黑體" pitchFamily="34" charset="-120"/>
                </a:rPr>
                <a:t>到建教合作機構</a:t>
              </a:r>
              <a:endParaRPr kumimoji="0" lang="en-US" altLang="zh-TW" sz="2400" b="1" dirty="0" smtClean="0">
                <a:solidFill>
                  <a:schemeClr val="tx1"/>
                </a:solidFill>
                <a:latin typeface="微軟正黑體" pitchFamily="34" charset="-120"/>
                <a:ea typeface="微軟正黑體" pitchFamily="34" charset="-120"/>
              </a:endParaRPr>
            </a:p>
            <a:p>
              <a:pPr marL="0" lvl="1" defTabSz="1066800" fontAlgn="auto">
                <a:spcAft>
                  <a:spcPct val="15000"/>
                </a:spcAft>
                <a:defRPr/>
              </a:pPr>
              <a:r>
                <a:rPr lang="zh-TW" altLang="en-US" sz="2400" b="1" dirty="0">
                  <a:solidFill>
                    <a:schemeClr val="tx1"/>
                  </a:solidFill>
                  <a:latin typeface="微軟正黑體" pitchFamily="34" charset="-120"/>
                  <a:ea typeface="微軟正黑體" pitchFamily="34" charset="-120"/>
                </a:rPr>
                <a:t> </a:t>
              </a:r>
              <a:r>
                <a:rPr lang="zh-TW" altLang="en-US" sz="2400" b="1" dirty="0" smtClean="0">
                  <a:solidFill>
                    <a:schemeClr val="tx1"/>
                  </a:solidFill>
                  <a:latin typeface="微軟正黑體" pitchFamily="34" charset="-120"/>
                  <a:ea typeface="微軟正黑體" pitchFamily="34" charset="-120"/>
                </a:rPr>
                <a:t>                   </a:t>
              </a:r>
              <a:r>
                <a:rPr kumimoji="0" lang="zh-TW" altLang="en-US" sz="2400" b="1" dirty="0" smtClean="0">
                  <a:solidFill>
                    <a:schemeClr val="tx1"/>
                  </a:solidFill>
                  <a:latin typeface="微軟正黑體" pitchFamily="34" charset="-120"/>
                  <a:ea typeface="微軟正黑體" pitchFamily="34" charset="-120"/>
                </a:rPr>
                <a:t>接受職業技能訓練。</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階梯式：</a:t>
              </a:r>
              <a:r>
                <a:rPr kumimoji="0" lang="zh-TW" altLang="en-US" sz="2400" b="1" dirty="0">
                  <a:solidFill>
                    <a:schemeClr val="tx1"/>
                  </a:solidFill>
                  <a:latin typeface="微軟正黑體" pitchFamily="34" charset="-120"/>
                  <a:ea typeface="微軟正黑體" pitchFamily="34" charset="-120"/>
                </a:rPr>
                <a:t> 一、二年級在校，三年級到機構。</a:t>
              </a:r>
            </a:p>
          </p:txBody>
        </p:sp>
      </p:grpSp>
      <p:grpSp>
        <p:nvGrpSpPr>
          <p:cNvPr id="17" name="群組 15"/>
          <p:cNvGrpSpPr/>
          <p:nvPr/>
        </p:nvGrpSpPr>
        <p:grpSpPr>
          <a:xfrm>
            <a:off x="304490" y="5019664"/>
            <a:ext cx="1307851" cy="1736675"/>
            <a:chOff x="3713093" y="726547"/>
            <a:chExt cx="3687694" cy="703172"/>
          </a:xfrm>
          <a:scene3d>
            <a:camera prst="orthographicFront"/>
            <a:lightRig rig="threePt" dir="t">
              <a:rot lat="0" lon="0" rev="7500000"/>
            </a:lightRig>
          </a:scene3d>
        </p:grpSpPr>
        <p:sp>
          <p:nvSpPr>
            <p:cNvPr id="18" name="矩形 17"/>
            <p:cNvSpPr/>
            <p:nvPr/>
          </p:nvSpPr>
          <p:spPr>
            <a:xfrm>
              <a:off x="3766774" y="726547"/>
              <a:ext cx="3634013" cy="69120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9" name="矩形 18"/>
            <p:cNvSpPr/>
            <p:nvPr/>
          </p:nvSpPr>
          <p:spPr>
            <a:xfrm>
              <a:off x="3713093" y="738519"/>
              <a:ext cx="3602300" cy="691200"/>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rgbClr val="FF0000"/>
                  </a:solidFill>
                  <a:latin typeface="微軟正黑體" pitchFamily="34" charset="-120"/>
                  <a:ea typeface="微軟正黑體" pitchFamily="34" charset="-120"/>
                </a:rPr>
                <a:t>錄取</a:t>
              </a:r>
            </a:p>
          </p:txBody>
        </p:sp>
      </p:grpSp>
      <p:grpSp>
        <p:nvGrpSpPr>
          <p:cNvPr id="20" name="群組 18"/>
          <p:cNvGrpSpPr/>
          <p:nvPr/>
        </p:nvGrpSpPr>
        <p:grpSpPr>
          <a:xfrm>
            <a:off x="1612342" y="5002330"/>
            <a:ext cx="7208130" cy="1724441"/>
            <a:chOff x="4221109" y="1455986"/>
            <a:chExt cx="9085033" cy="1064238"/>
          </a:xfrm>
          <a:scene3d>
            <a:camera prst="orthographicFront"/>
            <a:lightRig rig="threePt" dir="t">
              <a:rot lat="0" lon="0" rev="7500000"/>
            </a:lightRig>
          </a:scene3d>
        </p:grpSpPr>
        <p:sp>
          <p:nvSpPr>
            <p:cNvPr id="21" name="矩形 20"/>
            <p:cNvSpPr/>
            <p:nvPr/>
          </p:nvSpPr>
          <p:spPr>
            <a:xfrm>
              <a:off x="4221110" y="1466144"/>
              <a:ext cx="9085032" cy="1054080"/>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22" name="矩形 21"/>
            <p:cNvSpPr/>
            <p:nvPr/>
          </p:nvSpPr>
          <p:spPr>
            <a:xfrm>
              <a:off x="4221109" y="1455986"/>
              <a:ext cx="8856981" cy="105561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各校自行招生，</a:t>
              </a:r>
              <a:r>
                <a:rPr kumimoji="0" lang="en-US" altLang="zh-TW" sz="2400" b="1" dirty="0">
                  <a:solidFill>
                    <a:schemeClr val="tx1"/>
                  </a:solidFill>
                  <a:latin typeface="微軟正黑體" pitchFamily="34" charset="-120"/>
                  <a:ea typeface="微軟正黑體" pitchFamily="34" charset="-120"/>
                </a:rPr>
                <a:t>4</a:t>
              </a:r>
              <a:r>
                <a:rPr kumimoji="0" lang="zh-TW" altLang="en-US" sz="2400" b="1" dirty="0">
                  <a:solidFill>
                    <a:schemeClr val="tx1"/>
                  </a:solidFill>
                  <a:latin typeface="微軟正黑體" pitchFamily="34" charset="-120"/>
                  <a:ea typeface="微軟正黑體" pitchFamily="34" charset="-120"/>
                </a:rPr>
                <a:t>月中招生，</a:t>
              </a:r>
              <a:r>
                <a:rPr kumimoji="0" lang="en-US" altLang="zh-TW" sz="2400" b="1" dirty="0">
                  <a:solidFill>
                    <a:schemeClr val="tx1"/>
                  </a:solidFill>
                  <a:latin typeface="微軟正黑體" pitchFamily="34" charset="-120"/>
                  <a:ea typeface="微軟正黑體" pitchFamily="34" charset="-120"/>
                </a:rPr>
                <a:t>6</a:t>
              </a:r>
              <a:r>
                <a:rPr kumimoji="0" lang="zh-TW" altLang="en-US" sz="2400" b="1" dirty="0">
                  <a:solidFill>
                    <a:schemeClr val="tx1"/>
                  </a:solidFill>
                  <a:latin typeface="微軟正黑體" pitchFamily="34" charset="-120"/>
                  <a:ea typeface="微軟正黑體" pitchFamily="34" charset="-120"/>
                </a:rPr>
                <a:t>月底放榜。</a:t>
              </a: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不採計國中在校成績。採面談、口試、實作等方式辦理評選。</a:t>
              </a: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評選成績相同時，以經濟弱勢者優先錄取</a:t>
              </a:r>
              <a:endParaRPr kumimoji="0" lang="zh-TW" altLang="en-US" sz="2400" b="1" dirty="0">
                <a:solidFill>
                  <a:schemeClr val="tx1"/>
                </a:solidFill>
                <a:latin typeface="微軟正黑體" pitchFamily="34" charset="-120"/>
                <a:ea typeface="微軟正黑體" pitchFamily="34" charset="-120"/>
              </a:endParaRPr>
            </a:p>
          </p:txBody>
        </p:sp>
      </p:grpSp>
      <p:sp>
        <p:nvSpPr>
          <p:cNvPr id="24" name="標題 1"/>
          <p:cNvSpPr txBox="1">
            <a:spLocks/>
          </p:cNvSpPr>
          <p:nvPr/>
        </p:nvSpPr>
        <p:spPr bwMode="auto">
          <a:xfrm>
            <a:off x="323528" y="188640"/>
            <a:ext cx="8496944" cy="1115452"/>
          </a:xfrm>
          <a:prstGeom prst="rect">
            <a:avLst/>
          </a:prstGeom>
          <a:solidFill>
            <a:schemeClr val="tx2">
              <a:lumMod val="7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sz="4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年建</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教合作班</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46</a:t>
            </a:fld>
            <a:endParaRPr lang="zh-TW" altLang="en-US">
              <a:solidFill>
                <a:prstClr val="black">
                  <a:tint val="75000"/>
                </a:prstClr>
              </a:solidFill>
            </a:endParaRPr>
          </a:p>
        </p:txBody>
      </p:sp>
      <p:pic>
        <p:nvPicPr>
          <p:cNvPr id="23" name="圖片 2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31735953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323528" y="188640"/>
            <a:ext cx="8568952" cy="1008112"/>
          </a:xfrm>
          <a:prstGeom prst="rect">
            <a:avLst/>
          </a:prstGeom>
          <a:solidFill>
            <a:schemeClr val="tx2">
              <a:lumMod val="7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年運動</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績</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優生獨招</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6" name="圓角矩形 5"/>
          <p:cNvSpPr/>
          <p:nvPr/>
        </p:nvSpPr>
        <p:spPr>
          <a:xfrm>
            <a:off x="323528" y="1332000"/>
            <a:ext cx="8568952" cy="51125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Blip>
                <a:blip r:embed="rId2"/>
              </a:buBlip>
              <a:defRPr/>
            </a:pPr>
            <a:r>
              <a:rPr lang="zh-TW" altLang="en-US" sz="2800" dirty="0">
                <a:solidFill>
                  <a:schemeClr val="bg1"/>
                </a:solidFill>
                <a:latin typeface="微軟正黑體" pitchFamily="34" charset="-120"/>
                <a:ea typeface="微軟正黑體" pitchFamily="34" charset="-120"/>
              </a:rPr>
              <a:t>分為</a:t>
            </a:r>
            <a:r>
              <a:rPr lang="zh-TW" altLang="zh-TW" sz="2800" dirty="0">
                <a:solidFill>
                  <a:schemeClr val="bg1"/>
                </a:solidFill>
                <a:latin typeface="微軟正黑體" pitchFamily="34" charset="-120"/>
                <a:ea typeface="微軟正黑體" pitchFamily="34" charset="-120"/>
              </a:rPr>
              <a:t>「甄審」、「甄試」及「單獨招生」</a:t>
            </a:r>
            <a:endParaRPr lang="en-US" altLang="zh-TW" sz="2800" dirty="0">
              <a:solidFill>
                <a:schemeClr val="bg1"/>
              </a:solidFill>
              <a:latin typeface="微軟正黑體" pitchFamily="34" charset="-120"/>
              <a:ea typeface="微軟正黑體" pitchFamily="34" charset="-120"/>
            </a:endParaRPr>
          </a:p>
          <a:p>
            <a:pPr lvl="1">
              <a:buBlip>
                <a:blip r:embed="rId3"/>
              </a:buBlip>
              <a:defRPr/>
            </a:pPr>
            <a:r>
              <a:rPr lang="zh-TW" altLang="zh-TW" sz="2000" b="1" dirty="0">
                <a:solidFill>
                  <a:srgbClr val="FFFF00"/>
                </a:solidFill>
                <a:latin typeface="微軟正黑體" pitchFamily="34" charset="-120"/>
                <a:ea typeface="微軟正黑體" pitchFamily="34" charset="-120"/>
              </a:rPr>
              <a:t>甄審</a:t>
            </a:r>
            <a:r>
              <a:rPr lang="zh-TW" altLang="zh-TW" sz="2000" dirty="0" smtClean="0">
                <a:solidFill>
                  <a:schemeClr val="bg1"/>
                </a:solidFill>
                <a:latin typeface="微軟正黑體" pitchFamily="34" charset="-120"/>
                <a:ea typeface="微軟正黑體" pitchFamily="34" charset="-120"/>
              </a:rPr>
              <a:t>：以</a:t>
            </a:r>
            <a:r>
              <a:rPr lang="zh-TW" altLang="en-US" sz="2000" dirty="0">
                <a:solidFill>
                  <a:schemeClr val="bg1"/>
                </a:solidFill>
                <a:latin typeface="微軟正黑體" pitchFamily="34" charset="-120"/>
                <a:ea typeface="微軟正黑體" pitchFamily="34" charset="-120"/>
              </a:rPr>
              <a:t>國際</a:t>
            </a:r>
            <a:r>
              <a:rPr lang="zh-TW" altLang="zh-TW" sz="2000" dirty="0">
                <a:solidFill>
                  <a:schemeClr val="bg1"/>
                </a:solidFill>
                <a:latin typeface="微軟正黑體" pitchFamily="34" charset="-120"/>
                <a:ea typeface="微軟正黑體" pitchFamily="34" charset="-120"/>
              </a:rPr>
              <a:t>運動競賽成就為報名門檻，作為分發之標準，為</a:t>
            </a:r>
            <a:r>
              <a:rPr lang="zh-TW" altLang="zh-TW" sz="2000" dirty="0" smtClean="0">
                <a:solidFill>
                  <a:schemeClr val="bg1"/>
                </a:solidFill>
                <a:latin typeface="微軟正黑體" pitchFamily="34" charset="-120"/>
                <a:ea typeface="微軟正黑體" pitchFamily="34" charset="-120"/>
              </a:rPr>
              <a:t>外</a:t>
            </a:r>
            <a:endParaRPr lang="en-US" altLang="zh-TW" sz="2000" dirty="0" smtClean="0">
              <a:solidFill>
                <a:schemeClr val="bg1"/>
              </a:solidFill>
              <a:latin typeface="微軟正黑體" pitchFamily="34" charset="-120"/>
              <a:ea typeface="微軟正黑體" pitchFamily="34" charset="-120"/>
            </a:endParaRPr>
          </a:p>
          <a:p>
            <a:pPr lvl="1">
              <a:defRPr/>
            </a:pPr>
            <a:r>
              <a:rPr lang="zh-TW" altLang="en-US" sz="2000" dirty="0">
                <a:solidFill>
                  <a:schemeClr val="bg1"/>
                </a:solidFill>
                <a:latin typeface="微軟正黑體" pitchFamily="34" charset="-120"/>
                <a:ea typeface="微軟正黑體" pitchFamily="34" charset="-120"/>
              </a:rPr>
              <a:t> </a:t>
            </a:r>
            <a:r>
              <a:rPr lang="zh-TW" altLang="en-US" sz="2000" dirty="0" smtClean="0">
                <a:solidFill>
                  <a:schemeClr val="bg1"/>
                </a:solidFill>
                <a:latin typeface="微軟正黑體" pitchFamily="34" charset="-120"/>
                <a:ea typeface="微軟正黑體" pitchFamily="34" charset="-120"/>
              </a:rPr>
              <a:t>              </a:t>
            </a:r>
            <a:r>
              <a:rPr lang="zh-TW" altLang="zh-TW" sz="2000" dirty="0" smtClean="0">
                <a:solidFill>
                  <a:schemeClr val="bg1"/>
                </a:solidFill>
                <a:latin typeface="微軟正黑體" pitchFamily="34" charset="-120"/>
                <a:ea typeface="微軟正黑體" pitchFamily="34" charset="-120"/>
              </a:rPr>
              <a:t>加</a:t>
            </a:r>
            <a:r>
              <a:rPr lang="zh-TW" altLang="zh-TW" sz="2000" dirty="0">
                <a:solidFill>
                  <a:schemeClr val="bg1"/>
                </a:solidFill>
                <a:latin typeface="微軟正黑體" pitchFamily="34" charset="-120"/>
                <a:ea typeface="微軟正黑體" pitchFamily="34" charset="-120"/>
              </a:rPr>
              <a:t>招生名額。</a:t>
            </a:r>
          </a:p>
          <a:p>
            <a:pPr lvl="1">
              <a:buBlip>
                <a:blip r:embed="rId3"/>
              </a:buBlip>
              <a:defRPr/>
            </a:pPr>
            <a:r>
              <a:rPr lang="zh-TW" altLang="zh-TW" sz="2000" b="1" dirty="0">
                <a:solidFill>
                  <a:srgbClr val="FFFF00"/>
                </a:solidFill>
                <a:latin typeface="微軟正黑體" pitchFamily="34" charset="-120"/>
                <a:ea typeface="微軟正黑體" pitchFamily="34" charset="-120"/>
              </a:rPr>
              <a:t>甄試</a:t>
            </a:r>
            <a:r>
              <a:rPr lang="zh-TW" altLang="zh-TW" sz="2000" dirty="0">
                <a:solidFill>
                  <a:schemeClr val="bg1"/>
                </a:solidFill>
                <a:latin typeface="微軟正黑體" pitchFamily="34" charset="-120"/>
                <a:ea typeface="微軟正黑體" pitchFamily="34" charset="-120"/>
              </a:rPr>
              <a:t>：甄試係以運動競賽成就為報名門檻，並加考</a:t>
            </a:r>
            <a:r>
              <a:rPr lang="zh-TW" altLang="zh-TW" sz="2000" dirty="0" smtClean="0">
                <a:solidFill>
                  <a:schemeClr val="bg1"/>
                </a:solidFill>
                <a:latin typeface="微軟正黑體" pitchFamily="34" charset="-120"/>
                <a:ea typeface="微軟正黑體" pitchFamily="34" charset="-120"/>
              </a:rPr>
              <a:t>學科及</a:t>
            </a:r>
            <a:r>
              <a:rPr lang="zh-TW" altLang="zh-TW" sz="2000" dirty="0">
                <a:solidFill>
                  <a:schemeClr val="bg1"/>
                </a:solidFill>
                <a:latin typeface="微軟正黑體" pitchFamily="34" charset="-120"/>
                <a:ea typeface="微軟正黑體" pitchFamily="34" charset="-120"/>
              </a:rPr>
              <a:t>部分</a:t>
            </a:r>
            <a:r>
              <a:rPr lang="zh-TW" altLang="zh-TW" sz="2000" dirty="0" smtClean="0">
                <a:solidFill>
                  <a:schemeClr val="bg1"/>
                </a:solidFill>
                <a:latin typeface="微軟正黑體" pitchFamily="34" charset="-120"/>
                <a:ea typeface="微軟正黑體" pitchFamily="34" charset="-120"/>
              </a:rPr>
              <a:t>專</a:t>
            </a:r>
            <a:endParaRPr lang="en-US" altLang="zh-TW" sz="2000" dirty="0" smtClean="0">
              <a:solidFill>
                <a:schemeClr val="bg1"/>
              </a:solidFill>
              <a:latin typeface="微軟正黑體" pitchFamily="34" charset="-120"/>
              <a:ea typeface="微軟正黑體" pitchFamily="34" charset="-120"/>
            </a:endParaRPr>
          </a:p>
          <a:p>
            <a:pPr lvl="1">
              <a:defRPr/>
            </a:pPr>
            <a:r>
              <a:rPr lang="zh-TW" altLang="en-US" sz="2000" dirty="0" smtClean="0">
                <a:solidFill>
                  <a:schemeClr val="bg1"/>
                </a:solidFill>
                <a:latin typeface="微軟正黑體" pitchFamily="34" charset="-120"/>
                <a:ea typeface="微軟正黑體" pitchFamily="34" charset="-120"/>
              </a:rPr>
              <a:t>               </a:t>
            </a:r>
            <a:r>
              <a:rPr lang="zh-TW" altLang="zh-TW" sz="2000" dirty="0" smtClean="0">
                <a:solidFill>
                  <a:schemeClr val="bg1"/>
                </a:solidFill>
                <a:latin typeface="微軟正黑體" pitchFamily="34" charset="-120"/>
                <a:ea typeface="微軟正黑體" pitchFamily="34" charset="-120"/>
              </a:rPr>
              <a:t>長</a:t>
            </a:r>
            <a:r>
              <a:rPr lang="zh-TW" altLang="zh-TW" sz="2000" dirty="0">
                <a:solidFill>
                  <a:schemeClr val="bg1"/>
                </a:solidFill>
                <a:latin typeface="微軟正黑體" pitchFamily="34" charset="-120"/>
                <a:ea typeface="微軟正黑體" pitchFamily="34" charset="-120"/>
              </a:rPr>
              <a:t>須參加術科檢定，為內含之招生名額。</a:t>
            </a:r>
          </a:p>
          <a:p>
            <a:pPr lvl="1">
              <a:buBlip>
                <a:blip r:embed="rId3"/>
              </a:buBlip>
              <a:defRPr/>
            </a:pPr>
            <a:r>
              <a:rPr lang="zh-TW" altLang="zh-TW" sz="2000" b="1" dirty="0" smtClean="0">
                <a:solidFill>
                  <a:srgbClr val="FFFF00"/>
                </a:solidFill>
                <a:latin typeface="微軟正黑體" pitchFamily="34" charset="-120"/>
                <a:ea typeface="微軟正黑體" pitchFamily="34" charset="-120"/>
              </a:rPr>
              <a:t>獨招</a:t>
            </a:r>
            <a:r>
              <a:rPr lang="zh-TW" altLang="zh-TW" sz="2000" dirty="0" smtClean="0">
                <a:solidFill>
                  <a:schemeClr val="bg1"/>
                </a:solidFill>
                <a:latin typeface="微軟正黑體" pitchFamily="34" charset="-120"/>
                <a:ea typeface="微軟正黑體" pitchFamily="34" charset="-120"/>
              </a:rPr>
              <a:t>：</a:t>
            </a:r>
            <a:r>
              <a:rPr lang="zh-TW" altLang="zh-TW" sz="2000" dirty="0">
                <a:solidFill>
                  <a:schemeClr val="bg1"/>
                </a:solidFill>
                <a:latin typeface="微軟正黑體" pitchFamily="34" charset="-120"/>
                <a:ea typeface="微軟正黑體" pitchFamily="34" charset="-120"/>
              </a:rPr>
              <a:t>其招生規定由各校擬訂，報主管機關核定；除依</a:t>
            </a:r>
            <a:r>
              <a:rPr lang="zh-TW" altLang="zh-TW" sz="2000" dirty="0" smtClean="0">
                <a:solidFill>
                  <a:schemeClr val="bg1"/>
                </a:solidFill>
                <a:latin typeface="微軟正黑體" pitchFamily="34" charset="-120"/>
                <a:ea typeface="微軟正黑體" pitchFamily="34" charset="-120"/>
              </a:rPr>
              <a:t>規定</a:t>
            </a:r>
            <a:r>
              <a:rPr lang="zh-TW" altLang="en-US" sz="2000" dirty="0" smtClean="0">
                <a:solidFill>
                  <a:schemeClr val="bg1"/>
                </a:solidFill>
                <a:latin typeface="微軟正黑體" pitchFamily="34" charset="-120"/>
                <a:ea typeface="微軟正黑體" pitchFamily="34" charset="-120"/>
              </a:rPr>
              <a:t>報</a:t>
            </a:r>
            <a:r>
              <a:rPr lang="zh-TW" altLang="zh-TW" sz="2000" dirty="0" smtClean="0">
                <a:solidFill>
                  <a:schemeClr val="bg1"/>
                </a:solidFill>
                <a:latin typeface="微軟正黑體" pitchFamily="34" charset="-120"/>
                <a:ea typeface="微軟正黑體" pitchFamily="34" charset="-120"/>
              </a:rPr>
              <a:t>准</a:t>
            </a:r>
            <a:endParaRPr lang="en-US" altLang="zh-TW" sz="2000" dirty="0" smtClean="0">
              <a:solidFill>
                <a:schemeClr val="bg1"/>
              </a:solidFill>
              <a:latin typeface="微軟正黑體" pitchFamily="34" charset="-120"/>
              <a:ea typeface="微軟正黑體" pitchFamily="34" charset="-120"/>
            </a:endParaRPr>
          </a:p>
          <a:p>
            <a:pPr lvl="1">
              <a:defRPr/>
            </a:pPr>
            <a:r>
              <a:rPr lang="zh-TW" altLang="en-US" sz="2000" dirty="0" smtClean="0">
                <a:solidFill>
                  <a:schemeClr val="bg1"/>
                </a:solidFill>
                <a:latin typeface="微軟正黑體" pitchFamily="34" charset="-120"/>
                <a:ea typeface="微軟正黑體" pitchFamily="34" charset="-120"/>
              </a:rPr>
              <a:t>               </a:t>
            </a:r>
            <a:r>
              <a:rPr lang="zh-TW" altLang="zh-TW" sz="2000" dirty="0" smtClean="0">
                <a:solidFill>
                  <a:schemeClr val="bg1"/>
                </a:solidFill>
                <a:latin typeface="微軟正黑體" pitchFamily="34" charset="-120"/>
                <a:ea typeface="微軟正黑體" pitchFamily="34" charset="-120"/>
              </a:rPr>
              <a:t>得採外加</a:t>
            </a:r>
            <a:r>
              <a:rPr lang="en-US" altLang="zh-TW" sz="2000" dirty="0" smtClean="0">
                <a:solidFill>
                  <a:schemeClr val="bg1"/>
                </a:solidFill>
                <a:latin typeface="微軟正黑體" pitchFamily="34" charset="-120"/>
                <a:ea typeface="微軟正黑體" pitchFamily="34" charset="-120"/>
              </a:rPr>
              <a:t>3%</a:t>
            </a:r>
            <a:r>
              <a:rPr lang="zh-TW" altLang="zh-TW" sz="2000" dirty="0" smtClean="0">
                <a:solidFill>
                  <a:schemeClr val="bg1"/>
                </a:solidFill>
                <a:latin typeface="微軟正黑體" pitchFamily="34" charset="-120"/>
                <a:ea typeface="微軟正黑體" pitchFamily="34" charset="-120"/>
              </a:rPr>
              <a:t>名額方式辦理外，其名額為內含之招生名額</a:t>
            </a:r>
            <a:r>
              <a:rPr lang="zh-TW" altLang="en-US" sz="2000" dirty="0" smtClean="0">
                <a:solidFill>
                  <a:schemeClr val="bg1"/>
                </a:solidFill>
                <a:latin typeface="微軟正黑體" pitchFamily="34" charset="-120"/>
                <a:ea typeface="微軟正黑體" pitchFamily="34" charset="-120"/>
              </a:rPr>
              <a:t>。</a:t>
            </a:r>
            <a:endParaRPr lang="en-US" altLang="zh-TW" sz="2000" dirty="0" smtClean="0">
              <a:solidFill>
                <a:schemeClr val="bg1"/>
              </a:solidFill>
              <a:latin typeface="微軟正黑體" pitchFamily="34" charset="-120"/>
              <a:ea typeface="微軟正黑體" pitchFamily="34" charset="-120"/>
            </a:endParaRPr>
          </a:p>
          <a:p>
            <a:pPr marL="457200" indent="-457200">
              <a:buBlip>
                <a:blip r:embed="rId2"/>
              </a:buBlip>
              <a:defRPr/>
            </a:pPr>
            <a:r>
              <a:rPr lang="zh-TW" altLang="zh-TW" sz="2600" b="1" dirty="0" smtClean="0">
                <a:solidFill>
                  <a:srgbClr val="FFFF00"/>
                </a:solidFill>
                <a:latin typeface="微軟正黑體" pitchFamily="34" charset="-120"/>
                <a:ea typeface="微軟正黑體" pitchFamily="34" charset="-120"/>
              </a:rPr>
              <a:t>不</a:t>
            </a:r>
            <a:r>
              <a:rPr lang="zh-TW" altLang="zh-TW" sz="2600" b="1" dirty="0">
                <a:solidFill>
                  <a:srgbClr val="FFFF00"/>
                </a:solidFill>
                <a:latin typeface="微軟正黑體" pitchFamily="34" charset="-120"/>
                <a:ea typeface="微軟正黑體" pitchFamily="34" charset="-120"/>
              </a:rPr>
              <a:t>受就學區限制</a:t>
            </a:r>
            <a:r>
              <a:rPr lang="zh-TW" altLang="zh-TW" sz="2600" b="1" dirty="0" smtClean="0">
                <a:solidFill>
                  <a:srgbClr val="FFFF00"/>
                </a:solidFill>
                <a:latin typeface="微軟正黑體" pitchFamily="34" charset="-120"/>
                <a:ea typeface="微軟正黑體" pitchFamily="34" charset="-120"/>
              </a:rPr>
              <a:t>，學生</a:t>
            </a:r>
            <a:r>
              <a:rPr lang="zh-TW" altLang="zh-TW" sz="2600" b="1" dirty="0">
                <a:solidFill>
                  <a:srgbClr val="FFFF00"/>
                </a:solidFill>
                <a:latin typeface="微軟正黑體" pitchFamily="34" charset="-120"/>
                <a:ea typeface="微軟正黑體" pitchFamily="34" charset="-120"/>
              </a:rPr>
              <a:t>得跨區報考</a:t>
            </a:r>
            <a:r>
              <a:rPr lang="zh-TW" altLang="zh-TW" sz="2600" b="1" dirty="0" smtClean="0">
                <a:solidFill>
                  <a:srgbClr val="FFFF00"/>
                </a:solidFill>
                <a:latin typeface="微軟正黑體" pitchFamily="34" charset="-120"/>
                <a:ea typeface="微軟正黑體" pitchFamily="34" charset="-120"/>
              </a:rPr>
              <a:t>。</a:t>
            </a:r>
            <a:endParaRPr lang="en-US" altLang="zh-TW" sz="2600" b="1" dirty="0" smtClean="0">
              <a:solidFill>
                <a:srgbClr val="FFFF00"/>
              </a:solidFill>
              <a:latin typeface="微軟正黑體" pitchFamily="34" charset="-120"/>
              <a:ea typeface="微軟正黑體"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1166281991"/>
              </p:ext>
            </p:extLst>
          </p:nvPr>
        </p:nvGraphicFramePr>
        <p:xfrm>
          <a:off x="971600" y="4437112"/>
          <a:ext cx="7488832" cy="904876"/>
        </p:xfrm>
        <a:graphic>
          <a:graphicData uri="http://schemas.openxmlformats.org/drawingml/2006/table">
            <a:tbl>
              <a:tblPr firstRow="1" bandRow="1">
                <a:tableStyleId>{1FECB4D8-DB02-4DC6-A0A2-4F2EBAE1DC90}</a:tableStyleId>
              </a:tblPr>
              <a:tblGrid>
                <a:gridCol w="1080120">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4392488">
                  <a:extLst>
                    <a:ext uri="{9D8B030D-6E8A-4147-A177-3AD203B41FA5}">
                      <a16:colId xmlns:a16="http://schemas.microsoft.com/office/drawing/2014/main" xmlns="" val="20003"/>
                    </a:ext>
                  </a:extLst>
                </a:gridCol>
              </a:tblGrid>
              <a:tr h="4524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微軟正黑體" pitchFamily="34" charset="-120"/>
                          <a:ea typeface="微軟正黑體" pitchFamily="34" charset="-120"/>
                        </a:rPr>
                        <a:t>種類</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zh-TW" altLang="en-US" sz="2000" dirty="0" smtClean="0">
                          <a:latin typeface="微軟正黑體" pitchFamily="34" charset="-120"/>
                          <a:ea typeface="微軟正黑體" pitchFamily="34" charset="-120"/>
                        </a:rPr>
                        <a:t>招生學校</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zh-TW" altLang="en-US" sz="2000" dirty="0" smtClean="0">
                          <a:latin typeface="微軟正黑體" pitchFamily="34" charset="-120"/>
                          <a:ea typeface="微軟正黑體" pitchFamily="34" charset="-120"/>
                        </a:rPr>
                        <a:t>名額</a:t>
                      </a:r>
                      <a:endParaRPr lang="zh-TW" altLang="en-US" sz="2000" b="1" dirty="0">
                        <a:latin typeface="微軟正黑體" pitchFamily="34" charset="-120"/>
                        <a:ea typeface="微軟正黑體" pitchFamily="34" charset="-12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微軟正黑體" pitchFamily="34" charset="-120"/>
                          <a:ea typeface="微軟正黑體" pitchFamily="34" charset="-120"/>
                        </a:rPr>
                        <a:t>運動類別</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xmlns="" val="10000"/>
                  </a:ext>
                </a:extLst>
              </a:tr>
              <a:tr h="452438">
                <a:tc>
                  <a:txBody>
                    <a:bodyPr/>
                    <a:lstStyle/>
                    <a:p>
                      <a:pPr algn="ctr"/>
                      <a:r>
                        <a:rPr lang="zh-TW" altLang="en-US" sz="2000" dirty="0" smtClean="0">
                          <a:latin typeface="微軟正黑體" pitchFamily="34" charset="-120"/>
                          <a:ea typeface="微軟正黑體" pitchFamily="34" charset="-120"/>
                        </a:rPr>
                        <a:t>獨招</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zh-TW" altLang="en-US" sz="2000" dirty="0" smtClean="0">
                          <a:latin typeface="微軟正黑體" pitchFamily="34" charset="-120"/>
                          <a:ea typeface="微軟正黑體" pitchFamily="34" charset="-120"/>
                        </a:rPr>
                        <a:t>北斗家商</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13</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dirty="0" smtClean="0">
                          <a:latin typeface="微軟正黑體" pitchFamily="34" charset="-120"/>
                          <a:ea typeface="微軟正黑體" pitchFamily="34" charset="-120"/>
                        </a:rPr>
                        <a:t>            空手道、木球、田徑</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xmlns="" val="10001"/>
                  </a:ext>
                </a:extLst>
              </a:tr>
            </a:tbl>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47</a:t>
            </a:fld>
            <a:endParaRPr lang="zh-TW" altLang="en-US">
              <a:solidFill>
                <a:prstClr val="black">
                  <a:tint val="75000"/>
                </a:prstClr>
              </a:solidFill>
            </a:endParaRPr>
          </a:p>
        </p:txBody>
      </p:sp>
      <p:pic>
        <p:nvPicPr>
          <p:cNvPr id="8" name="圖片 7">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30274334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290279" y="260648"/>
            <a:ext cx="8674209" cy="1115452"/>
          </a:xfrm>
          <a:prstGeom prst="rect">
            <a:avLst/>
          </a:prstGeom>
          <a:solidFill>
            <a:schemeClr val="accent2"/>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buFont typeface="Arial" charset="0"/>
              <a:buNone/>
              <a:defRPr/>
            </a:pPr>
            <a:r>
              <a:rPr lang="en-US" altLang="zh-TW" b="1" dirty="0" smtClean="0">
                <a:solidFill>
                  <a:schemeClr val="bg1"/>
                </a:solidFill>
                <a:latin typeface="微軟正黑體" pitchFamily="34" charset="-120"/>
                <a:ea typeface="微軟正黑體" pitchFamily="34" charset="-120"/>
              </a:rPr>
              <a:t>109</a:t>
            </a:r>
            <a:r>
              <a:rPr lang="zh-TW" altLang="en-US" b="1" dirty="0" smtClean="0">
                <a:solidFill>
                  <a:schemeClr val="bg1"/>
                </a:solidFill>
                <a:latin typeface="微軟正黑體" pitchFamily="34" charset="-120"/>
                <a:ea typeface="微軟正黑體" pitchFamily="34" charset="-120"/>
              </a:rPr>
              <a:t>年身心</a:t>
            </a:r>
            <a:r>
              <a:rPr lang="zh-TW" altLang="en-US" b="1" dirty="0">
                <a:solidFill>
                  <a:schemeClr val="bg1"/>
                </a:solidFill>
                <a:latin typeface="微軟正黑體" pitchFamily="34" charset="-120"/>
                <a:ea typeface="微軟正黑體" pitchFamily="34" charset="-120"/>
              </a:rPr>
              <a:t>障礙適性輔導</a:t>
            </a:r>
            <a:r>
              <a:rPr lang="zh-TW" altLang="en-US" b="1" dirty="0" smtClean="0">
                <a:solidFill>
                  <a:schemeClr val="bg1"/>
                </a:solidFill>
                <a:latin typeface="微軟正黑體" pitchFamily="34" charset="-120"/>
                <a:ea typeface="微軟正黑體" pitchFamily="34" charset="-120"/>
              </a:rPr>
              <a:t>安置</a:t>
            </a:r>
            <a:endParaRPr lang="zh-TW" altLang="en-US" sz="2800" dirty="0">
              <a:solidFill>
                <a:schemeClr val="bg1"/>
              </a:solidFill>
              <a:latin typeface="微軟正黑體" pitchFamily="34" charset="-120"/>
              <a:ea typeface="微軟正黑體" pitchFamily="34" charset="-120"/>
            </a:endParaRPr>
          </a:p>
        </p:txBody>
      </p:sp>
      <p:grpSp>
        <p:nvGrpSpPr>
          <p:cNvPr id="6" name="群組 15"/>
          <p:cNvGrpSpPr/>
          <p:nvPr/>
        </p:nvGrpSpPr>
        <p:grpSpPr>
          <a:xfrm>
            <a:off x="254832" y="1628800"/>
            <a:ext cx="1762324" cy="2038662"/>
            <a:chOff x="4142812" y="35347"/>
            <a:chExt cx="3052571" cy="1217145"/>
          </a:xfrm>
          <a:scene3d>
            <a:camera prst="orthographicFront"/>
            <a:lightRig rig="threePt" dir="t">
              <a:rot lat="0" lon="0" rev="7500000"/>
            </a:lightRig>
          </a:scene3d>
        </p:grpSpPr>
        <p:sp>
          <p:nvSpPr>
            <p:cNvPr id="7" name="矩形 6"/>
            <p:cNvSpPr/>
            <p:nvPr/>
          </p:nvSpPr>
          <p:spPr>
            <a:xfrm>
              <a:off x="4142812" y="35347"/>
              <a:ext cx="3052571" cy="1217145"/>
            </a:xfrm>
            <a:prstGeom prst="rect">
              <a:avLst/>
            </a:prstGeom>
            <a:solidFill>
              <a:schemeClr val="accent2">
                <a:lumMod val="60000"/>
                <a:lumOff val="40000"/>
              </a:schemeClr>
            </a:solidFill>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8" name="矩形 7"/>
            <p:cNvSpPr/>
            <p:nvPr/>
          </p:nvSpPr>
          <p:spPr>
            <a:xfrm>
              <a:off x="4479287" y="35347"/>
              <a:ext cx="2716094" cy="1217145"/>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400" b="1" dirty="0">
                  <a:solidFill>
                    <a:srgbClr val="FF0000"/>
                  </a:solidFill>
                  <a:latin typeface="微軟正黑體" pitchFamily="34" charset="-120"/>
                  <a:ea typeface="微軟正黑體" pitchFamily="34" charset="-120"/>
                </a:rPr>
                <a:t>特色</a:t>
              </a:r>
            </a:p>
          </p:txBody>
        </p:sp>
      </p:grpSp>
      <p:grpSp>
        <p:nvGrpSpPr>
          <p:cNvPr id="9" name="群組 18"/>
          <p:cNvGrpSpPr/>
          <p:nvPr/>
        </p:nvGrpSpPr>
        <p:grpSpPr>
          <a:xfrm>
            <a:off x="1979712" y="1638662"/>
            <a:ext cx="6984776" cy="2028800"/>
            <a:chOff x="4142812" y="726547"/>
            <a:chExt cx="9085032" cy="1054080"/>
          </a:xfrm>
          <a:scene3d>
            <a:camera prst="orthographicFront"/>
            <a:lightRig rig="threePt" dir="t">
              <a:rot lat="0" lon="0" rev="7500000"/>
            </a:lightRig>
          </a:scene3d>
        </p:grpSpPr>
        <p:sp>
          <p:nvSpPr>
            <p:cNvPr id="10" name="矩形 9"/>
            <p:cNvSpPr/>
            <p:nvPr/>
          </p:nvSpPr>
          <p:spPr>
            <a:xfrm>
              <a:off x="4142812" y="726547"/>
              <a:ext cx="9085032" cy="1054080"/>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1" name="矩形 10"/>
            <p:cNvSpPr/>
            <p:nvPr/>
          </p:nvSpPr>
          <p:spPr>
            <a:xfrm>
              <a:off x="4142812" y="783729"/>
              <a:ext cx="9085032" cy="99689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800" b="1" dirty="0">
                  <a:solidFill>
                    <a:srgbClr val="FF0000"/>
                  </a:solidFill>
                  <a:latin typeface="微軟正黑體" pitchFamily="34" charset="-120"/>
                  <a:ea typeface="微軟正黑體" pitchFamily="34" charset="-120"/>
                </a:rPr>
                <a:t>不採用會考成績</a:t>
              </a:r>
              <a:endParaRPr kumimoji="0" lang="en-US" altLang="zh-TW" sz="2800" b="1" dirty="0">
                <a:solidFill>
                  <a:srgbClr val="FF0000"/>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800" b="1" dirty="0">
                  <a:solidFill>
                    <a:srgbClr val="FF0000"/>
                  </a:solidFill>
                  <a:latin typeface="微軟正黑體" pitchFamily="34" charset="-120"/>
                  <a:ea typeface="微軟正黑體" pitchFamily="34" charset="-120"/>
                </a:rPr>
                <a:t>保留適性安置名額</a:t>
              </a:r>
              <a:endParaRPr kumimoji="0" lang="en-US" altLang="zh-TW" sz="2800" b="1" dirty="0">
                <a:solidFill>
                  <a:srgbClr val="FF0000"/>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800" b="1" dirty="0">
                  <a:solidFill>
                    <a:srgbClr val="FF0000"/>
                  </a:solidFill>
                  <a:latin typeface="微軟正黑體" pitchFamily="34" charset="-120"/>
                  <a:ea typeface="微軟正黑體" pitchFamily="34" charset="-120"/>
                </a:rPr>
                <a:t>可繼續參加免試或特招，若未錄取可回歸適性安置學校</a:t>
              </a:r>
            </a:p>
          </p:txBody>
        </p:sp>
      </p:grpSp>
      <p:grpSp>
        <p:nvGrpSpPr>
          <p:cNvPr id="13" name="群組 12"/>
          <p:cNvGrpSpPr/>
          <p:nvPr/>
        </p:nvGrpSpPr>
        <p:grpSpPr>
          <a:xfrm>
            <a:off x="6766349" y="4324350"/>
            <a:ext cx="1884340" cy="2143370"/>
            <a:chOff x="7196108" y="3933056"/>
            <a:chExt cx="1248347" cy="1368000"/>
          </a:xfrm>
          <a:effectLst>
            <a:outerShdw blurRad="50800" dist="38100" dir="2700000" algn="tl" rotWithShape="0">
              <a:prstClr val="black">
                <a:alpha val="40000"/>
              </a:prstClr>
            </a:outerShdw>
          </a:effectLst>
        </p:grpSpPr>
        <p:pic>
          <p:nvPicPr>
            <p:cNvPr id="14" name="圖片 5"/>
            <p:cNvPicPr>
              <a:picLocks noChangeAspect="1"/>
            </p:cNvPicPr>
            <p:nvPr/>
          </p:nvPicPr>
          <p:blipFill>
            <a:blip r:embed="rId3" cstate="print">
              <a:extLst/>
            </a:blip>
            <a:srcRect/>
            <a:stretch>
              <a:fillRect/>
            </a:stretch>
          </p:blipFill>
          <p:spPr bwMode="auto">
            <a:xfrm>
              <a:off x="7740352" y="3933056"/>
              <a:ext cx="704103" cy="1368000"/>
            </a:xfrm>
            <a:prstGeom prst="rect">
              <a:avLst/>
            </a:prstGeom>
            <a:noFill/>
            <a:ln>
              <a:noFill/>
            </a:ln>
            <a:extLst/>
          </p:spPr>
        </p:pic>
        <p:pic>
          <p:nvPicPr>
            <p:cNvPr id="15" name="圖片 4"/>
            <p:cNvPicPr>
              <a:picLocks noChangeAspect="1"/>
            </p:cNvPicPr>
            <p:nvPr/>
          </p:nvPicPr>
          <p:blipFill>
            <a:blip r:embed="rId4" cstate="print">
              <a:extLst/>
            </a:blip>
            <a:srcRect/>
            <a:stretch>
              <a:fillRect/>
            </a:stretch>
          </p:blipFill>
          <p:spPr bwMode="auto">
            <a:xfrm>
              <a:off x="7196108" y="3933056"/>
              <a:ext cx="680136" cy="1368000"/>
            </a:xfrm>
            <a:prstGeom prst="rect">
              <a:avLst/>
            </a:prstGeom>
            <a:noFill/>
            <a:ln>
              <a:noFill/>
            </a:ln>
            <a:extLst/>
          </p:spPr>
        </p:pic>
      </p:grpSp>
      <p:sp>
        <p:nvSpPr>
          <p:cNvPr id="2" name="投影片編號版面配置區 1"/>
          <p:cNvSpPr>
            <a:spLocks noGrp="1"/>
          </p:cNvSpPr>
          <p:nvPr>
            <p:ph type="sldNum" sz="quarter" idx="12"/>
          </p:nvPr>
        </p:nvSpPr>
        <p:spPr/>
        <p:txBody>
          <a:bodyPr/>
          <a:lstStyle/>
          <a:p>
            <a:pPr>
              <a:defRPr/>
            </a:pPr>
            <a:fld id="{414D7A16-8D9F-4607-8A2C-35A3D307028B}" type="slidenum">
              <a:rPr lang="zh-TW" altLang="en-US" smtClean="0">
                <a:solidFill>
                  <a:prstClr val="black">
                    <a:tint val="75000"/>
                  </a:prstClr>
                </a:solidFill>
              </a:rPr>
              <a:pPr>
                <a:defRPr/>
              </a:pPr>
              <a:t>48</a:t>
            </a:fld>
            <a:endParaRPr lang="zh-TW" altLang="en-US">
              <a:solidFill>
                <a:prstClr val="black">
                  <a:tint val="75000"/>
                </a:prstClr>
              </a:solidFill>
            </a:endParaRPr>
          </a:p>
        </p:txBody>
      </p:sp>
      <p:pic>
        <p:nvPicPr>
          <p:cNvPr id="16" name="圖片 1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
        <p:nvSpPr>
          <p:cNvPr id="3" name="向上箭號圖說文字 2"/>
          <p:cNvSpPr/>
          <p:nvPr/>
        </p:nvSpPr>
        <p:spPr>
          <a:xfrm>
            <a:off x="2016506" y="3789040"/>
            <a:ext cx="3168352" cy="2088232"/>
          </a:xfrm>
          <a:prstGeom prst="up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3200" b="1" dirty="0" smtClean="0">
                <a:latin typeface="微軟正黑體" panose="020B0604030504040204" pitchFamily="34" charset="-120"/>
                <a:ea typeface="微軟正黑體" panose="020B0604030504040204" pitchFamily="34" charset="-120"/>
              </a:rPr>
              <a:t>請洽輔導室</a:t>
            </a:r>
            <a:endParaRPr lang="zh-TW" altLang="en-US" sz="32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913274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向右箭號 4"/>
          <p:cNvSpPr/>
          <p:nvPr/>
        </p:nvSpPr>
        <p:spPr>
          <a:xfrm>
            <a:off x="363989" y="1076105"/>
            <a:ext cx="9045677" cy="5594811"/>
          </a:xfrm>
          <a:prstGeom prst="rightArrow">
            <a:avLst>
              <a:gd name="adj1" fmla="val 82415"/>
              <a:gd name="adj2" fmla="val 5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 name="直線接點 19"/>
          <p:cNvCxnSpPr/>
          <p:nvPr/>
        </p:nvCxnSpPr>
        <p:spPr>
          <a:xfrm flipH="1">
            <a:off x="7596336" y="1212817"/>
            <a:ext cx="10338" cy="5609404"/>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5869555" y="1273233"/>
            <a:ext cx="30490" cy="5537172"/>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H="1">
            <a:off x="2915816" y="1248536"/>
            <a:ext cx="41605" cy="5537966"/>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圓角矩形 6"/>
          <p:cNvSpPr/>
          <p:nvPr/>
        </p:nvSpPr>
        <p:spPr>
          <a:xfrm>
            <a:off x="2583108" y="2368196"/>
            <a:ext cx="1664009" cy="3828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dirty="0" smtClean="0">
                <a:latin typeface="微軟正黑體" pitchFamily="34" charset="-120"/>
                <a:ea typeface="微軟正黑體" pitchFamily="34" charset="-120"/>
              </a:rPr>
              <a:t>直升入學</a:t>
            </a:r>
            <a:endParaRPr lang="zh-TW" altLang="en-US" sz="2000" dirty="0">
              <a:latin typeface="微軟正黑體" pitchFamily="34" charset="-120"/>
              <a:ea typeface="微軟正黑體" pitchFamily="34" charset="-120"/>
            </a:endParaRPr>
          </a:p>
        </p:txBody>
      </p:sp>
      <p:sp>
        <p:nvSpPr>
          <p:cNvPr id="8" name="圓角矩形 7"/>
          <p:cNvSpPr/>
          <p:nvPr/>
        </p:nvSpPr>
        <p:spPr>
          <a:xfrm>
            <a:off x="4376635" y="2001876"/>
            <a:ext cx="2499621" cy="1809756"/>
          </a:xfrm>
          <a:prstGeom prst="roundRect">
            <a:avLst/>
          </a:prstGeom>
          <a:solidFill>
            <a:srgbClr val="FF66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a:latin typeface="微軟正黑體" pitchFamily="34" charset="-120"/>
                <a:ea typeface="微軟正黑體" pitchFamily="34" charset="-120"/>
              </a:rPr>
              <a:t>高中</a:t>
            </a:r>
            <a:r>
              <a:rPr lang="zh-TW" altLang="en-US" sz="2400" dirty="0" smtClean="0">
                <a:latin typeface="微軟正黑體" pitchFamily="34" charset="-120"/>
                <a:ea typeface="微軟正黑體" pitchFamily="34" charset="-120"/>
              </a:rPr>
              <a:t>職免試入學</a:t>
            </a:r>
            <a:endParaRPr lang="en-US" altLang="zh-TW" sz="2400" dirty="0" smtClean="0">
              <a:latin typeface="微軟正黑體" pitchFamily="34" charset="-120"/>
              <a:ea typeface="微軟正黑體" pitchFamily="34" charset="-120"/>
            </a:endParaRPr>
          </a:p>
        </p:txBody>
      </p:sp>
      <p:sp>
        <p:nvSpPr>
          <p:cNvPr id="9" name="圓角矩形 8"/>
          <p:cNvSpPr/>
          <p:nvPr/>
        </p:nvSpPr>
        <p:spPr>
          <a:xfrm>
            <a:off x="7080794" y="2001875"/>
            <a:ext cx="1202495" cy="415382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smtClean="0">
                <a:latin typeface="微軟正黑體" pitchFamily="34" charset="-120"/>
                <a:ea typeface="微軟正黑體" pitchFamily="34" charset="-120"/>
              </a:rPr>
              <a:t>免試續招</a:t>
            </a:r>
            <a:endParaRPr lang="zh-TW" altLang="en-US" sz="2400" dirty="0">
              <a:latin typeface="微軟正黑體" pitchFamily="34" charset="-120"/>
              <a:ea typeface="微軟正黑體" pitchFamily="34" charset="-120"/>
            </a:endParaRPr>
          </a:p>
        </p:txBody>
      </p:sp>
      <p:sp>
        <p:nvSpPr>
          <p:cNvPr id="10" name="圓角矩形 9"/>
          <p:cNvSpPr/>
          <p:nvPr/>
        </p:nvSpPr>
        <p:spPr>
          <a:xfrm>
            <a:off x="2593329" y="3883656"/>
            <a:ext cx="4194163" cy="715082"/>
          </a:xfrm>
          <a:prstGeom prst="roundRect">
            <a:avLst/>
          </a:prstGeom>
          <a:solidFill>
            <a:schemeClr val="bg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dirty="0" smtClean="0">
                <a:latin typeface="微軟正黑體" pitchFamily="34" charset="-120"/>
                <a:ea typeface="微軟正黑體" pitchFamily="34" charset="-120"/>
              </a:rPr>
              <a:t>單獨辦理免試招生 </a:t>
            </a:r>
            <a:endParaRPr lang="en-US" altLang="zh-TW" sz="2000" dirty="0" smtClean="0">
              <a:latin typeface="微軟正黑體" pitchFamily="34" charset="-120"/>
              <a:ea typeface="微軟正黑體" pitchFamily="34" charset="-120"/>
            </a:endParaRPr>
          </a:p>
          <a:p>
            <a:pPr algn="ct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技術型、單科型、進修學校</a:t>
            </a:r>
            <a:r>
              <a:rPr lang="en-US" alt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
        <p:nvSpPr>
          <p:cNvPr id="11" name="矩形 10"/>
          <p:cNvSpPr/>
          <p:nvPr/>
        </p:nvSpPr>
        <p:spPr>
          <a:xfrm>
            <a:off x="1606468" y="1926445"/>
            <a:ext cx="774035" cy="3374763"/>
          </a:xfrm>
          <a:prstGeom prst="rect">
            <a:avLst/>
          </a:prstGeom>
          <a:solidFill>
            <a:schemeClr val="tx2">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400" dirty="0" smtClean="0">
                <a:latin typeface="微軟正黑體" pitchFamily="34" charset="-120"/>
                <a:ea typeface="微軟正黑體" pitchFamily="34" charset="-120"/>
              </a:rPr>
              <a:t>國中教育會考</a:t>
            </a:r>
            <a:endParaRPr lang="zh-TW" altLang="en-US" sz="2400" dirty="0">
              <a:latin typeface="微軟正黑體" pitchFamily="34" charset="-120"/>
              <a:ea typeface="微軟正黑體" pitchFamily="34" charset="-120"/>
            </a:endParaRPr>
          </a:p>
        </p:txBody>
      </p:sp>
      <p:sp>
        <p:nvSpPr>
          <p:cNvPr id="13" name="矩形 12"/>
          <p:cNvSpPr/>
          <p:nvPr/>
        </p:nvSpPr>
        <p:spPr>
          <a:xfrm>
            <a:off x="459712" y="5427340"/>
            <a:ext cx="6317562" cy="728365"/>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000" dirty="0" smtClean="0">
                <a:latin typeface="微軟正黑體" pitchFamily="34" charset="-120"/>
                <a:ea typeface="微軟正黑體" pitchFamily="34" charset="-120"/>
              </a:rPr>
              <a:t>特色招生甄選入學</a:t>
            </a:r>
            <a:r>
              <a:rPr lang="en-US" altLang="zh-TW" sz="2000" dirty="0" smtClean="0">
                <a:latin typeface="微軟正黑體" pitchFamily="34" charset="-120"/>
                <a:ea typeface="微軟正黑體" pitchFamily="34" charset="-120"/>
              </a:rPr>
              <a:t/>
            </a:r>
            <a:br>
              <a:rPr lang="en-US" altLang="zh-TW" sz="2000" dirty="0" smtClean="0">
                <a:latin typeface="微軟正黑體" pitchFamily="34" charset="-120"/>
                <a:ea typeface="微軟正黑體" pitchFamily="34" charset="-120"/>
              </a:rPr>
            </a:b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科學班</a:t>
            </a:r>
            <a:r>
              <a:rPr lang="zh-TW" altLang="en-US" dirty="0" smtClean="0">
                <a:latin typeface="微軟正黑體"/>
                <a:ea typeface="微軟正黑體"/>
              </a:rPr>
              <a:t>、藝才班、專業群科、體育班</a:t>
            </a:r>
            <a:r>
              <a:rPr lang="en-US" alt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
        <p:nvSpPr>
          <p:cNvPr id="16" name="文字方塊 15"/>
          <p:cNvSpPr txBox="1"/>
          <p:nvPr/>
        </p:nvSpPr>
        <p:spPr>
          <a:xfrm>
            <a:off x="1785019" y="6199517"/>
            <a:ext cx="827554" cy="461665"/>
          </a:xfrm>
          <a:prstGeom prst="rect">
            <a:avLst/>
          </a:prstGeom>
          <a:noFill/>
        </p:spPr>
        <p:txBody>
          <a:bodyPr wrap="square" rtlCol="0">
            <a:spAutoFit/>
          </a:bodyPr>
          <a:lstStyle/>
          <a:p>
            <a:r>
              <a:rPr lang="en-US" altLang="zh-TW" sz="2400" b="1" dirty="0" smtClean="0">
                <a:solidFill>
                  <a:srgbClr val="FF0000"/>
                </a:solidFill>
                <a:latin typeface="微軟正黑體" pitchFamily="34" charset="-120"/>
                <a:ea typeface="微軟正黑體" pitchFamily="34" charset="-120"/>
              </a:rPr>
              <a:t>5</a:t>
            </a:r>
            <a:r>
              <a:rPr lang="zh-TW" altLang="en-US" sz="2400" b="1" dirty="0" smtClean="0">
                <a:solidFill>
                  <a:srgbClr val="FF0000"/>
                </a:solidFill>
                <a:latin typeface="微軟正黑體" pitchFamily="34" charset="-120"/>
                <a:ea typeface="微軟正黑體" pitchFamily="34" charset="-120"/>
              </a:rPr>
              <a:t>月</a:t>
            </a:r>
            <a:endParaRPr lang="en-US" altLang="zh-TW" sz="2400" b="1" dirty="0" smtClean="0">
              <a:solidFill>
                <a:srgbClr val="FF0000"/>
              </a:solidFill>
              <a:latin typeface="微軟正黑體" pitchFamily="34" charset="-120"/>
              <a:ea typeface="微軟正黑體" pitchFamily="34" charset="-120"/>
            </a:endParaRPr>
          </a:p>
        </p:txBody>
      </p:sp>
      <p:sp>
        <p:nvSpPr>
          <p:cNvPr id="17" name="文字方塊 16"/>
          <p:cNvSpPr txBox="1"/>
          <p:nvPr/>
        </p:nvSpPr>
        <p:spPr>
          <a:xfrm>
            <a:off x="3840277" y="6199519"/>
            <a:ext cx="675185" cy="461665"/>
          </a:xfrm>
          <a:prstGeom prst="rect">
            <a:avLst/>
          </a:prstGeom>
          <a:noFill/>
        </p:spPr>
        <p:txBody>
          <a:bodyPr wrap="none" rtlCol="0">
            <a:spAutoFit/>
          </a:bodyPr>
          <a:lstStyle/>
          <a:p>
            <a:r>
              <a:rPr lang="en-US" altLang="zh-TW" sz="2400" b="1" dirty="0" smtClean="0">
                <a:solidFill>
                  <a:srgbClr val="FF0000"/>
                </a:solidFill>
                <a:latin typeface="微軟正黑體" pitchFamily="34" charset="-120"/>
                <a:ea typeface="微軟正黑體" pitchFamily="34" charset="-120"/>
              </a:rPr>
              <a:t>6</a:t>
            </a:r>
            <a:r>
              <a:rPr lang="zh-TW" altLang="en-US" sz="2400" b="1" dirty="0" smtClean="0">
                <a:solidFill>
                  <a:srgbClr val="FF0000"/>
                </a:solidFill>
                <a:latin typeface="微軟正黑體" pitchFamily="34" charset="-120"/>
                <a:ea typeface="微軟正黑體" pitchFamily="34" charset="-120"/>
              </a:rPr>
              <a:t>月</a:t>
            </a:r>
            <a:endParaRPr lang="zh-TW" altLang="en-US" sz="2400" b="1" dirty="0">
              <a:solidFill>
                <a:srgbClr val="FF0000"/>
              </a:solidFill>
              <a:latin typeface="微軟正黑體" pitchFamily="34" charset="-120"/>
              <a:ea typeface="微軟正黑體" pitchFamily="34" charset="-120"/>
            </a:endParaRPr>
          </a:p>
        </p:txBody>
      </p:sp>
      <p:sp>
        <p:nvSpPr>
          <p:cNvPr id="19" name="文字方塊 18"/>
          <p:cNvSpPr txBox="1"/>
          <p:nvPr/>
        </p:nvSpPr>
        <p:spPr>
          <a:xfrm>
            <a:off x="6439682" y="6199518"/>
            <a:ext cx="675185" cy="461665"/>
          </a:xfrm>
          <a:prstGeom prst="rect">
            <a:avLst/>
          </a:prstGeom>
          <a:noFill/>
        </p:spPr>
        <p:txBody>
          <a:bodyPr wrap="none" rtlCol="0">
            <a:spAutoFit/>
          </a:bodyPr>
          <a:lstStyle/>
          <a:p>
            <a:r>
              <a:rPr lang="en-US" altLang="zh-TW" sz="2400" b="1" dirty="0" smtClean="0">
                <a:solidFill>
                  <a:srgbClr val="FF0000"/>
                </a:solidFill>
                <a:latin typeface="微軟正黑體" pitchFamily="34" charset="-120"/>
                <a:ea typeface="微軟正黑體" pitchFamily="34" charset="-120"/>
              </a:rPr>
              <a:t>7</a:t>
            </a:r>
            <a:r>
              <a:rPr lang="zh-TW" altLang="en-US" sz="2400" b="1" dirty="0" smtClean="0">
                <a:solidFill>
                  <a:srgbClr val="FF0000"/>
                </a:solidFill>
                <a:latin typeface="微軟正黑體" pitchFamily="34" charset="-120"/>
                <a:ea typeface="微軟正黑體" pitchFamily="34" charset="-120"/>
              </a:rPr>
              <a:t>月</a:t>
            </a:r>
            <a:endParaRPr lang="zh-TW" altLang="en-US" sz="2400" b="1" dirty="0">
              <a:solidFill>
                <a:srgbClr val="FF0000"/>
              </a:solidFill>
              <a:latin typeface="微軟正黑體" pitchFamily="34" charset="-120"/>
              <a:ea typeface="微軟正黑體" pitchFamily="34" charset="-120"/>
            </a:endParaRPr>
          </a:p>
        </p:txBody>
      </p:sp>
      <p:sp>
        <p:nvSpPr>
          <p:cNvPr id="21" name="文字方塊 20"/>
          <p:cNvSpPr txBox="1"/>
          <p:nvPr/>
        </p:nvSpPr>
        <p:spPr>
          <a:xfrm>
            <a:off x="7780814" y="6209251"/>
            <a:ext cx="675185" cy="461665"/>
          </a:xfrm>
          <a:prstGeom prst="rect">
            <a:avLst/>
          </a:prstGeom>
          <a:noFill/>
        </p:spPr>
        <p:txBody>
          <a:bodyPr wrap="none" rtlCol="0">
            <a:spAutoFit/>
          </a:bodyPr>
          <a:lstStyle/>
          <a:p>
            <a:r>
              <a:rPr lang="en-US" altLang="zh-TW" sz="2400" b="1" dirty="0" smtClean="0">
                <a:solidFill>
                  <a:srgbClr val="FF0000"/>
                </a:solidFill>
                <a:latin typeface="微軟正黑體" pitchFamily="34" charset="-120"/>
                <a:ea typeface="微軟正黑體" pitchFamily="34" charset="-120"/>
              </a:rPr>
              <a:t>8</a:t>
            </a:r>
            <a:r>
              <a:rPr lang="zh-TW" altLang="en-US" sz="2400" b="1" dirty="0" smtClean="0">
                <a:solidFill>
                  <a:srgbClr val="FF0000"/>
                </a:solidFill>
                <a:latin typeface="微軟正黑體" pitchFamily="34" charset="-120"/>
                <a:ea typeface="微軟正黑體" pitchFamily="34" charset="-120"/>
              </a:rPr>
              <a:t>月</a:t>
            </a:r>
            <a:endParaRPr lang="zh-TW" altLang="en-US" sz="2400" b="1" dirty="0">
              <a:solidFill>
                <a:srgbClr val="FF0000"/>
              </a:solidFill>
              <a:latin typeface="微軟正黑體" pitchFamily="34" charset="-120"/>
              <a:ea typeface="微軟正黑體" pitchFamily="34" charset="-120"/>
            </a:endParaRPr>
          </a:p>
        </p:txBody>
      </p:sp>
      <p:sp>
        <p:nvSpPr>
          <p:cNvPr id="22" name="矩形 21"/>
          <p:cNvSpPr/>
          <p:nvPr/>
        </p:nvSpPr>
        <p:spPr>
          <a:xfrm>
            <a:off x="2585677" y="1954429"/>
            <a:ext cx="1661439" cy="371941"/>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dirty="0" smtClean="0">
                <a:latin typeface="微軟正黑體" pitchFamily="34" charset="-120"/>
                <a:ea typeface="微軟正黑體" pitchFamily="34" charset="-120"/>
              </a:rPr>
              <a:t>技優甄審入學</a:t>
            </a:r>
            <a:endParaRPr lang="zh-TW" altLang="en-US" dirty="0">
              <a:latin typeface="微軟正黑體" pitchFamily="34" charset="-120"/>
              <a:ea typeface="微軟正黑體" pitchFamily="34" charset="-120"/>
            </a:endParaRPr>
          </a:p>
        </p:txBody>
      </p:sp>
      <p:sp>
        <p:nvSpPr>
          <p:cNvPr id="6" name="向下箭號圖說文字 5"/>
          <p:cNvSpPr/>
          <p:nvPr/>
        </p:nvSpPr>
        <p:spPr>
          <a:xfrm>
            <a:off x="3607407" y="1285784"/>
            <a:ext cx="1279421" cy="660888"/>
          </a:xfrm>
          <a:prstGeom prst="down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latin typeface="Times New Roman" panose="02020603050405020304" pitchFamily="18" charset="0"/>
              </a:rPr>
              <a:t>109/06/15</a:t>
            </a:r>
            <a:endParaRPr lang="zh-TW" altLang="en-US" dirty="0">
              <a:latin typeface="Times New Roman" panose="02020603050405020304" pitchFamily="18" charset="0"/>
            </a:endParaRPr>
          </a:p>
        </p:txBody>
      </p:sp>
      <p:sp>
        <p:nvSpPr>
          <p:cNvPr id="28" name="向下箭號圖說文字 27"/>
          <p:cNvSpPr/>
          <p:nvPr/>
        </p:nvSpPr>
        <p:spPr>
          <a:xfrm>
            <a:off x="6084564" y="1285784"/>
            <a:ext cx="1279421" cy="660888"/>
          </a:xfrm>
          <a:prstGeom prst="down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latin typeface="Times New Roman" panose="02020603050405020304" pitchFamily="18" charset="0"/>
              </a:rPr>
              <a:t>109/07/10</a:t>
            </a:r>
            <a:endParaRPr lang="zh-TW" altLang="en-US" dirty="0">
              <a:latin typeface="Times New Roman" panose="02020603050405020304" pitchFamily="18" charset="0"/>
            </a:endParaRPr>
          </a:p>
        </p:txBody>
      </p:sp>
      <p:sp>
        <p:nvSpPr>
          <p:cNvPr id="29" name="向下箭號圖說文字 28"/>
          <p:cNvSpPr/>
          <p:nvPr/>
        </p:nvSpPr>
        <p:spPr>
          <a:xfrm>
            <a:off x="7735125" y="1265557"/>
            <a:ext cx="1279421" cy="660888"/>
          </a:xfrm>
          <a:prstGeom prst="down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latin typeface="Times New Roman" panose="02020603050405020304" pitchFamily="18" charset="0"/>
              </a:rPr>
              <a:t>109/07/28</a:t>
            </a:r>
            <a:endParaRPr lang="zh-TW" altLang="en-US" dirty="0">
              <a:latin typeface="Times New Roman" panose="02020603050405020304" pitchFamily="18" charset="0"/>
            </a:endParaRPr>
          </a:p>
        </p:txBody>
      </p:sp>
      <p:sp>
        <p:nvSpPr>
          <p:cNvPr id="23" name="矩形 22"/>
          <p:cNvSpPr/>
          <p:nvPr/>
        </p:nvSpPr>
        <p:spPr>
          <a:xfrm>
            <a:off x="2612572" y="3345697"/>
            <a:ext cx="1634543" cy="448529"/>
          </a:xfrm>
          <a:prstGeom prst="rect">
            <a:avLst/>
          </a:prstGeom>
          <a:solidFill>
            <a:schemeClr val="bg2">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dirty="0" smtClean="0">
                <a:latin typeface="微軟正黑體" pitchFamily="34" charset="-120"/>
                <a:ea typeface="微軟正黑體" pitchFamily="34" charset="-120"/>
              </a:rPr>
              <a:t>實用技能學程</a:t>
            </a:r>
            <a:endParaRPr lang="zh-TW" altLang="en-US" dirty="0">
              <a:latin typeface="微軟正黑體" pitchFamily="34" charset="-120"/>
              <a:ea typeface="微軟正黑體" pitchFamily="34" charset="-120"/>
            </a:endParaRPr>
          </a:p>
        </p:txBody>
      </p:sp>
      <p:sp>
        <p:nvSpPr>
          <p:cNvPr id="25" name="標題 1"/>
          <p:cNvSpPr txBox="1">
            <a:spLocks/>
          </p:cNvSpPr>
          <p:nvPr/>
        </p:nvSpPr>
        <p:spPr bwMode="auto">
          <a:xfrm>
            <a:off x="467544" y="260648"/>
            <a:ext cx="8244000" cy="720080"/>
          </a:xfrm>
          <a:prstGeom prst="rect">
            <a:avLst/>
          </a:prstGeom>
          <a:solidFill>
            <a:schemeClr val="tx2">
              <a:lumMod val="60000"/>
              <a:lumOff val="40000"/>
            </a:schemeClr>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effectLst>
                  <a:outerShdw blurRad="38100" dist="38100" dir="2700000" algn="tl">
                    <a:srgbClr val="C0C0C0"/>
                  </a:outerShdw>
                </a:effectLst>
                <a:latin typeface="微軟正黑體" pitchFamily="34" charset="-120"/>
                <a:ea typeface="微軟正黑體" pitchFamily="34" charset="-120"/>
              </a:rPr>
              <a:t>109</a:t>
            </a:r>
            <a:r>
              <a:rPr lang="zh-TW" altLang="en-US" sz="4800" b="1" dirty="0" smtClean="0">
                <a:solidFill>
                  <a:schemeClr val="bg1"/>
                </a:solidFill>
                <a:effectLst>
                  <a:outerShdw blurRad="38100" dist="38100" dir="2700000" algn="tl">
                    <a:srgbClr val="C0C0C0"/>
                  </a:outerShdw>
                </a:effectLst>
                <a:latin typeface="微軟正黑體" pitchFamily="34" charset="-120"/>
                <a:ea typeface="微軟正黑體" pitchFamily="34" charset="-120"/>
              </a:rPr>
              <a:t>年彰化區適</a:t>
            </a:r>
            <a:r>
              <a:rPr lang="zh-TW" altLang="en-US" sz="4800" b="1" dirty="0">
                <a:solidFill>
                  <a:schemeClr val="bg1"/>
                </a:solidFill>
                <a:effectLst>
                  <a:outerShdw blurRad="38100" dist="38100" dir="2700000" algn="tl">
                    <a:srgbClr val="C0C0C0"/>
                  </a:outerShdw>
                </a:effectLst>
                <a:latin typeface="微軟正黑體" pitchFamily="34" charset="-120"/>
                <a:ea typeface="微軟正黑體" pitchFamily="34" charset="-120"/>
              </a:rPr>
              <a:t>性入學</a:t>
            </a:r>
            <a:r>
              <a:rPr lang="zh-TW" altLang="en-US" sz="4800" b="1" dirty="0" smtClean="0">
                <a:solidFill>
                  <a:schemeClr val="bg1"/>
                </a:solidFill>
                <a:effectLst>
                  <a:outerShdw blurRad="38100" dist="38100" dir="2700000" algn="tl">
                    <a:srgbClr val="C0C0C0"/>
                  </a:outerShdw>
                </a:effectLst>
                <a:latin typeface="微軟正黑體" pitchFamily="34" charset="-120"/>
                <a:ea typeface="微軟正黑體" pitchFamily="34" charset="-120"/>
              </a:rPr>
              <a:t>管道時程表</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7" name="圓角矩形 26"/>
          <p:cNvSpPr/>
          <p:nvPr/>
        </p:nvSpPr>
        <p:spPr>
          <a:xfrm>
            <a:off x="4376634" y="4881023"/>
            <a:ext cx="2400639" cy="432048"/>
          </a:xfrm>
          <a:prstGeom prst="round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smtClean="0">
                <a:latin typeface="微軟正黑體" pitchFamily="34" charset="-120"/>
                <a:ea typeface="微軟正黑體" pitchFamily="34" charset="-120"/>
              </a:rPr>
              <a:t>五專免試入學</a:t>
            </a:r>
            <a:endParaRPr lang="en-US" altLang="zh-TW" sz="2400" dirty="0" smtClean="0">
              <a:latin typeface="微軟正黑體" pitchFamily="34" charset="-120"/>
              <a:ea typeface="微軟正黑體" pitchFamily="34" charset="-120"/>
            </a:endParaRPr>
          </a:p>
        </p:txBody>
      </p:sp>
      <p:cxnSp>
        <p:nvCxnSpPr>
          <p:cNvPr id="32" name="直線接點 31"/>
          <p:cNvCxnSpPr/>
          <p:nvPr/>
        </p:nvCxnSpPr>
        <p:spPr>
          <a:xfrm flipH="1">
            <a:off x="1403648" y="1273233"/>
            <a:ext cx="41605" cy="5537966"/>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文字方塊 32"/>
          <p:cNvSpPr txBox="1"/>
          <p:nvPr/>
        </p:nvSpPr>
        <p:spPr>
          <a:xfrm>
            <a:off x="459711" y="6205640"/>
            <a:ext cx="985541" cy="461665"/>
          </a:xfrm>
          <a:prstGeom prst="rect">
            <a:avLst/>
          </a:prstGeom>
          <a:noFill/>
        </p:spPr>
        <p:txBody>
          <a:bodyPr wrap="square" rtlCol="0">
            <a:spAutoFit/>
          </a:bodyPr>
          <a:lstStyle/>
          <a:p>
            <a:r>
              <a:rPr lang="en-US" altLang="zh-TW" sz="2400" b="1" dirty="0" smtClean="0">
                <a:solidFill>
                  <a:srgbClr val="FF0000"/>
                </a:solidFill>
                <a:latin typeface="微軟正黑體" pitchFamily="34" charset="-120"/>
                <a:ea typeface="微軟正黑體" pitchFamily="34" charset="-120"/>
              </a:rPr>
              <a:t>3-4</a:t>
            </a:r>
            <a:r>
              <a:rPr lang="zh-TW" altLang="en-US" sz="2400" b="1" dirty="0" smtClean="0">
                <a:solidFill>
                  <a:srgbClr val="FF0000"/>
                </a:solidFill>
                <a:latin typeface="微軟正黑體" pitchFamily="34" charset="-120"/>
                <a:ea typeface="微軟正黑體" pitchFamily="34" charset="-120"/>
              </a:rPr>
              <a:t>月</a:t>
            </a:r>
            <a:endParaRPr lang="en-US" altLang="zh-TW" sz="2400" b="1" dirty="0" smtClean="0">
              <a:solidFill>
                <a:srgbClr val="FF0000"/>
              </a:solidFill>
              <a:latin typeface="微軟正黑體" pitchFamily="34" charset="-120"/>
              <a:ea typeface="微軟正黑體" pitchFamily="34" charset="-120"/>
            </a:endParaRPr>
          </a:p>
        </p:txBody>
      </p:sp>
      <p:sp>
        <p:nvSpPr>
          <p:cNvPr id="26" name="圓角矩形 25"/>
          <p:cNvSpPr/>
          <p:nvPr/>
        </p:nvSpPr>
        <p:spPr>
          <a:xfrm>
            <a:off x="2583107" y="2804267"/>
            <a:ext cx="1664010" cy="382828"/>
          </a:xfrm>
          <a:prstGeom prst="roundRect">
            <a:avLst/>
          </a:prstGeom>
          <a:solidFill>
            <a:srgbClr val="FF66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1600" b="1" dirty="0" smtClean="0">
                <a:latin typeface="微軟正黑體" pitchFamily="34" charset="-120"/>
                <a:ea typeface="微軟正黑體" pitchFamily="34" charset="-120"/>
              </a:rPr>
              <a:t>高中職優免入學</a:t>
            </a:r>
            <a:endParaRPr lang="zh-TW" altLang="en-US" sz="1600" b="1" dirty="0">
              <a:latin typeface="微軟正黑體" pitchFamily="34" charset="-120"/>
              <a:ea typeface="微軟正黑體" pitchFamily="34" charset="-120"/>
            </a:endParaRPr>
          </a:p>
        </p:txBody>
      </p:sp>
      <p:sp>
        <p:nvSpPr>
          <p:cNvPr id="30" name="圓角矩形 29"/>
          <p:cNvSpPr/>
          <p:nvPr/>
        </p:nvSpPr>
        <p:spPr>
          <a:xfrm>
            <a:off x="2628994" y="4881023"/>
            <a:ext cx="1618123" cy="435147"/>
          </a:xfrm>
          <a:prstGeom prst="roundRect">
            <a:avLst/>
          </a:prstGeom>
          <a:solidFill>
            <a:srgbClr val="FF66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1600" b="1" dirty="0" smtClean="0">
                <a:latin typeface="微軟正黑體" pitchFamily="34" charset="-120"/>
                <a:ea typeface="微軟正黑體" pitchFamily="34" charset="-120"/>
              </a:rPr>
              <a:t>五專優免入學</a:t>
            </a:r>
            <a:endParaRPr lang="zh-TW" altLang="en-US" sz="1600" b="1" dirty="0">
              <a:latin typeface="微軟正黑體" pitchFamily="34" charset="-120"/>
              <a:ea typeface="微軟正黑體" pitchFamily="34" charset="-120"/>
            </a:endParaRPr>
          </a:p>
        </p:txBody>
      </p:sp>
    </p:spTree>
    <p:extLst>
      <p:ext uri="{BB962C8B-B14F-4D97-AF65-F5344CB8AC3E}">
        <p14:creationId xmlns:p14="http://schemas.microsoft.com/office/powerpoint/2010/main" val="1561029398"/>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1440225-D6DA-4B83-BB7B-BB8BDAE421FD}" type="slidenum">
              <a:rPr lang="zh-TW" altLang="en-US">
                <a:solidFill>
                  <a:prstClr val="black">
                    <a:tint val="75000"/>
                  </a:prstClr>
                </a:solidFill>
              </a:rPr>
              <a:pPr>
                <a:defRPr/>
              </a:pPr>
              <a:t>5</a:t>
            </a:fld>
            <a:endParaRPr lang="zh-TW" altLang="en-US">
              <a:solidFill>
                <a:prstClr val="black">
                  <a:tint val="75000"/>
                </a:prstClr>
              </a:solidFill>
            </a:endParaRPr>
          </a:p>
        </p:txBody>
      </p:sp>
      <p:sp>
        <p:nvSpPr>
          <p:cNvPr id="7" name="矩形 6"/>
          <p:cNvSpPr/>
          <p:nvPr/>
        </p:nvSpPr>
        <p:spPr>
          <a:xfrm>
            <a:off x="2461416" y="3284984"/>
            <a:ext cx="4339650" cy="923330"/>
          </a:xfrm>
          <a:prstGeom prst="rect">
            <a:avLst/>
          </a:prstGeom>
          <a:noFill/>
        </p:spPr>
        <p:txBody>
          <a:bodyPr wrap="none">
            <a:spAutoFit/>
          </a:bodyPr>
          <a:lstStyle/>
          <a:p>
            <a:pPr algn="ctr" fontAlgn="auto">
              <a:spcBef>
                <a:spcPts val="0"/>
              </a:spcBef>
              <a:spcAft>
                <a:spcPts val="0"/>
              </a:spcAft>
              <a:defRPr/>
            </a:pPr>
            <a:r>
              <a:rPr lang="zh-TW" altLang="en-US" sz="5400" b="1" dirty="0" smtClean="0">
                <a:ln w="10541" cmpd="sng">
                  <a:solidFill>
                    <a:schemeClr val="accent1">
                      <a:shade val="88000"/>
                      <a:satMod val="110000"/>
                    </a:schemeClr>
                  </a:solidFill>
                  <a:prstDash val="solid"/>
                </a:ln>
                <a:solidFill>
                  <a:srgbClr val="0043C8"/>
                </a:solidFill>
                <a:effectLst>
                  <a:outerShdw blurRad="38100" dist="38100" dir="2700000" algn="tl">
                    <a:srgbClr val="000000">
                      <a:alpha val="43137"/>
                    </a:srgbClr>
                  </a:outerShdw>
                </a:effectLst>
                <a:latin typeface="微軟正黑體" pitchFamily="34" charset="-120"/>
                <a:ea typeface="微軟正黑體" pitchFamily="34" charset="-120"/>
              </a:rPr>
              <a:t>教育會考說明</a:t>
            </a:r>
            <a:endParaRPr kumimoji="0" lang="zh-TW" altLang="en-US" sz="5400" b="1" dirty="0">
              <a:ln w="10541" cmpd="sng">
                <a:solidFill>
                  <a:schemeClr val="accent1">
                    <a:shade val="88000"/>
                    <a:satMod val="110000"/>
                  </a:schemeClr>
                </a:solidFill>
                <a:prstDash val="solid"/>
              </a:ln>
              <a:solidFill>
                <a:srgbClr val="0043C8"/>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947734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3"/>
          <p:cNvSpPr>
            <a:spLocks noGrp="1"/>
          </p:cNvSpPr>
          <p:nvPr>
            <p:ph type="ctrTitle"/>
          </p:nvPr>
        </p:nvSpPr>
        <p:spPr>
          <a:xfrm>
            <a:off x="-5985" y="1628800"/>
            <a:ext cx="9144000" cy="1470025"/>
          </a:xfrm>
          <a:effectLst>
            <a:outerShdw blurRad="50800" dist="38100" dir="2700000" algn="tl" rotWithShape="0">
              <a:prstClr val="black">
                <a:alpha val="40000"/>
              </a:prstClr>
            </a:outerShdw>
          </a:effectLst>
        </p:spPr>
        <p:txBody>
          <a:bodyPr rtlCol="0">
            <a:normAutofit fontScale="90000"/>
          </a:bodyPr>
          <a:lstStyle/>
          <a:p>
            <a:pPr eaLnBrk="1" fontAlgn="auto" hangingPunct="1">
              <a:spcAft>
                <a:spcPts val="0"/>
              </a:spcAft>
              <a:defRPr/>
            </a:pPr>
            <a:r>
              <a:rPr lang="en-US" altLang="zh-TW" sz="6000" b="1" dirty="0" smtClean="0">
                <a:solidFill>
                  <a:srgbClr val="0000FF"/>
                </a:solidFill>
                <a:latin typeface="微軟正黑體" panose="020B0604030504040204" pitchFamily="34" charset="-120"/>
                <a:ea typeface="微軟正黑體" panose="020B0604030504040204" pitchFamily="34" charset="-120"/>
              </a:rPr>
              <a:t>10</a:t>
            </a:r>
            <a:r>
              <a:rPr lang="en-US" altLang="zh-TW" sz="6000" b="1" dirty="0">
                <a:solidFill>
                  <a:srgbClr val="0000FF"/>
                </a:solidFill>
                <a:latin typeface="微軟正黑體" panose="020B0604030504040204" pitchFamily="34" charset="-120"/>
                <a:ea typeface="微軟正黑體" panose="020B0604030504040204" pitchFamily="34" charset="-120"/>
              </a:rPr>
              <a:t>9</a:t>
            </a:r>
            <a:r>
              <a:rPr lang="zh-TW" altLang="zh-TW" sz="6000" b="1" dirty="0" smtClean="0">
                <a:solidFill>
                  <a:srgbClr val="0000FF"/>
                </a:solidFill>
                <a:latin typeface="微軟正黑體" panose="020B0604030504040204" pitchFamily="34" charset="-120"/>
                <a:ea typeface="微軟正黑體" panose="020B0604030504040204" pitchFamily="34" charset="-120"/>
              </a:rPr>
              <a:t>學年度</a:t>
            </a:r>
            <a:r>
              <a:rPr lang="en-US" altLang="zh-TW" sz="6000" b="1" dirty="0" smtClean="0">
                <a:solidFill>
                  <a:srgbClr val="0000FF"/>
                </a:solidFill>
                <a:latin typeface="微軟正黑體" panose="020B0604030504040204" pitchFamily="34" charset="-120"/>
                <a:ea typeface="微軟正黑體" panose="020B0604030504040204" pitchFamily="34" charset="-120"/>
              </a:rPr>
              <a:t/>
            </a:r>
            <a:br>
              <a:rPr lang="en-US" altLang="zh-TW" sz="6000" b="1" dirty="0" smtClean="0">
                <a:solidFill>
                  <a:srgbClr val="0000FF"/>
                </a:solidFill>
                <a:latin typeface="微軟正黑體" panose="020B0604030504040204" pitchFamily="34" charset="-120"/>
                <a:ea typeface="微軟正黑體" panose="020B0604030504040204" pitchFamily="34" charset="-120"/>
              </a:rPr>
            </a:br>
            <a:r>
              <a:rPr lang="zh-TW" altLang="en-US" sz="6000" b="1" dirty="0" smtClean="0">
                <a:solidFill>
                  <a:srgbClr val="0000FF"/>
                </a:solidFill>
                <a:latin typeface="微軟正黑體" panose="020B0604030504040204" pitchFamily="34" charset="-120"/>
                <a:ea typeface="微軟正黑體" panose="020B0604030504040204" pitchFamily="34" charset="-120"/>
              </a:rPr>
              <a:t>五專</a:t>
            </a:r>
            <a:r>
              <a:rPr lang="zh-TW" altLang="zh-TW" sz="6000" b="1" dirty="0">
                <a:solidFill>
                  <a:srgbClr val="0000FF"/>
                </a:solidFill>
                <a:latin typeface="微軟正黑體" panose="020B0604030504040204" pitchFamily="34" charset="-120"/>
                <a:ea typeface="微軟正黑體" panose="020B0604030504040204" pitchFamily="34" charset="-120"/>
              </a:rPr>
              <a:t>適性入學管道</a:t>
            </a:r>
            <a:endParaRPr lang="zh-TW" altLang="en-US" sz="6000" b="1" dirty="0">
              <a:solidFill>
                <a:srgbClr val="0000FF"/>
              </a:solidFill>
              <a:latin typeface="微軟正黑體" panose="020B0604030504040204" pitchFamily="34" charset="-120"/>
              <a:ea typeface="微軟正黑體" panose="020B0604030504040204" pitchFamily="34" charset="-120"/>
            </a:endParaRPr>
          </a:p>
        </p:txBody>
      </p:sp>
      <p:sp>
        <p:nvSpPr>
          <p:cNvPr id="9219" name="副標題 4"/>
          <p:cNvSpPr>
            <a:spLocks noGrp="1"/>
          </p:cNvSpPr>
          <p:nvPr>
            <p:ph type="subTitle" idx="1"/>
          </p:nvPr>
        </p:nvSpPr>
        <p:spPr>
          <a:xfrm>
            <a:off x="1547813" y="3573463"/>
            <a:ext cx="6048375" cy="1752600"/>
          </a:xfrm>
        </p:spPr>
        <p:txBody>
          <a:bodyPr rtlCol="0">
            <a:normAutofit/>
          </a:bodyPr>
          <a:lstStyle/>
          <a:p>
            <a:pPr eaLnBrk="1" fontAlgn="auto" hangingPunct="1">
              <a:spcAft>
                <a:spcPts val="0"/>
              </a:spcAft>
              <a:defRPr/>
            </a:pPr>
            <a:r>
              <a:rPr lang="zh-TW" altLang="en-US" sz="2400" b="1" dirty="0">
                <a:solidFill>
                  <a:schemeClr val="accent5">
                    <a:lumMod val="75000"/>
                  </a:schemeClr>
                </a:solidFill>
                <a:latin typeface="微軟正黑體" panose="020B0604030504040204" pitchFamily="34" charset="-120"/>
                <a:ea typeface="微軟正黑體" panose="020B0604030504040204" pitchFamily="34" charset="-120"/>
              </a:rPr>
              <a:t>優先免試、</a:t>
            </a:r>
            <a:r>
              <a:rPr lang="zh-TW" altLang="en-US" sz="2400" b="1" dirty="0" smtClean="0">
                <a:solidFill>
                  <a:schemeClr val="accent5">
                    <a:lumMod val="75000"/>
                  </a:schemeClr>
                </a:solidFill>
                <a:latin typeface="微軟正黑體" panose="020B0604030504040204" pitchFamily="34" charset="-120"/>
                <a:ea typeface="微軟正黑體" panose="020B0604030504040204" pitchFamily="34" charset="-120"/>
              </a:rPr>
              <a:t>免試入學、特色招生</a:t>
            </a:r>
            <a:r>
              <a:rPr lang="en-US" altLang="zh-TW" sz="2400" b="1" dirty="0" smtClean="0">
                <a:solidFill>
                  <a:schemeClr val="accent5">
                    <a:lumMod val="75000"/>
                  </a:schemeClr>
                </a:solidFill>
                <a:latin typeface="微軟正黑體" panose="020B0604030504040204" pitchFamily="34" charset="-120"/>
                <a:ea typeface="微軟正黑體" panose="020B0604030504040204" pitchFamily="34" charset="-120"/>
              </a:rPr>
              <a:t>-</a:t>
            </a:r>
            <a:r>
              <a:rPr lang="zh-TW" altLang="en-US" sz="2400" b="1" dirty="0" smtClean="0">
                <a:solidFill>
                  <a:schemeClr val="accent5">
                    <a:lumMod val="75000"/>
                  </a:schemeClr>
                </a:solidFill>
                <a:latin typeface="微軟正黑體" panose="020B0604030504040204" pitchFamily="34" charset="-120"/>
                <a:ea typeface="微軟正黑體" panose="020B0604030504040204" pitchFamily="34" charset="-120"/>
              </a:rPr>
              <a:t>甄選入學</a:t>
            </a:r>
            <a:endParaRPr lang="zh-TW" altLang="en-US" sz="2400" b="1" dirty="0" smtClean="0">
              <a:solidFill>
                <a:srgbClr val="000066"/>
              </a:solidFill>
              <a:latin typeface="微軟正黑體" panose="020B0604030504040204" pitchFamily="34" charset="-120"/>
              <a:ea typeface="微軟正黑體" panose="020B0604030504040204" pitchFamily="34" charset="-120"/>
            </a:endParaRPr>
          </a:p>
        </p:txBody>
      </p:sp>
      <p:pic>
        <p:nvPicPr>
          <p:cNvPr id="4" name="圖片 1"/>
          <p:cNvPicPr>
            <a:picLocks noChangeAspect="1"/>
          </p:cNvPicPr>
          <p:nvPr/>
        </p:nvPicPr>
        <p:blipFill>
          <a:blip r:embed="rId2" cstate="print"/>
          <a:srcRect/>
          <a:stretch>
            <a:fillRect/>
          </a:stretch>
        </p:blipFill>
        <p:spPr bwMode="auto">
          <a:xfrm>
            <a:off x="4067944" y="4941168"/>
            <a:ext cx="1162050" cy="1366837"/>
          </a:xfrm>
          <a:prstGeom prst="rect">
            <a:avLst/>
          </a:prstGeom>
          <a:noFill/>
          <a:ln>
            <a:noFill/>
          </a:ln>
          <a:effectLst>
            <a:outerShdw blurRad="50800" dist="38100" dir="2700000" algn="tl" rotWithShape="0">
              <a:prstClr val="black">
                <a:alpha val="40000"/>
              </a:prstClr>
            </a:outerShdw>
          </a:effectLst>
          <a:extLst/>
        </p:spPr>
      </p:pic>
      <p:sp>
        <p:nvSpPr>
          <p:cNvPr id="2" name="投影片編號版面配置區 1"/>
          <p:cNvSpPr>
            <a:spLocks noGrp="1"/>
          </p:cNvSpPr>
          <p:nvPr>
            <p:ph type="sldNum" sz="quarter" idx="12"/>
          </p:nvPr>
        </p:nvSpPr>
        <p:spPr/>
        <p:txBody>
          <a:bodyPr/>
          <a:lstStyle/>
          <a:p>
            <a:pPr>
              <a:defRPr/>
            </a:pPr>
            <a:fld id="{414D7A16-8D9F-4607-8A2C-35A3D307028B}" type="slidenum">
              <a:rPr lang="zh-TW" altLang="en-US" smtClean="0">
                <a:solidFill>
                  <a:prstClr val="black">
                    <a:tint val="75000"/>
                  </a:prstClr>
                </a:solidFill>
              </a:rPr>
              <a:pPr>
                <a:defRPr/>
              </a:pPr>
              <a:t>50</a:t>
            </a:fld>
            <a:endParaRPr lang="zh-TW" altLang="en-US">
              <a:solidFill>
                <a:prstClr val="black">
                  <a:tint val="75000"/>
                </a:prstClr>
              </a:solidFill>
            </a:endParaRPr>
          </a:p>
        </p:txBody>
      </p:sp>
    </p:spTree>
    <p:extLst>
      <p:ext uri="{BB962C8B-B14F-4D97-AF65-F5344CB8AC3E}">
        <p14:creationId xmlns:p14="http://schemas.microsoft.com/office/powerpoint/2010/main" val="22703284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467544" y="260648"/>
            <a:ext cx="8244000" cy="936104"/>
          </a:xfrm>
          <a:prstGeom prst="rect">
            <a:avLst/>
          </a:prstGeom>
          <a:solidFill>
            <a:srgbClr val="FF6699"/>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年五專優先免試入學</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51</a:t>
            </a:fld>
            <a:endParaRPr lang="zh-TW" altLang="en-US" dirty="0">
              <a:solidFill>
                <a:prstClr val="black">
                  <a:tint val="75000"/>
                </a:prstClr>
              </a:solidFill>
            </a:endParaRPr>
          </a:p>
        </p:txBody>
      </p:sp>
      <p:graphicFrame>
        <p:nvGraphicFramePr>
          <p:cNvPr id="6" name="資料庫圖表 5"/>
          <p:cNvGraphicFramePr/>
          <p:nvPr>
            <p:extLst>
              <p:ext uri="{D42A27DB-BD31-4B8C-83A1-F6EECF244321}">
                <p14:modId xmlns:p14="http://schemas.microsoft.com/office/powerpoint/2010/main" val="137533870"/>
              </p:ext>
            </p:extLst>
          </p:nvPr>
        </p:nvGraphicFramePr>
        <p:xfrm>
          <a:off x="457201" y="1319686"/>
          <a:ext cx="8229599" cy="5355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投影片編號版面配置區 1"/>
          <p:cNvSpPr txBox="1">
            <a:spLocks/>
          </p:cNvSpPr>
          <p:nvPr/>
        </p:nvSpPr>
        <p:spPr>
          <a:xfrm>
            <a:off x="6553200" y="6356350"/>
            <a:ext cx="2133600" cy="365125"/>
          </a:xfrm>
          <a:prstGeom prst="rect">
            <a:avLst/>
          </a:prstGeom>
        </p:spPr>
        <p:txBody>
          <a:bodyPr vert="horz" lIns="91440" tIns="45720" rIns="91440" bIns="45720" rtlCol="0" anchor="ctr"/>
          <a:lstStyle>
            <a:defPPr>
              <a:defRPr lang="zh-TW"/>
            </a:defPPr>
            <a:lvl1pPr marL="0" algn="r" defTabSz="914400" rtl="0" eaLnBrk="1" fontAlgn="auto" latinLnBrk="0" hangingPunct="1">
              <a:spcBef>
                <a:spcPts val="0"/>
              </a:spcBef>
              <a:spcAft>
                <a:spcPts val="0"/>
              </a:spcAft>
              <a:defRPr kumimoji="0"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E7D0FD-EE13-44ED-ACB2-D7993CD41914}" type="slidenum">
              <a:rPr lang="zh-TW" altLang="en-US" smtClean="0">
                <a:solidFill>
                  <a:prstClr val="black">
                    <a:tint val="75000"/>
                  </a:prstClr>
                </a:solidFill>
              </a:rPr>
              <a:pPr>
                <a:defRPr/>
              </a:pPr>
              <a:t>51</a:t>
            </a:fld>
            <a:endParaRPr lang="zh-TW" altLang="en-US">
              <a:solidFill>
                <a:prstClr val="black">
                  <a:tint val="75000"/>
                </a:prstClr>
              </a:solidFill>
            </a:endParaRPr>
          </a:p>
        </p:txBody>
      </p:sp>
      <p:pic>
        <p:nvPicPr>
          <p:cNvPr id="8" name="圖片 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pic>
        <p:nvPicPr>
          <p:cNvPr id="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62322" y="4835698"/>
            <a:ext cx="690217" cy="1703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字方塊 2"/>
          <p:cNvSpPr txBox="1"/>
          <p:nvPr/>
        </p:nvSpPr>
        <p:spPr>
          <a:xfrm>
            <a:off x="4647352" y="5271806"/>
            <a:ext cx="2990322" cy="830997"/>
          </a:xfrm>
          <a:prstGeom prst="rect">
            <a:avLst/>
          </a:prstGeom>
          <a:solidFill>
            <a:srgbClr val="FFFF00"/>
          </a:solidFill>
          <a:ln w="25400">
            <a:solidFill>
              <a:schemeClr val="accent1"/>
            </a:solidFill>
          </a:ln>
        </p:spPr>
        <p:txBody>
          <a:bodyPr wrap="square" rtlCol="0">
            <a:spAutoFit/>
          </a:bodyPr>
          <a:lstStyle/>
          <a:p>
            <a:pPr algn="ctr"/>
            <a:r>
              <a:rPr lang="zh-TW" altLang="en-US" sz="2400" b="1" dirty="0" smtClean="0">
                <a:solidFill>
                  <a:srgbClr val="0070C0"/>
                </a:solidFill>
                <a:latin typeface="微軟正黑體" panose="020B0604030504040204" pitchFamily="34" charset="-120"/>
                <a:ea typeface="微軟正黑體" panose="020B0604030504040204" pitchFamily="34" charset="-120"/>
              </a:rPr>
              <a:t>招生名額</a:t>
            </a:r>
            <a:endParaRPr lang="en-US" altLang="zh-TW" sz="2400" b="1" dirty="0" smtClean="0">
              <a:solidFill>
                <a:srgbClr val="0070C0"/>
              </a:solidFill>
              <a:latin typeface="微軟正黑體" panose="020B0604030504040204" pitchFamily="34" charset="-120"/>
              <a:ea typeface="微軟正黑體" panose="020B0604030504040204" pitchFamily="34" charset="-120"/>
            </a:endParaRPr>
          </a:p>
          <a:p>
            <a:pPr algn="ctr"/>
            <a:r>
              <a:rPr lang="en-US" altLang="zh-TW" sz="2400" b="1" dirty="0" smtClean="0">
                <a:solidFill>
                  <a:srgbClr val="FF0000"/>
                </a:solidFill>
                <a:latin typeface="微軟正黑體" panose="020B0604030504040204" pitchFamily="34" charset="-120"/>
                <a:ea typeface="微軟正黑體" panose="020B0604030504040204" pitchFamily="34" charset="-120"/>
              </a:rPr>
              <a:t>46</a:t>
            </a:r>
            <a:r>
              <a:rPr lang="zh-TW" altLang="en-US" sz="2400" b="1" dirty="0" smtClean="0">
                <a:solidFill>
                  <a:srgbClr val="0070C0"/>
                </a:solidFill>
                <a:latin typeface="微軟正黑體" panose="020B0604030504040204" pitchFamily="34" charset="-120"/>
                <a:ea typeface="微軟正黑體" panose="020B0604030504040204" pitchFamily="34" charset="-120"/>
              </a:rPr>
              <a:t>校、</a:t>
            </a:r>
            <a:r>
              <a:rPr lang="en-US" altLang="zh-TW" sz="2400" b="1" dirty="0" smtClean="0">
                <a:solidFill>
                  <a:srgbClr val="FF0000"/>
                </a:solidFill>
                <a:latin typeface="微軟正黑體" panose="020B0604030504040204" pitchFamily="34" charset="-120"/>
                <a:ea typeface="微軟正黑體" panose="020B0604030504040204" pitchFamily="34" charset="-120"/>
              </a:rPr>
              <a:t>9463</a:t>
            </a:r>
            <a:r>
              <a:rPr lang="zh-TW" altLang="en-US" sz="2400" b="1" dirty="0" smtClean="0">
                <a:solidFill>
                  <a:srgbClr val="0070C0"/>
                </a:solidFill>
                <a:latin typeface="微軟正黑體" panose="020B0604030504040204" pitchFamily="34" charset="-120"/>
                <a:ea typeface="微軟正黑體" panose="020B0604030504040204" pitchFamily="34" charset="-120"/>
              </a:rPr>
              <a:t>人</a:t>
            </a:r>
            <a:endParaRPr lang="zh-TW" altLang="en-US" sz="2400" b="1" dirty="0">
              <a:solidFill>
                <a:srgbClr val="0070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643712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52</a:t>
            </a:fld>
            <a:endParaRPr lang="zh-TW" altLang="en-US">
              <a:solidFill>
                <a:prstClr val="black">
                  <a:tint val="75000"/>
                </a:prstClr>
              </a:solidFill>
            </a:endParaRPr>
          </a:p>
        </p:txBody>
      </p:sp>
      <p:graphicFrame>
        <p:nvGraphicFramePr>
          <p:cNvPr id="5" name="表格 4">
            <a:extLst/>
          </p:cNvPr>
          <p:cNvGraphicFramePr>
            <a:graphicFrameLocks noGrp="1"/>
          </p:cNvGraphicFramePr>
          <p:nvPr>
            <p:extLst>
              <p:ext uri="{D42A27DB-BD31-4B8C-83A1-F6EECF244321}">
                <p14:modId xmlns:p14="http://schemas.microsoft.com/office/powerpoint/2010/main" val="3757440026"/>
              </p:ext>
            </p:extLst>
          </p:nvPr>
        </p:nvGraphicFramePr>
        <p:xfrm>
          <a:off x="226546" y="616009"/>
          <a:ext cx="8784975" cy="6270177"/>
        </p:xfrm>
        <a:graphic>
          <a:graphicData uri="http://schemas.openxmlformats.org/drawingml/2006/table">
            <a:tbl>
              <a:tblPr firstRow="1" bandRow="1">
                <a:tableStyleId>{5C22544A-7EE6-4342-B048-85BDC9FD1C3A}</a:tableStyleId>
              </a:tblPr>
              <a:tblGrid>
                <a:gridCol w="1033086">
                  <a:extLst>
                    <a:ext uri="{9D8B030D-6E8A-4147-A177-3AD203B41FA5}">
                      <a16:colId xmlns:a16="http://schemas.microsoft.com/office/drawing/2014/main" xmlns="" val="20000"/>
                    </a:ext>
                  </a:extLst>
                </a:gridCol>
                <a:gridCol w="674923">
                  <a:extLst>
                    <a:ext uri="{9D8B030D-6E8A-4147-A177-3AD203B41FA5}">
                      <a16:colId xmlns:a16="http://schemas.microsoft.com/office/drawing/2014/main" xmlns="" val="20001"/>
                    </a:ext>
                  </a:extLst>
                </a:gridCol>
                <a:gridCol w="558335">
                  <a:extLst>
                    <a:ext uri="{9D8B030D-6E8A-4147-A177-3AD203B41FA5}">
                      <a16:colId xmlns:a16="http://schemas.microsoft.com/office/drawing/2014/main" xmlns="" val="20002"/>
                    </a:ext>
                  </a:extLst>
                </a:gridCol>
                <a:gridCol w="557991">
                  <a:extLst>
                    <a:ext uri="{9D8B030D-6E8A-4147-A177-3AD203B41FA5}">
                      <a16:colId xmlns:a16="http://schemas.microsoft.com/office/drawing/2014/main" xmlns="" val="20003"/>
                    </a:ext>
                  </a:extLst>
                </a:gridCol>
                <a:gridCol w="5960640">
                  <a:extLst>
                    <a:ext uri="{9D8B030D-6E8A-4147-A177-3AD203B41FA5}">
                      <a16:colId xmlns:a16="http://schemas.microsoft.com/office/drawing/2014/main" xmlns="" val="20004"/>
                    </a:ext>
                  </a:extLst>
                </a:gridCol>
              </a:tblGrid>
              <a:tr h="335455">
                <a:tc gridSpan="2">
                  <a:txBody>
                    <a:bodyPr/>
                    <a:lstStyle/>
                    <a:p>
                      <a:pPr algn="ctr"/>
                      <a:r>
                        <a:rPr lang="zh-TW" altLang="en-US" sz="16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a:t>
                      </a:r>
                      <a:r>
                        <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採計</a:t>
                      </a:r>
                      <a:r>
                        <a:rPr lang="zh-TW" altLang="en-US" sz="16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項目</a:t>
                      </a:r>
                      <a:endPar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sz="2400" dirty="0">
                        <a:latin typeface="標楷體" panose="03000509000000000000" pitchFamily="65" charset="-120"/>
                        <a:ea typeface="標楷體" panose="03000509000000000000" pitchFamily="65" charset="-120"/>
                      </a:endParaRPr>
                    </a:p>
                  </a:txBody>
                  <a:tcPr anchor="ctr">
                    <a:lnB w="12700" cap="flat" cmpd="sng" algn="ctr">
                      <a:solidFill>
                        <a:schemeClr val="tx1"/>
                      </a:solidFill>
                      <a:prstDash val="solid"/>
                      <a:round/>
                      <a:headEnd type="none" w="med" len="med"/>
                      <a:tailEnd type="none" w="med" len="med"/>
                    </a:lnB>
                    <a:solidFill>
                      <a:schemeClr val="accent2"/>
                    </a:solidFill>
                  </a:tcPr>
                </a:tc>
                <a:tc gridSpan="2">
                  <a:txBody>
                    <a:bodyPr/>
                    <a:lstStyle/>
                    <a:p>
                      <a:pPr algn="ctr"/>
                      <a:r>
                        <a:rPr lang="zh-TW" altLang="en-US" sz="16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積分上限</a:t>
                      </a:r>
                      <a:endPar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dirty="0"/>
                    </a:p>
                  </a:txBody>
                  <a:tcPr anchor="ct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zh-TW" altLang="en-US" sz="16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a:t>
                      </a:r>
                      <a:r>
                        <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採計項目</a:t>
                      </a:r>
                      <a:r>
                        <a:rPr lang="zh-TW" altLang="en-US" sz="16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說明</a:t>
                      </a:r>
                      <a:endPar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836985">
                <a:tc gridSpan="2">
                  <a:txBody>
                    <a:bodyPr/>
                    <a:lstStyle/>
                    <a:p>
                      <a:pPr algn="l">
                        <a:lnSpc>
                          <a:spcPct val="100000"/>
                        </a:lnSpc>
                      </a:pPr>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志願</a:t>
                      </a: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序 </a:t>
                      </a:r>
                      <a:r>
                        <a:rPr lang="en-US" altLang="zh-TW"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(1~30)</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smtClean="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26</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pP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每五志願為一群： 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1-</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5</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26</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6-</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10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r>
                      <a:b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b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11-</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15</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24</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16-</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20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23</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r>
                      <a:b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b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21-</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22</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30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21</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endParaRPr lang="zh-TW" altLang="en-US" sz="1600" dirty="0">
                        <a:solidFill>
                          <a:srgbClr val="FF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87681">
                <a:tc rowSpan="2">
                  <a:txBody>
                    <a:bodyPr/>
                    <a:lstStyle/>
                    <a:p>
                      <a:pPr marL="0" indent="0" algn="l"/>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多元學  </a:t>
                      </a:r>
                      <a:r>
                        <a:rPr lang="en-US" altLang="zh-TW"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r>
                      <a:br>
                        <a:rPr lang="en-US" altLang="zh-TW"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br>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習表現</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200"/>
                        </a:lnSpc>
                      </a:pPr>
                      <a:r>
                        <a:rPr lang="zh-TW" altLang="en-US" sz="1800" b="1" i="0" u="none" strike="noStrike" kern="1200" baseline="0" dirty="0" smtClean="0">
                          <a:solidFill>
                            <a:srgbClr val="0000FF"/>
                          </a:solidFill>
                          <a:latin typeface="微軟正黑體" panose="020B0604030504040204" pitchFamily="34" charset="-120"/>
                          <a:ea typeface="微軟正黑體" panose="020B0604030504040204" pitchFamily="34" charset="-120"/>
                          <a:cs typeface="+mn-cs"/>
                        </a:rPr>
                        <a:t>競賽</a:t>
                      </a:r>
                      <a:endParaRPr lang="zh-TW" altLang="en-US" sz="18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400" b="1" dirty="0" smtClean="0">
                          <a:solidFill>
                            <a:srgbClr val="0000FF"/>
                          </a:solidFill>
                          <a:latin typeface="微軟正黑體" panose="020B0604030504040204" pitchFamily="34" charset="-120"/>
                          <a:ea typeface="微軟正黑體" panose="020B0604030504040204" pitchFamily="34" charset="-120"/>
                        </a:rPr>
                        <a:t>7</a:t>
                      </a:r>
                      <a:endParaRPr lang="zh-TW" altLang="en-US" sz="24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15</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000"/>
                        </a:lnSpc>
                      </a:pP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簡章</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國際、全國、區域及縣市</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競賽項目：</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7-1</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endPar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endParaRPr>
                    </a:p>
                    <a:p>
                      <a:pPr algn="l">
                        <a:lnSpc>
                          <a:spcPts val="2000"/>
                        </a:lnSpc>
                      </a:pP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採計日期：國中就學期間至</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109.5.14(</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含</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前為限</a:t>
                      </a:r>
                      <a:endParaRPr lang="zh-TW" altLang="en-US" sz="1600" dirty="0" smtClean="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1091117">
                <a:tc v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077913" rtl="0" eaLnBrk="1" fontAlgn="auto" latinLnBrk="0" hangingPunct="1">
                        <a:lnSpc>
                          <a:spcPts val="2200"/>
                        </a:lnSpc>
                        <a:spcBef>
                          <a:spcPts val="0"/>
                        </a:spcBef>
                        <a:spcAft>
                          <a:spcPts val="0"/>
                        </a:spcAft>
                        <a:buClrTx/>
                        <a:buSzTx/>
                        <a:buFontTx/>
                        <a:buNone/>
                        <a:tabLst/>
                        <a:defRPr/>
                      </a:pPr>
                      <a:r>
                        <a:rPr lang="zh-TW" altLang="en-US" sz="1800" b="1" i="0" u="none" strike="noStrike" kern="1200" baseline="0" dirty="0" smtClean="0">
                          <a:solidFill>
                            <a:srgbClr val="0000FF"/>
                          </a:solidFill>
                          <a:latin typeface="微軟正黑體" panose="020B0604030504040204" pitchFamily="34" charset="-120"/>
                          <a:ea typeface="微軟正黑體" panose="020B0604030504040204" pitchFamily="34" charset="-120"/>
                          <a:cs typeface="+mn-cs"/>
                        </a:rPr>
                        <a:t>服務學習</a:t>
                      </a:r>
                      <a:endParaRPr lang="zh-TW" altLang="en-US" sz="16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400" b="1" dirty="0" smtClean="0">
                          <a:solidFill>
                            <a:srgbClr val="0000FF"/>
                          </a:solidFill>
                          <a:latin typeface="微軟正黑體" panose="020B0604030504040204" pitchFamily="34" charset="-120"/>
                          <a:ea typeface="微軟正黑體" panose="020B0604030504040204" pitchFamily="34" charset="-120"/>
                        </a:rPr>
                        <a:t>15</a:t>
                      </a:r>
                      <a:endParaRPr lang="zh-TW" altLang="en-US" sz="24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v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擔任班級幹部、小老師或社團幹部任滿一學期得</a:t>
                      </a:r>
                      <a:r>
                        <a:rPr lang="zh-TW" altLang="zh-TW" sz="1600" kern="12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b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同一學期同時擔任班級幹部、小老師或社團幹部，仍以</a:t>
                      </a:r>
                      <a:r>
                        <a:rPr lang="zh-TW" altLang="zh-TW" sz="1600" kern="12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分採計</a:t>
                      </a:r>
                      <a:r>
                        <a:rPr lang="zh-TW" altLang="en-US"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服務學習</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每累計滿</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小時：</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0.25</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分</a:t>
                      </a:r>
                      <a:endPar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採計日期：國中就學期間至</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109.5.14(</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含</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前為限</a:t>
                      </a:r>
                      <a:endPar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3"/>
                  </a:ext>
                </a:extLst>
              </a:tr>
              <a:tr h="587681">
                <a:tc gridSpan="2">
                  <a:txBody>
                    <a:bodyPr/>
                    <a:lstStyle/>
                    <a:p>
                      <a:pPr algn="l">
                        <a:lnSpc>
                          <a:spcPct val="100000"/>
                        </a:lnSpc>
                      </a:pPr>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技藝</a:t>
                      </a: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優良 </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平均總成績：</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90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分以上：</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3</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80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90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r>
                      <a:b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b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70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80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1.5</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60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70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1.0</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endParaRPr lang="zh-TW" altLang="en-US" sz="1600" dirty="0" smtClean="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87681">
                <a:tc gridSpan="2">
                  <a:txBody>
                    <a:bodyPr/>
                    <a:lstStyle/>
                    <a:p>
                      <a:pPr algn="l">
                        <a:lnSpc>
                          <a:spcPct val="100000"/>
                        </a:lnSpc>
                      </a:pPr>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弱勢</a:t>
                      </a: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身分 </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低收入戶：</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3</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；中低收入戶、支領失業給付、特殊境遇家庭</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r>
                      <a:b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b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1.5</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符合一項即可</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endParaRPr lang="zh-TW" altLang="en-US" sz="1600" dirty="0" smtClean="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5"/>
                  </a:ext>
                </a:extLst>
              </a:tr>
              <a:tr h="457438">
                <a:tc gridSpan="2">
                  <a:txBody>
                    <a:bodyPr/>
                    <a:lstStyle/>
                    <a:p>
                      <a:pPr algn="l">
                        <a:lnSpc>
                          <a:spcPct val="100000"/>
                        </a:lnSpc>
                      </a:pPr>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均衡</a:t>
                      </a: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學習</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21</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pP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三領域學習</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健體、藝文、綜合：</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7</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領域 </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五學期平均</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成績及格</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637484">
                <a:tc gridSpan="2">
                  <a:txBody>
                    <a:bodyPr/>
                    <a:lstStyle/>
                    <a:p>
                      <a:pPr algn="l">
                        <a:lnSpc>
                          <a:spcPct val="100000"/>
                        </a:lnSpc>
                      </a:pPr>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國中</a:t>
                      </a: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教育會考</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smtClean="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32</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200"/>
                        </a:lnSpc>
                      </a:pP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a:t>
                      </a:r>
                      <a:r>
                        <a:rPr lang="en-US" altLang="zh-TW" sz="2800" kern="1200" baseline="300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a:t>
                      </a:r>
                      <a:r>
                        <a:rPr lang="en-US" altLang="zh-TW" sz="2800" kern="1200" baseline="300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 </a:t>
                      </a:r>
                      <a:r>
                        <a:rPr kumimoji="0" lang="en-US" altLang="zh-TW" sz="175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B</a:t>
                      </a:r>
                      <a:r>
                        <a:rPr kumimoji="0" lang="en-US" altLang="zh-TW" sz="2800" b="0" i="0" u="none" strike="noStrike" kern="1200" cap="none" spc="0" normalizeH="0" baseline="3000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t>
                      </a:r>
                      <a:r>
                        <a:rPr kumimoji="0" lang="en-US" altLang="zh-TW" sz="175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B</a:t>
                      </a:r>
                      <a:r>
                        <a:rPr kumimoji="0" lang="en-US" altLang="zh-TW" sz="2800" b="0" i="0" u="none" strike="noStrike" kern="1200" cap="none" spc="0" normalizeH="0" baseline="3000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B</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C</a:t>
                      </a:r>
                    </a:p>
                    <a:p>
                      <a:pPr algn="l">
                        <a:lnSpc>
                          <a:spcPts val="2200"/>
                        </a:lnSpc>
                      </a:pP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6.4</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6</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5</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4</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3</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1</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endParaRPr lang="zh-TW" altLang="en-US" sz="1750" dirty="0">
                        <a:solidFill>
                          <a:srgbClr val="FF0000"/>
                        </a:solidFill>
                        <a:latin typeface="微軟正黑體" panose="020B0604030504040204" pitchFamily="34" charset="-120"/>
                        <a:ea typeface="微軟正黑體" panose="020B0604030504040204" pitchFamily="34" charset="-12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7"/>
                  </a:ext>
                </a:extLst>
              </a:tr>
              <a:tr h="548926">
                <a:tc gridSpan="2">
                  <a:txBody>
                    <a:bodyPr/>
                    <a:lstStyle/>
                    <a:p>
                      <a:pPr algn="l">
                        <a:lnSpc>
                          <a:spcPct val="100000"/>
                        </a:lnSpc>
                      </a:pPr>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寫作</a:t>
                      </a: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測驗</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gn="l">
                        <a:lnSpc>
                          <a:spcPts val="1800"/>
                        </a:lnSpc>
                      </a:pP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6</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5</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4</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3</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2</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1</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級分</a:t>
                      </a:r>
                    </a:p>
                    <a:p>
                      <a:pPr algn="l">
                        <a:lnSpc>
                          <a:spcPts val="1800"/>
                        </a:lnSpc>
                      </a:pP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1</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0.8</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0.6</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0.4</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0.2</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0.1</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endParaRPr lang="zh-TW" altLang="en-US" sz="175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518918">
                <a:tc gridSpan="2">
                  <a:txBody>
                    <a:bodyPr/>
                    <a:lstStyle/>
                    <a:p>
                      <a:pPr algn="ctr"/>
                      <a:r>
                        <a:rPr lang="zh-TW" altLang="en-US" sz="20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 </a:t>
                      </a:r>
                      <a:r>
                        <a:rPr lang="zh-TW" altLang="en-US"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總積分</a:t>
                      </a:r>
                      <a:r>
                        <a:rPr lang="en-US" altLang="zh-TW"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a:t>
                      </a:r>
                      <a:r>
                        <a:rPr lang="zh-TW" altLang="en-US"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上限</a:t>
                      </a:r>
                      <a:r>
                        <a:rPr lang="en-US" altLang="zh-TW"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a:t>
                      </a:r>
                      <a:endParaRPr lang="zh-TW" altLang="en-US" sz="2000" dirty="0">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pPr>
                      <a:r>
                        <a:rPr lang="en-US" altLang="zh-TW" sz="2400" b="1" dirty="0" smtClean="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rPr>
                        <a:t>101</a:t>
                      </a:r>
                      <a:endParaRPr lang="zh-TW" altLang="en-US" sz="2400" b="1"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tc>
                  <a:txBody>
                    <a:bodyPr/>
                    <a:lstStyle/>
                    <a:p>
                      <a:pPr algn="l"/>
                      <a:r>
                        <a:rPr lang="zh-TW" altLang="en-US" sz="14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會考科目違規每扣</a:t>
                      </a:r>
                      <a:r>
                        <a:rPr lang="en-US" altLang="zh-TW" sz="14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a:t>
                      </a:r>
                      <a:r>
                        <a:rPr lang="zh-TW" altLang="en-US" sz="14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點，則扣該科積分</a:t>
                      </a:r>
                      <a:r>
                        <a:rPr lang="en-US" altLang="zh-TW" sz="14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0.15</a:t>
                      </a:r>
                      <a:r>
                        <a:rPr lang="zh-TW" altLang="en-US" sz="14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分， 至該科積分零分為止。</a:t>
                      </a:r>
                      <a:endParaRPr lang="zh-TW" altLang="en-US" sz="1400" dirty="0">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9"/>
                  </a:ext>
                </a:extLst>
              </a:tr>
            </a:tbl>
          </a:graphicData>
        </a:graphic>
      </p:graphicFrame>
      <p:sp>
        <p:nvSpPr>
          <p:cNvPr id="6" name="標題 1"/>
          <p:cNvSpPr txBox="1">
            <a:spLocks/>
          </p:cNvSpPr>
          <p:nvPr/>
        </p:nvSpPr>
        <p:spPr bwMode="auto">
          <a:xfrm>
            <a:off x="251520" y="116632"/>
            <a:ext cx="8784976" cy="468052"/>
          </a:xfrm>
          <a:prstGeom prst="rect">
            <a:avLst/>
          </a:prstGeom>
          <a:solidFill>
            <a:srgbClr val="FF6699"/>
          </a:solidFill>
          <a:ln>
            <a:noFill/>
          </a:ln>
          <a:extLst/>
        </p:spPr>
        <p:txBody>
          <a:bodyPr vert="horz" wrap="square" lIns="91440" tIns="45720" rIns="91440" bIns="45720" numCol="1" anchor="ctr" anchorCtr="0" compatLnSpc="1">
            <a:prstTxWarp prst="textNoShape">
              <a:avLst/>
            </a:prstTxWarp>
            <a:normAutofit fontScale="62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年五專優先免試入學</a:t>
            </a:r>
            <a:r>
              <a:rPr lang="en-US" altLang="zh-TW"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積分採計說明</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22101995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93468874"/>
              </p:ext>
            </p:extLst>
          </p:nvPr>
        </p:nvGraphicFramePr>
        <p:xfrm>
          <a:off x="457200" y="1340767"/>
          <a:ext cx="8229600" cy="5390682"/>
        </p:xfrm>
        <a:graphic>
          <a:graphicData uri="http://schemas.openxmlformats.org/drawingml/2006/table">
            <a:tbl>
              <a:tblPr firstRow="1" firstCol="1" bandRow="1">
                <a:tableStyleId>{5C22544A-7EE6-4342-B048-85BDC9FD1C3A}</a:tableStyleId>
              </a:tblPr>
              <a:tblGrid>
                <a:gridCol w="1234440">
                  <a:extLst>
                    <a:ext uri="{9D8B030D-6E8A-4147-A177-3AD203B41FA5}">
                      <a16:colId xmlns:a16="http://schemas.microsoft.com/office/drawing/2014/main" xmlns="" val="20000"/>
                    </a:ext>
                  </a:extLst>
                </a:gridCol>
                <a:gridCol w="6995160">
                  <a:extLst>
                    <a:ext uri="{9D8B030D-6E8A-4147-A177-3AD203B41FA5}">
                      <a16:colId xmlns:a16="http://schemas.microsoft.com/office/drawing/2014/main" xmlns="" val="20001"/>
                    </a:ext>
                  </a:extLst>
                </a:gridCol>
              </a:tblGrid>
              <a:tr h="648073">
                <a:tc>
                  <a:txBody>
                    <a:bodyPr/>
                    <a:lstStyle/>
                    <a:p>
                      <a:pPr algn="ctr">
                        <a:lnSpc>
                          <a:spcPct val="100000"/>
                        </a:lnSpc>
                        <a:spcAft>
                          <a:spcPts val="0"/>
                        </a:spcAft>
                      </a:pPr>
                      <a:r>
                        <a:rPr lang="zh-TW" sz="2600" b="1" kern="0" dirty="0" smtClean="0">
                          <a:effectLst/>
                          <a:latin typeface="微軟正黑體" panose="020B0604030504040204" pitchFamily="34" charset="-120"/>
                          <a:ea typeface="微軟正黑體" panose="020B0604030504040204" pitchFamily="34" charset="-120"/>
                        </a:rPr>
                        <a:t>項目</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algn="ctr">
                        <a:lnSpc>
                          <a:spcPts val="1400"/>
                        </a:lnSpc>
                        <a:spcAft>
                          <a:spcPts val="0"/>
                        </a:spcAft>
                      </a:pPr>
                      <a:r>
                        <a:rPr lang="zh-TW" sz="2600" b="1" kern="0" dirty="0">
                          <a:effectLst/>
                          <a:latin typeface="微軟正黑體" panose="020B0604030504040204" pitchFamily="34" charset="-120"/>
                          <a:ea typeface="微軟正黑體" panose="020B0604030504040204" pitchFamily="34" charset="-120"/>
                        </a:rPr>
                        <a:t>說　　明</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xmlns="" val="10000"/>
                  </a:ext>
                </a:extLst>
              </a:tr>
              <a:tr h="1080120">
                <a:tc>
                  <a:txBody>
                    <a:bodyPr/>
                    <a:lstStyle/>
                    <a:p>
                      <a:pPr algn="ctr">
                        <a:lnSpc>
                          <a:spcPct val="100000"/>
                        </a:lnSpc>
                        <a:spcAft>
                          <a:spcPts val="0"/>
                        </a:spcAft>
                      </a:pPr>
                      <a:r>
                        <a:rPr lang="zh-TW" sz="2600" b="1" kern="0" dirty="0" smtClean="0">
                          <a:effectLst/>
                          <a:latin typeface="微軟正黑體" panose="020B0604030504040204" pitchFamily="34" charset="-120"/>
                          <a:ea typeface="微軟正黑體" panose="020B0604030504040204" pitchFamily="34" charset="-120"/>
                        </a:rPr>
                        <a:t>招生</a:t>
                      </a:r>
                      <a:endParaRPr lang="en-US" altLang="zh-TW" sz="2600" b="1" kern="0" dirty="0" smtClean="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600" b="1" kern="0" dirty="0" smtClean="0">
                          <a:effectLst/>
                          <a:latin typeface="微軟正黑體" panose="020B0604030504040204" pitchFamily="34" charset="-120"/>
                          <a:ea typeface="微軟正黑體" panose="020B0604030504040204" pitchFamily="34" charset="-120"/>
                        </a:rPr>
                        <a:t>名額</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457200" indent="-457200">
                        <a:lnSpc>
                          <a:spcPct val="100000"/>
                        </a:lnSpc>
                        <a:spcAft>
                          <a:spcPts val="0"/>
                        </a:spcAft>
                        <a:buFont typeface="Arial" pitchFamily="34" charset="0"/>
                        <a:buChar char="•"/>
                      </a:pPr>
                      <a:r>
                        <a:rPr lang="en-US" sz="2600" b="1" u="sng" kern="0" dirty="0" smtClean="0">
                          <a:effectLst/>
                          <a:latin typeface="微軟正黑體" panose="020B0604030504040204" pitchFamily="34" charset="-120"/>
                          <a:ea typeface="微軟正黑體" panose="020B0604030504040204" pitchFamily="34" charset="-120"/>
                        </a:rPr>
                        <a:t>10</a:t>
                      </a:r>
                      <a:r>
                        <a:rPr lang="en-US" altLang="zh-TW" sz="2600" b="1" u="sng" kern="0" dirty="0" smtClean="0">
                          <a:effectLst/>
                          <a:latin typeface="微軟正黑體" panose="020B0604030504040204" pitchFamily="34" charset="-120"/>
                          <a:ea typeface="微軟正黑體" panose="020B0604030504040204" pitchFamily="34" charset="-120"/>
                        </a:rPr>
                        <a:t>9</a:t>
                      </a:r>
                      <a:r>
                        <a:rPr lang="zh-TW" sz="2600" b="1" u="sng" kern="0" dirty="0" smtClean="0">
                          <a:effectLst/>
                          <a:latin typeface="微軟正黑體" panose="020B0604030504040204" pitchFamily="34" charset="-120"/>
                          <a:ea typeface="微軟正黑體" panose="020B0604030504040204" pitchFamily="34" charset="-120"/>
                        </a:rPr>
                        <a:t>學年度總</a:t>
                      </a:r>
                      <a:r>
                        <a:rPr lang="zh-TW" sz="2600" b="1" u="sng" kern="0" dirty="0">
                          <a:effectLst/>
                          <a:latin typeface="微軟正黑體" panose="020B0604030504040204" pitchFamily="34" charset="-120"/>
                          <a:ea typeface="微軟正黑體" panose="020B0604030504040204" pitchFamily="34" charset="-120"/>
                        </a:rPr>
                        <a:t>招生名額</a:t>
                      </a:r>
                      <a:r>
                        <a:rPr lang="zh-TW" sz="2600" b="1" u="sng" kern="0" dirty="0" smtClean="0">
                          <a:effectLst/>
                          <a:latin typeface="微軟正黑體" panose="020B0604030504040204" pitchFamily="34" charset="-120"/>
                          <a:ea typeface="微軟正黑體" panose="020B0604030504040204" pitchFamily="34" charset="-120"/>
                        </a:rPr>
                        <a:t>共</a:t>
                      </a:r>
                      <a:r>
                        <a:rPr lang="en-US" altLang="zh-TW" sz="2600" b="1" u="sng" kern="0" dirty="0" smtClean="0">
                          <a:solidFill>
                            <a:srgbClr val="FF0000"/>
                          </a:solidFill>
                          <a:effectLst/>
                          <a:latin typeface="微軟正黑體" panose="020B0604030504040204" pitchFamily="34" charset="-120"/>
                          <a:ea typeface="微軟正黑體" panose="020B0604030504040204" pitchFamily="34" charset="-120"/>
                        </a:rPr>
                        <a:t>46</a:t>
                      </a:r>
                      <a:r>
                        <a:rPr lang="zh-TW" altLang="en-US" sz="2600" b="1" u="sng" kern="0" dirty="0" smtClean="0">
                          <a:effectLst/>
                          <a:latin typeface="微軟正黑體" panose="020B0604030504040204" pitchFamily="34" charset="-120"/>
                          <a:ea typeface="微軟正黑體" panose="020B0604030504040204" pitchFamily="34" charset="-120"/>
                        </a:rPr>
                        <a:t>校，約</a:t>
                      </a:r>
                      <a:r>
                        <a:rPr lang="en-US" altLang="zh-TW" sz="2600" b="1" u="sng" kern="0" dirty="0" smtClean="0">
                          <a:solidFill>
                            <a:srgbClr val="FF0000"/>
                          </a:solidFill>
                          <a:effectLst/>
                          <a:latin typeface="微軟正黑體" panose="020B0604030504040204" pitchFamily="34" charset="-120"/>
                          <a:ea typeface="微軟正黑體" panose="020B0604030504040204" pitchFamily="34" charset="-120"/>
                        </a:rPr>
                        <a:t>8155</a:t>
                      </a:r>
                      <a:r>
                        <a:rPr lang="zh-TW" altLang="en-US" sz="2600" b="1" u="sng" kern="0" dirty="0" smtClean="0">
                          <a:effectLst/>
                          <a:latin typeface="微軟正黑體" panose="020B0604030504040204" pitchFamily="34" charset="-120"/>
                          <a:ea typeface="微軟正黑體" panose="020B0604030504040204" pitchFamily="34" charset="-120"/>
                        </a:rPr>
                        <a:t>名</a:t>
                      </a:r>
                      <a:r>
                        <a:rPr lang="zh-TW" sz="2600" b="1" u="sng" kern="0" dirty="0" smtClean="0">
                          <a:effectLst/>
                          <a:latin typeface="微軟正黑體" panose="020B0604030504040204" pitchFamily="34" charset="-120"/>
                          <a:ea typeface="微軟正黑體" panose="020B0604030504040204" pitchFamily="34" charset="-120"/>
                        </a:rPr>
                        <a:t>。</a:t>
                      </a:r>
                      <a:r>
                        <a:rPr lang="en-US" altLang="zh-TW" sz="2600" b="1" u="sng" kern="0" dirty="0" smtClean="0">
                          <a:effectLst/>
                          <a:latin typeface="微軟正黑體" panose="020B0604030504040204" pitchFamily="34" charset="-120"/>
                          <a:ea typeface="微軟正黑體" panose="020B0604030504040204" pitchFamily="34" charset="-120"/>
                        </a:rPr>
                        <a:t/>
                      </a:r>
                      <a:br>
                        <a:rPr lang="en-US" altLang="zh-TW" sz="2600" b="1" u="sng" kern="0" dirty="0" smtClean="0">
                          <a:effectLst/>
                          <a:latin typeface="微軟正黑體" panose="020B0604030504040204" pitchFamily="34" charset="-120"/>
                          <a:ea typeface="微軟正黑體" panose="020B0604030504040204" pitchFamily="34" charset="-120"/>
                        </a:rPr>
                      </a:br>
                      <a:r>
                        <a:rPr lang="en-US" altLang="zh-TW" sz="2600" b="1" u="sng" kern="0" dirty="0" smtClean="0">
                          <a:solidFill>
                            <a:srgbClr val="FF6600"/>
                          </a:solidFill>
                          <a:effectLst/>
                          <a:latin typeface="微軟正黑體" panose="020B0604030504040204" pitchFamily="34" charset="-120"/>
                          <a:ea typeface="微軟正黑體" panose="020B0604030504040204" pitchFamily="34" charset="-120"/>
                        </a:rPr>
                        <a:t>https://www.jctv.ntut.edu.tw/nenter5/</a:t>
                      </a:r>
                      <a:endParaRPr lang="zh-TW" sz="2600" b="1" u="sng" kern="100" dirty="0">
                        <a:solidFill>
                          <a:srgbClr val="FF6600"/>
                        </a:solidFill>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xmlns="" val="10001"/>
                  </a:ext>
                </a:extLst>
              </a:tr>
              <a:tr h="1259647">
                <a:tc>
                  <a:txBody>
                    <a:bodyPr/>
                    <a:lstStyle/>
                    <a:p>
                      <a:pPr algn="ctr">
                        <a:lnSpc>
                          <a:spcPct val="100000"/>
                        </a:lnSpc>
                        <a:spcAft>
                          <a:spcPts val="0"/>
                        </a:spcAft>
                      </a:pPr>
                      <a:r>
                        <a:rPr lang="zh-TW" sz="2600" b="1" kern="0" dirty="0" smtClean="0">
                          <a:effectLst/>
                          <a:latin typeface="微軟正黑體" panose="020B0604030504040204" pitchFamily="34" charset="-120"/>
                          <a:ea typeface="微軟正黑體" panose="020B0604030504040204" pitchFamily="34" charset="-120"/>
                        </a:rPr>
                        <a:t>實施</a:t>
                      </a:r>
                      <a:endParaRPr lang="en-US" altLang="zh-TW" sz="2600" b="1" kern="0" dirty="0" smtClean="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600" b="1" kern="0" dirty="0" smtClean="0">
                          <a:effectLst/>
                          <a:latin typeface="微軟正黑體" panose="020B0604030504040204" pitchFamily="34" charset="-120"/>
                          <a:ea typeface="微軟正黑體" panose="020B0604030504040204" pitchFamily="34" charset="-120"/>
                        </a:rPr>
                        <a:t>範圍</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342900" indent="-342900">
                        <a:lnSpc>
                          <a:spcPct val="100000"/>
                        </a:lnSpc>
                        <a:spcAft>
                          <a:spcPts val="0"/>
                        </a:spcAft>
                        <a:buFont typeface="Arial" panose="020B0604020202020204" pitchFamily="34" charset="0"/>
                        <a:buChar char="•"/>
                      </a:pPr>
                      <a:r>
                        <a:rPr lang="zh-TW" sz="2600" b="1" kern="0" dirty="0" smtClean="0">
                          <a:effectLst/>
                          <a:latin typeface="微軟正黑體" panose="020B0604030504040204" pitchFamily="34" charset="-120"/>
                          <a:ea typeface="微軟正黑體" panose="020B0604030504040204" pitchFamily="34" charset="-120"/>
                        </a:rPr>
                        <a:t>分</a:t>
                      </a:r>
                      <a:r>
                        <a:rPr lang="zh-TW" sz="2600" b="1" kern="0" dirty="0">
                          <a:effectLst/>
                          <a:latin typeface="微軟正黑體" panose="020B0604030504040204" pitchFamily="34" charset="-120"/>
                          <a:ea typeface="微軟正黑體" panose="020B0604030504040204" pitchFamily="34" charset="-120"/>
                        </a:rPr>
                        <a:t>北、中、南</a:t>
                      </a:r>
                      <a:r>
                        <a:rPr lang="en-US" sz="2600" b="1" kern="0" dirty="0">
                          <a:effectLst/>
                          <a:latin typeface="微軟正黑體" panose="020B0604030504040204" pitchFamily="34" charset="-120"/>
                          <a:ea typeface="微軟正黑體" panose="020B0604030504040204" pitchFamily="34" charset="-120"/>
                        </a:rPr>
                        <a:t>3</a:t>
                      </a:r>
                      <a:r>
                        <a:rPr lang="zh-TW" sz="2600" b="1" kern="0" dirty="0">
                          <a:effectLst/>
                          <a:latin typeface="微軟正黑體" panose="020B0604030504040204" pitchFamily="34" charset="-120"/>
                          <a:ea typeface="微軟正黑體" panose="020B0604030504040204" pitchFamily="34" charset="-120"/>
                        </a:rPr>
                        <a:t>個招生</a:t>
                      </a:r>
                      <a:r>
                        <a:rPr lang="zh-TW" sz="2600" b="1" kern="0" dirty="0" smtClean="0">
                          <a:effectLst/>
                          <a:latin typeface="微軟正黑體" panose="020B0604030504040204" pitchFamily="34" charset="-120"/>
                          <a:ea typeface="微軟正黑體" panose="020B0604030504040204" pitchFamily="34" charset="-120"/>
                        </a:rPr>
                        <a:t>區</a:t>
                      </a:r>
                      <a:r>
                        <a:rPr lang="zh-TW" altLang="en-US" sz="2600" b="1" kern="0" dirty="0" smtClean="0">
                          <a:effectLst/>
                          <a:latin typeface="微軟正黑體" panose="020B0604030504040204" pitchFamily="34" charset="-120"/>
                          <a:ea typeface="微軟正黑體" panose="020B0604030504040204" pitchFamily="34" charset="-120"/>
                        </a:rPr>
                        <a:t>。</a:t>
                      </a:r>
                      <a:endParaRPr lang="en-US" altLang="zh-TW" sz="2600" b="1" kern="0" dirty="0" smtClean="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600" b="1" kern="0" dirty="0" smtClean="0">
                          <a:effectLst/>
                          <a:latin typeface="微軟正黑體" panose="020B0604030504040204" pitchFamily="34" charset="-120"/>
                          <a:ea typeface="微軟正黑體" panose="020B0604030504040204" pitchFamily="34" charset="-120"/>
                        </a:rPr>
                        <a:t>不</a:t>
                      </a:r>
                      <a:r>
                        <a:rPr lang="zh-TW" sz="2600" b="1" kern="0" dirty="0">
                          <a:effectLst/>
                          <a:latin typeface="微軟正黑體" panose="020B0604030504040204" pitchFamily="34" charset="-120"/>
                          <a:ea typeface="微軟正黑體" panose="020B0604030504040204" pitchFamily="34" charset="-120"/>
                        </a:rPr>
                        <a:t>限原就讀國中地點</a:t>
                      </a:r>
                      <a:r>
                        <a:rPr lang="zh-TW" sz="2600" b="1" kern="0" dirty="0" smtClean="0">
                          <a:effectLst/>
                          <a:latin typeface="微軟正黑體" panose="020B0604030504040204" pitchFamily="34" charset="-120"/>
                          <a:ea typeface="微軟正黑體" panose="020B0604030504040204" pitchFamily="34" charset="-120"/>
                        </a:rPr>
                        <a:t>，可</a:t>
                      </a:r>
                      <a:r>
                        <a:rPr lang="zh-TW" sz="2600" b="1" kern="0" dirty="0">
                          <a:effectLst/>
                          <a:latin typeface="微軟正黑體" panose="020B0604030504040204" pitchFamily="34" charset="-120"/>
                          <a:ea typeface="微軟正黑體" panose="020B0604030504040204" pitchFamily="34" charset="-120"/>
                        </a:rPr>
                        <a:t>向北、中、</a:t>
                      </a:r>
                      <a:r>
                        <a:rPr lang="zh-TW" sz="2600" b="1" kern="0" dirty="0" smtClean="0">
                          <a:effectLst/>
                          <a:latin typeface="微軟正黑體" panose="020B0604030504040204" pitchFamily="34" charset="-120"/>
                          <a:ea typeface="微軟正黑體" panose="020B0604030504040204" pitchFamily="34" charset="-120"/>
                        </a:rPr>
                        <a:t>南報名</a:t>
                      </a:r>
                      <a:r>
                        <a:rPr lang="zh-TW" altLang="en-US" sz="2600" b="1" kern="0" dirty="0" smtClean="0">
                          <a:effectLst/>
                          <a:latin typeface="微軟正黑體" panose="020B0604030504040204" pitchFamily="34" charset="-120"/>
                          <a:ea typeface="微軟正黑體" panose="020B0604030504040204" pitchFamily="34" charset="-120"/>
                        </a:rPr>
                        <a:t>。</a:t>
                      </a:r>
                      <a:endParaRPr lang="en-US" altLang="zh-TW" sz="2600" b="1" kern="0" dirty="0" smtClean="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600" b="1" kern="0" dirty="0" smtClean="0">
                          <a:solidFill>
                            <a:srgbClr val="FF0000"/>
                          </a:solidFill>
                          <a:effectLst/>
                          <a:latin typeface="微軟正黑體" panose="020B0604030504040204" pitchFamily="34" charset="-120"/>
                          <a:ea typeface="微軟正黑體" panose="020B0604030504040204" pitchFamily="34" charset="-120"/>
                        </a:rPr>
                        <a:t>各</a:t>
                      </a:r>
                      <a:r>
                        <a:rPr lang="zh-TW" sz="2600" b="1" kern="0" dirty="0">
                          <a:solidFill>
                            <a:srgbClr val="FF0000"/>
                          </a:solidFill>
                          <a:effectLst/>
                          <a:latin typeface="微軟正黑體" panose="020B0604030504040204" pitchFamily="34" charset="-120"/>
                          <a:ea typeface="微軟正黑體" panose="020B0604030504040204" pitchFamily="34" charset="-120"/>
                        </a:rPr>
                        <a:t>區限擇一五專招生學校提出申請</a:t>
                      </a:r>
                      <a:r>
                        <a:rPr lang="zh-TW" sz="2600" b="1" kern="0" dirty="0">
                          <a:effectLst/>
                          <a:latin typeface="微軟正黑體" panose="020B0604030504040204" pitchFamily="34" charset="-120"/>
                          <a:ea typeface="微軟正黑體" panose="020B0604030504040204" pitchFamily="34" charset="-120"/>
                        </a:rPr>
                        <a:t>。</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xmlns="" val="10002"/>
                  </a:ext>
                </a:extLst>
              </a:tr>
              <a:tr h="2317409">
                <a:tc>
                  <a:txBody>
                    <a:bodyPr/>
                    <a:lstStyle/>
                    <a:p>
                      <a:pPr algn="ctr">
                        <a:lnSpc>
                          <a:spcPct val="100000"/>
                        </a:lnSpc>
                        <a:spcAft>
                          <a:spcPts val="0"/>
                        </a:spcAft>
                      </a:pPr>
                      <a:r>
                        <a:rPr lang="zh-TW" sz="2600" b="1" kern="0" dirty="0" smtClean="0">
                          <a:effectLst/>
                          <a:latin typeface="微軟正黑體" panose="020B0604030504040204" pitchFamily="34" charset="-120"/>
                          <a:ea typeface="微軟正黑體" panose="020B0604030504040204" pitchFamily="34" charset="-120"/>
                        </a:rPr>
                        <a:t>錄取</a:t>
                      </a:r>
                      <a:endParaRPr lang="en-US" altLang="zh-TW" sz="2600" b="1" kern="0" dirty="0" smtClean="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600" b="1" kern="0" dirty="0" smtClean="0">
                          <a:effectLst/>
                          <a:latin typeface="微軟正黑體" panose="020B0604030504040204" pitchFamily="34" charset="-120"/>
                          <a:ea typeface="微軟正黑體" panose="020B0604030504040204" pitchFamily="34" charset="-120"/>
                        </a:rPr>
                        <a:t>方式</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342900" indent="-342900">
                        <a:lnSpc>
                          <a:spcPct val="100000"/>
                        </a:lnSpc>
                        <a:spcAft>
                          <a:spcPts val="0"/>
                        </a:spcAft>
                        <a:buFont typeface="Arial" panose="020B0604020202020204" pitchFamily="34" charset="0"/>
                        <a:buChar char="•"/>
                      </a:pPr>
                      <a:r>
                        <a:rPr lang="zh-TW" sz="2600" b="1" kern="0" dirty="0" smtClean="0">
                          <a:effectLst/>
                          <a:latin typeface="微軟正黑體" panose="020B0604030504040204" pitchFamily="34" charset="-120"/>
                          <a:ea typeface="微軟正黑體" panose="020B0604030504040204" pitchFamily="34" charset="-120"/>
                        </a:rPr>
                        <a:t>依</a:t>
                      </a:r>
                      <a:r>
                        <a:rPr lang="zh-TW" sz="2600" b="1" kern="0" dirty="0">
                          <a:effectLst/>
                          <a:latin typeface="微軟正黑體" panose="020B0604030504040204" pitchFamily="34" charset="-120"/>
                          <a:ea typeface="微軟正黑體" panose="020B0604030504040204" pitchFamily="34" charset="-120"/>
                        </a:rPr>
                        <a:t>報名學校規定</a:t>
                      </a:r>
                      <a:r>
                        <a:rPr lang="zh-TW" sz="2600" b="1" kern="0" dirty="0" smtClean="0">
                          <a:effectLst/>
                          <a:latin typeface="微軟正黑體" panose="020B0604030504040204" pitchFamily="34" charset="-120"/>
                          <a:ea typeface="微軟正黑體" panose="020B0604030504040204" pitchFamily="34" charset="-120"/>
                        </a:rPr>
                        <a:t>參加</a:t>
                      </a:r>
                      <a:r>
                        <a:rPr lang="zh-TW" altLang="en-US" sz="2600" b="1" kern="0" dirty="0" smtClean="0">
                          <a:effectLst/>
                          <a:latin typeface="微軟正黑體" panose="020B0604030504040204" pitchFamily="34" charset="-120"/>
                          <a:ea typeface="微軟正黑體" panose="020B0604030504040204" pitchFamily="34" charset="-120"/>
                        </a:rPr>
                        <a:t>，</a:t>
                      </a:r>
                      <a:r>
                        <a:rPr lang="zh-TW" altLang="en-US" sz="2600" b="1" kern="0" dirty="0" smtClean="0">
                          <a:solidFill>
                            <a:srgbClr val="FF0000"/>
                          </a:solidFill>
                          <a:effectLst/>
                          <a:latin typeface="微軟正黑體" panose="020B0604030504040204" pitchFamily="34" charset="-120"/>
                          <a:ea typeface="微軟正黑體" panose="020B0604030504040204" pitchFamily="34" charset="-120"/>
                        </a:rPr>
                        <a:t>僅能一校</a:t>
                      </a:r>
                      <a:r>
                        <a:rPr lang="zh-TW" sz="2600" b="1" kern="0" dirty="0" smtClean="0">
                          <a:solidFill>
                            <a:srgbClr val="FF0000"/>
                          </a:solidFill>
                          <a:effectLst/>
                          <a:latin typeface="微軟正黑體" panose="020B0604030504040204" pitchFamily="34" charset="-120"/>
                          <a:ea typeface="微軟正黑體" panose="020B0604030504040204" pitchFamily="34" charset="-120"/>
                        </a:rPr>
                        <a:t>現場</a:t>
                      </a:r>
                      <a:r>
                        <a:rPr lang="zh-TW" sz="2600" b="1" kern="0" dirty="0">
                          <a:solidFill>
                            <a:srgbClr val="FF0000"/>
                          </a:solidFill>
                          <a:effectLst/>
                          <a:latin typeface="微軟正黑體" panose="020B0604030504040204" pitchFamily="34" charset="-120"/>
                          <a:ea typeface="微軟正黑體" panose="020B0604030504040204" pitchFamily="34" charset="-120"/>
                        </a:rPr>
                        <a:t>登記分發</a:t>
                      </a:r>
                      <a:r>
                        <a:rPr lang="zh-TW" sz="2600" b="1" kern="0" dirty="0" smtClean="0">
                          <a:solidFill>
                            <a:srgbClr val="FF0000"/>
                          </a:solidFill>
                          <a:effectLst/>
                          <a:latin typeface="微軟正黑體" panose="020B0604030504040204" pitchFamily="34" charset="-120"/>
                          <a:ea typeface="微軟正黑體" panose="020B0604030504040204" pitchFamily="34" charset="-120"/>
                        </a:rPr>
                        <a:t>報到</a:t>
                      </a:r>
                      <a:endParaRPr lang="en-US" altLang="zh-TW" sz="2600" b="1" kern="0" dirty="0" smtClean="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600" b="1" kern="0" dirty="0" smtClean="0">
                          <a:effectLst/>
                          <a:latin typeface="微軟正黑體" panose="020B0604030504040204" pitchFamily="34" charset="-120"/>
                          <a:ea typeface="微軟正黑體" panose="020B0604030504040204" pitchFamily="34" charset="-120"/>
                        </a:rPr>
                        <a:t>若</a:t>
                      </a:r>
                      <a:r>
                        <a:rPr lang="zh-TW" sz="2600" b="1" kern="0" dirty="0">
                          <a:effectLst/>
                          <a:latin typeface="微軟正黑體" panose="020B0604030504040204" pitchFamily="34" charset="-120"/>
                          <a:ea typeface="微軟正黑體" panose="020B0604030504040204" pitchFamily="34" charset="-120"/>
                        </a:rPr>
                        <a:t>報名人數少於學校科組招生名額則全額</a:t>
                      </a:r>
                      <a:r>
                        <a:rPr lang="zh-TW" sz="2600" b="1" kern="0" dirty="0" smtClean="0">
                          <a:effectLst/>
                          <a:latin typeface="微軟正黑體" panose="020B0604030504040204" pitchFamily="34" charset="-120"/>
                          <a:ea typeface="微軟正黑體" panose="020B0604030504040204" pitchFamily="34" charset="-120"/>
                        </a:rPr>
                        <a:t>錄取</a:t>
                      </a:r>
                      <a:endParaRPr lang="en-US" altLang="zh-TW" sz="2600" b="1" kern="0" dirty="0" smtClean="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600" b="1" kern="0" dirty="0" smtClean="0">
                          <a:effectLst/>
                          <a:latin typeface="微軟正黑體" panose="020B0604030504040204" pitchFamily="34" charset="-120"/>
                          <a:ea typeface="微軟正黑體" panose="020B0604030504040204" pitchFamily="34" charset="-120"/>
                        </a:rPr>
                        <a:t>報名</a:t>
                      </a:r>
                      <a:r>
                        <a:rPr lang="zh-TW" sz="2600" b="1" kern="0" dirty="0">
                          <a:effectLst/>
                          <a:latin typeface="微軟正黑體" panose="020B0604030504040204" pitchFamily="34" charset="-120"/>
                          <a:ea typeface="微軟正黑體" panose="020B0604030504040204" pitchFamily="34" charset="-120"/>
                        </a:rPr>
                        <a:t>人數</a:t>
                      </a:r>
                      <a:r>
                        <a:rPr lang="zh-TW" sz="2600" b="1" kern="0" dirty="0" smtClean="0">
                          <a:effectLst/>
                          <a:latin typeface="微軟正黑體" panose="020B0604030504040204" pitchFamily="34" charset="-120"/>
                          <a:ea typeface="微軟正黑體" panose="020B0604030504040204" pitchFamily="34" charset="-120"/>
                        </a:rPr>
                        <a:t>多於</a:t>
                      </a:r>
                      <a:r>
                        <a:rPr lang="zh-TW" altLang="en-US" sz="2600" b="1" kern="0" dirty="0" smtClean="0">
                          <a:effectLst/>
                          <a:latin typeface="微軟正黑體" panose="020B0604030504040204" pitchFamily="34" charset="-120"/>
                          <a:ea typeface="微軟正黑體" panose="020B0604030504040204" pitchFamily="34" charset="-120"/>
                        </a:rPr>
                        <a:t>核定</a:t>
                      </a:r>
                      <a:r>
                        <a:rPr lang="zh-TW" sz="2600" b="1" kern="0" dirty="0" smtClean="0">
                          <a:effectLst/>
                          <a:latin typeface="微軟正黑體" panose="020B0604030504040204" pitchFamily="34" charset="-120"/>
                          <a:ea typeface="微軟正黑體" panose="020B0604030504040204" pitchFamily="34" charset="-120"/>
                        </a:rPr>
                        <a:t>招生</a:t>
                      </a:r>
                      <a:r>
                        <a:rPr lang="zh-TW" sz="2600" b="1" kern="0" dirty="0">
                          <a:effectLst/>
                          <a:latin typeface="微軟正黑體" panose="020B0604030504040204" pitchFamily="34" charset="-120"/>
                          <a:ea typeface="微軟正黑體" panose="020B0604030504040204" pitchFamily="34" charset="-120"/>
                        </a:rPr>
                        <a:t>名額則依據</a:t>
                      </a:r>
                      <a:r>
                        <a:rPr lang="zh-TW" sz="2600" b="1" kern="0" dirty="0">
                          <a:solidFill>
                            <a:srgbClr val="FF0000"/>
                          </a:solidFill>
                          <a:effectLst/>
                          <a:latin typeface="微軟正黑體" panose="020B0604030504040204" pitchFamily="34" charset="-120"/>
                          <a:ea typeface="微軟正黑體" panose="020B0604030504040204" pitchFamily="34" charset="-120"/>
                        </a:rPr>
                        <a:t>各校自訂之免試入學超額比序項目</a:t>
                      </a:r>
                      <a:r>
                        <a:rPr lang="zh-TW" sz="2600" b="1" kern="0" dirty="0">
                          <a:effectLst/>
                          <a:latin typeface="微軟正黑體" panose="020B0604030504040204" pitchFamily="34" charset="-120"/>
                          <a:ea typeface="微軟正黑體" panose="020B0604030504040204" pitchFamily="34" charset="-120"/>
                        </a:rPr>
                        <a:t>進行比序，以積分高低作為分發依據。</a:t>
                      </a:r>
                      <a:r>
                        <a:rPr lang="en-US" sz="2600" b="1" kern="0" dirty="0">
                          <a:effectLst/>
                          <a:latin typeface="微軟正黑體" panose="020B0604030504040204" pitchFamily="34" charset="-120"/>
                          <a:ea typeface="微軟正黑體" panose="020B0604030504040204" pitchFamily="34" charset="-120"/>
                        </a:rPr>
                        <a:t>(</a:t>
                      </a:r>
                      <a:r>
                        <a:rPr lang="zh-TW" sz="2600" b="1" kern="0" dirty="0">
                          <a:effectLst/>
                          <a:latin typeface="微軟正黑體" panose="020B0604030504040204" pitchFamily="34" charset="-120"/>
                          <a:ea typeface="微軟正黑體" panose="020B0604030504040204" pitchFamily="34" charset="-120"/>
                        </a:rPr>
                        <a:t>採</a:t>
                      </a:r>
                      <a:r>
                        <a:rPr lang="zh-TW" sz="2600" b="1" kern="0" dirty="0">
                          <a:solidFill>
                            <a:srgbClr val="FF0000"/>
                          </a:solidFill>
                          <a:effectLst/>
                          <a:latin typeface="微軟正黑體" panose="020B0604030504040204" pitchFamily="34" charset="-120"/>
                          <a:ea typeface="微軟正黑體" panose="020B0604030504040204" pitchFamily="34" charset="-120"/>
                        </a:rPr>
                        <a:t>現場撕榜方式分發</a:t>
                      </a:r>
                      <a:r>
                        <a:rPr lang="en-US" sz="2600" b="1" kern="0" dirty="0">
                          <a:effectLst/>
                          <a:latin typeface="微軟正黑體" panose="020B0604030504040204" pitchFamily="34" charset="-120"/>
                          <a:ea typeface="微軟正黑體" panose="020B0604030504040204" pitchFamily="34" charset="-120"/>
                        </a:rPr>
                        <a:t>)</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xmlns="" val="10003"/>
                  </a:ext>
                </a:extLst>
              </a:tr>
            </a:tbl>
          </a:graphicData>
        </a:graphic>
      </p:graphicFrame>
      <p:sp>
        <p:nvSpPr>
          <p:cNvPr id="4" name="標題 1"/>
          <p:cNvSpPr txBox="1">
            <a:spLocks/>
          </p:cNvSpPr>
          <p:nvPr/>
        </p:nvSpPr>
        <p:spPr bwMode="auto">
          <a:xfrm>
            <a:off x="467544" y="260648"/>
            <a:ext cx="8244000" cy="936104"/>
          </a:xfrm>
          <a:prstGeom prst="rect">
            <a:avLst/>
          </a:prstGeom>
          <a:solidFill>
            <a:schemeClr val="bg2">
              <a:lumMod val="2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a:t>
            </a:r>
            <a:r>
              <a:rPr lang="zh-TW" altLang="en-US"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入學</a:t>
            </a:r>
            <a:endParaRPr lang="zh-TW" altLang="en-US" b="1" dirty="0" smtClean="0">
              <a:solidFill>
                <a:srgbClr val="FFFF00"/>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53</a:t>
            </a:fld>
            <a:endParaRPr lang="zh-TW" altLang="en-US">
              <a:solidFill>
                <a:prstClr val="black">
                  <a:tint val="75000"/>
                </a:prstClr>
              </a:solidFill>
            </a:endParaRPr>
          </a:p>
        </p:txBody>
      </p:sp>
    </p:spTree>
    <p:extLst>
      <p:ext uri="{BB962C8B-B14F-4D97-AF65-F5344CB8AC3E}">
        <p14:creationId xmlns:p14="http://schemas.microsoft.com/office/powerpoint/2010/main" val="22067025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gray">
          <a:xfrm>
            <a:off x="-4284984" y="1484784"/>
            <a:ext cx="8135937" cy="865188"/>
          </a:xfrm>
          <a:prstGeom prst="rect">
            <a:avLst/>
          </a:prstGeom>
          <a:effectLst>
            <a:outerShdw blurRad="50800" dist="38100" dir="2700000" algn="tl" rotWithShape="0">
              <a:prstClr val="black">
                <a:alpha val="40000"/>
              </a:prstClr>
            </a:outerShdw>
          </a:effectLst>
        </p:spPr>
        <p:txBody>
          <a:bodyPr anchor="ctr">
            <a:normAutofit/>
          </a:bodyPr>
          <a:lstStyle>
            <a:lvl1pPr algn="ctr">
              <a:spcBef>
                <a:spcPct val="0"/>
              </a:spcBef>
              <a:buNone/>
              <a:defRPr sz="4800" b="1">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defRPr>
            </a:lvl1pPr>
          </a:lstStyle>
          <a:p>
            <a:pPr fontAlgn="auto">
              <a:spcAft>
                <a:spcPts val="0"/>
              </a:spcAft>
              <a:defRPr/>
            </a:pPr>
            <a:endParaRPr kumimoji="0" lang="zh-TW" altLang="en-US" dirty="0"/>
          </a:p>
        </p:txBody>
      </p:sp>
      <p:sp>
        <p:nvSpPr>
          <p:cNvPr id="66563" name="內容版面配置區 1"/>
          <p:cNvSpPr>
            <a:spLocks noGrp="1"/>
          </p:cNvSpPr>
          <p:nvPr>
            <p:ph idx="1"/>
          </p:nvPr>
        </p:nvSpPr>
        <p:spPr/>
        <p:txBody>
          <a:bodyPr/>
          <a:lstStyle/>
          <a:p>
            <a:pPr eaLnBrk="1" hangingPunct="1">
              <a:buFontTx/>
              <a:buBlip>
                <a:blip r:embed="rId2"/>
              </a:buBlip>
            </a:pPr>
            <a:endParaRPr lang="zh-TW" altLang="en-US" smtClean="0"/>
          </a:p>
        </p:txBody>
      </p:sp>
      <p:graphicFrame>
        <p:nvGraphicFramePr>
          <p:cNvPr id="8" name="Group 61"/>
          <p:cNvGraphicFramePr>
            <a:graphicFrameLocks/>
          </p:cNvGraphicFramePr>
          <p:nvPr>
            <p:extLst>
              <p:ext uri="{D42A27DB-BD31-4B8C-83A1-F6EECF244321}">
                <p14:modId xmlns:p14="http://schemas.microsoft.com/office/powerpoint/2010/main" val="4063823062"/>
              </p:ext>
            </p:extLst>
          </p:nvPr>
        </p:nvGraphicFramePr>
        <p:xfrm>
          <a:off x="250825" y="1196752"/>
          <a:ext cx="8713663" cy="5524277"/>
        </p:xfrm>
        <a:graphic>
          <a:graphicData uri="http://schemas.openxmlformats.org/drawingml/2006/table">
            <a:tbl>
              <a:tblPr/>
              <a:tblGrid>
                <a:gridCol w="1296839">
                  <a:extLst>
                    <a:ext uri="{9D8B030D-6E8A-4147-A177-3AD203B41FA5}">
                      <a16:colId xmlns:a16="http://schemas.microsoft.com/office/drawing/2014/main" xmlns="" val="20000"/>
                    </a:ext>
                  </a:extLst>
                </a:gridCol>
                <a:gridCol w="6192688">
                  <a:extLst>
                    <a:ext uri="{9D8B030D-6E8A-4147-A177-3AD203B41FA5}">
                      <a16:colId xmlns:a16="http://schemas.microsoft.com/office/drawing/2014/main" xmlns="" val="20001"/>
                    </a:ext>
                  </a:extLst>
                </a:gridCol>
                <a:gridCol w="575948">
                  <a:extLst>
                    <a:ext uri="{9D8B030D-6E8A-4147-A177-3AD203B41FA5}">
                      <a16:colId xmlns:a16="http://schemas.microsoft.com/office/drawing/2014/main" xmlns="" val="20002"/>
                    </a:ext>
                  </a:extLst>
                </a:gridCol>
                <a:gridCol w="648188">
                  <a:extLst>
                    <a:ext uri="{9D8B030D-6E8A-4147-A177-3AD203B41FA5}">
                      <a16:colId xmlns:a16="http://schemas.microsoft.com/office/drawing/2014/main" xmlns="" val="20003"/>
                    </a:ext>
                  </a:extLst>
                </a:gridCol>
              </a:tblGrid>
              <a:tr h="483310">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ct val="8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項目</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ct val="8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現況概述</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最高積分</a:t>
                      </a:r>
                    </a:p>
                  </a:txBody>
                  <a:tcPr marL="0" marR="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積分上限</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xmlns="" val="10000"/>
                  </a:ext>
                </a:extLst>
              </a:tr>
              <a:tr h="668419">
                <a:tc rowSpan="4">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多元學習表現</a:t>
                      </a:r>
                      <a:endParaRPr kumimoji="0" lang="en-US" altLang="zh-TW" sz="1800" b="1" i="0" u="none" strike="noStrike" cap="none" normalizeH="0" baseline="0" dirty="0" smtClean="0">
                        <a:ln>
                          <a:noFill/>
                        </a:ln>
                        <a:solidFill>
                          <a:srgbClr val="FF0066"/>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9C3"/>
                    </a:solidFill>
                  </a:tcPr>
                </a:tc>
                <a:tc>
                  <a:txBody>
                    <a:bodyPr/>
                    <a:lstStyle>
                      <a:lvl1pPr marL="177800" indent="-1778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177800" marR="0" lvl="0" indent="-1778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競賽：國中期間參與競賽，依競賽之層級給與不同的加分。</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            </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國際比賽、全國性、縣市、國際發明展等</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algn="ctr"/>
                      <a:r>
                        <a:rPr lang="en-US" altLang="zh-TW" dirty="0" smtClean="0"/>
                        <a:t>7</a:t>
                      </a:r>
                      <a:endParaRPr lang="zh-TW" altLang="en-US" dirty="0"/>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rowSpan="4">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16</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xmlns="" val="10001"/>
                  </a:ext>
                </a:extLst>
              </a:tr>
              <a:tr h="504056">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服務學習：學校服務表現及校外服務學習。</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     </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   </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同一學期所有幹部合計</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分，服務學習滿</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8</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小時計</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7</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vMerge="1">
                  <a:txBody>
                    <a:bodyPr/>
                    <a:lstStyle/>
                    <a:p>
                      <a:pPr marL="228600" marR="0" lvl="0" indent="-2286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66"/>
                    </a:solidFill>
                  </a:tcPr>
                </a:tc>
                <a:extLst>
                  <a:ext uri="{0D108BD9-81ED-4DB2-BD59-A6C34878D82A}">
                    <a16:rowId xmlns:a16="http://schemas.microsoft.com/office/drawing/2014/main" xmlns="" val="10002"/>
                  </a:ext>
                </a:extLst>
              </a:tr>
              <a:tr h="379671">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日常生活行為表現評量：功過相抵後之獎懲紀錄。 </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4</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vMerge="1">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66"/>
                    </a:solidFill>
                  </a:tcPr>
                </a:tc>
                <a:extLst>
                  <a:ext uri="{0D108BD9-81ED-4DB2-BD59-A6C34878D82A}">
                    <a16:rowId xmlns:a16="http://schemas.microsoft.com/office/drawing/2014/main" xmlns="" val="10003"/>
                  </a:ext>
                </a:extLst>
              </a:tr>
              <a:tr h="391905">
                <a:tc vMerge="1">
                  <a:txBody>
                    <a:bodyPr/>
                    <a:lstStyle/>
                    <a:p>
                      <a:endParaRPr lang="zh-TW" altLang="en-US"/>
                    </a:p>
                  </a:txBody>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體適能：</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6</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4</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vMerge="1">
                  <a:txBody>
                    <a:bodyPr/>
                    <a:lstStyle/>
                    <a:p>
                      <a:pPr marL="177800" marR="0" lvl="0" indent="-1778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xmlns="" val="10004"/>
                  </a:ext>
                </a:extLst>
              </a:tr>
              <a:tr h="4205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技藝優良</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技藝班平均成績</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(90</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80</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60</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endPar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xmlns="" val="10005"/>
                  </a:ext>
                </a:extLst>
              </a:tr>
              <a:tr h="4205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弱勢身分</a:t>
                      </a:r>
                      <a:endParaRPr kumimoji="0" lang="en-US" altLang="zh-TW" sz="1800" b="1" i="0" u="none" strike="noStrike" cap="none" normalizeH="0" baseline="0" dirty="0" smtClean="0">
                        <a:ln>
                          <a:noFill/>
                        </a:ln>
                        <a:solidFill>
                          <a:srgbClr val="FF0066"/>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協助經濟弱勢</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中低收入戶</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學生或特殊境遇學生之升學機會</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 </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rPr>
                        <a:t>2</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rPr>
                        <a:t>2</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4205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4.</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均衡學習</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3</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領域</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5</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學期以上皆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60</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者</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6</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2</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領域者</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4</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1</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領域者</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2</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rPr>
                        <a:t>6</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rPr>
                        <a:t>6</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xmlns="" val="10007"/>
                  </a:ext>
                </a:extLst>
              </a:tr>
              <a:tr h="4244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5.</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適性輔導</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「生涯發展規劃書」中</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家長、導師、輔導教師是否勾選五專</a:t>
                      </a:r>
                      <a:endParaRPr kumimoji="1"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endParaRPr kumimoji="1"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endParaRPr kumimoji="1"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xmlns="" val="10008"/>
                  </a:ext>
                </a:extLst>
              </a:tr>
              <a:tr h="489161">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6.</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教育會考</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每科「精熟」得</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分、「基礎」得</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分、「待加強」得</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ctr" defTabSz="914400" rtl="0" eaLnBrk="1" fontAlgn="base" latinLnBrk="0" hangingPunct="1">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15</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228600" marR="0" lvl="0" indent="-228600" algn="ctr" defTabSz="914400" rtl="0" eaLnBrk="1" fontAlgn="base" latinLnBrk="0" hangingPunct="1">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15</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xmlns="" val="10009"/>
                  </a:ext>
                </a:extLst>
              </a:tr>
              <a:tr h="449556">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7.</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其他</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各校自訂。計分比重不得超過</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5</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分，若有加權計分時亦同。 </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5</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5</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xmlns="" val="10010"/>
                  </a:ext>
                </a:extLst>
              </a:tr>
              <a:tr h="333541">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總積分</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defRPr/>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50</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xmlns="" val="10011"/>
                  </a:ext>
                </a:extLst>
              </a:tr>
            </a:tbl>
          </a:graphicData>
        </a:graphic>
      </p:graphicFrame>
      <p:sp>
        <p:nvSpPr>
          <p:cNvPr id="6" name="標題 1"/>
          <p:cNvSpPr txBox="1">
            <a:spLocks/>
          </p:cNvSpPr>
          <p:nvPr/>
        </p:nvSpPr>
        <p:spPr bwMode="auto">
          <a:xfrm>
            <a:off x="251520" y="188640"/>
            <a:ext cx="8712968" cy="792088"/>
          </a:xfrm>
          <a:prstGeom prst="rect">
            <a:avLst/>
          </a:prstGeom>
          <a:solidFill>
            <a:schemeClr val="bg2">
              <a:lumMod val="2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a:t>
            </a:r>
            <a:r>
              <a:rPr lang="zh-TW" altLang="en-US" b="1" dirty="0">
                <a:solidFill>
                  <a:srgbClr val="FFFF00"/>
                </a:solidFill>
                <a:latin typeface="微軟正黑體" panose="020B0604030504040204" pitchFamily="34" charset="-120"/>
                <a:ea typeface="微軟正黑體" panose="020B0604030504040204" pitchFamily="34" charset="-120"/>
              </a:rPr>
              <a:t>成績採計說明</a:t>
            </a: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54</a:t>
            </a:fld>
            <a:endParaRPr lang="zh-TW" altLang="en-US">
              <a:solidFill>
                <a:prstClr val="black">
                  <a:tint val="75000"/>
                </a:prstClr>
              </a:solidFill>
            </a:endParaRPr>
          </a:p>
        </p:txBody>
      </p:sp>
    </p:spTree>
    <p:extLst>
      <p:ext uri="{BB962C8B-B14F-4D97-AF65-F5344CB8AC3E}">
        <p14:creationId xmlns:p14="http://schemas.microsoft.com/office/powerpoint/2010/main" val="38912935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63B08A4B-3EFB-4A88-A757-70D41FE0B341}" type="slidenum">
              <a:rPr lang="en-US" altLang="zh-TW">
                <a:latin typeface="微軟正黑體" pitchFamily="34" charset="-120"/>
                <a:ea typeface="微軟正黑體" pitchFamily="34" charset="-120"/>
              </a:rPr>
              <a:pPr>
                <a:defRPr/>
              </a:pPr>
              <a:t>55</a:t>
            </a:fld>
            <a:endParaRPr lang="en-US" altLang="zh-TW">
              <a:latin typeface="微軟正黑體" pitchFamily="34" charset="-120"/>
              <a:ea typeface="微軟正黑體" pitchFamily="34" charset="-120"/>
            </a:endParaRPr>
          </a:p>
        </p:txBody>
      </p:sp>
      <p:sp>
        <p:nvSpPr>
          <p:cNvPr id="64" name="標題 1"/>
          <p:cNvSpPr txBox="1">
            <a:spLocks/>
          </p:cNvSpPr>
          <p:nvPr/>
        </p:nvSpPr>
        <p:spPr bwMode="gray">
          <a:xfrm>
            <a:off x="416403" y="188640"/>
            <a:ext cx="8399097" cy="792088"/>
          </a:xfrm>
          <a:prstGeom prst="rect">
            <a:avLst/>
          </a:prstGeom>
          <a:solidFill>
            <a:schemeClr val="bg2">
              <a:lumMod val="25000"/>
            </a:schemeClr>
          </a:solidFill>
          <a:effectLst>
            <a:outerShdw blurRad="50800" dist="38100" dir="2700000" algn="tl" rotWithShape="0">
              <a:prstClr val="black">
                <a:alpha val="40000"/>
              </a:prstClr>
            </a:outerShdw>
          </a:effectLst>
        </p:spPr>
        <p:txBody>
          <a:bodyPr vert="horz" lIns="91440" tIns="45720" rIns="91440" bIns="45720" rtlCol="0" anchor="ctr">
            <a:normAutofit fontScale="92500"/>
          </a:bodyPr>
          <a:lstStyle>
            <a:lvl1pPr algn="ctr">
              <a:spcBef>
                <a:spcPct val="0"/>
              </a:spcBef>
              <a:buNone/>
              <a:defRPr sz="4800" b="1">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defRPr>
            </a:lvl1pPr>
          </a:lstStyle>
          <a:p>
            <a:r>
              <a:rPr lang="en-US" altLang="zh-TW" sz="4400" dirty="0" smtClean="0">
                <a:solidFill>
                  <a:srgbClr val="FFFF00"/>
                </a:solidFill>
              </a:rPr>
              <a:t>109</a:t>
            </a:r>
            <a:r>
              <a:rPr lang="zh-TW" altLang="en-US" sz="4400" dirty="0" smtClean="0">
                <a:solidFill>
                  <a:srgbClr val="FFFF00"/>
                </a:solidFill>
              </a:rPr>
              <a:t>年五專</a:t>
            </a:r>
            <a:r>
              <a:rPr lang="zh-TW" altLang="en-US" sz="4400" dirty="0">
                <a:solidFill>
                  <a:srgbClr val="FFFF00"/>
                </a:solidFill>
              </a:rPr>
              <a:t>免試</a:t>
            </a:r>
            <a:r>
              <a:rPr lang="zh-TW" altLang="en-US" sz="4400" dirty="0" smtClean="0">
                <a:solidFill>
                  <a:srgbClr val="FFFF00"/>
                </a:solidFill>
              </a:rPr>
              <a:t>入學超額比序說明</a:t>
            </a:r>
            <a:endParaRPr lang="zh-TW" altLang="en-US" sz="4400" dirty="0">
              <a:solidFill>
                <a:srgbClr val="FFFF00"/>
              </a:solidFill>
            </a:endParaRPr>
          </a:p>
        </p:txBody>
      </p:sp>
      <p:pic>
        <p:nvPicPr>
          <p:cNvPr id="65" name="圖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1124744"/>
            <a:ext cx="5539644" cy="561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文字版面配置區 1"/>
          <p:cNvSpPr txBox="1">
            <a:spLocks/>
          </p:cNvSpPr>
          <p:nvPr/>
        </p:nvSpPr>
        <p:spPr bwMode="auto">
          <a:xfrm>
            <a:off x="212162" y="1124743"/>
            <a:ext cx="2847670" cy="5614723"/>
          </a:xfrm>
          <a:prstGeom prst="rect">
            <a:avLst/>
          </a:prstGeom>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457200" indent="-457200" eaLnBrk="1" hangingPunct="1">
              <a:buClr>
                <a:srgbClr val="3102A6"/>
              </a:buClr>
              <a:buSzPct val="85000"/>
              <a:buFont typeface="Wingdings" pitchFamily="2" charset="2"/>
              <a:buChar char="n"/>
              <a:defRPr/>
            </a:pPr>
            <a:r>
              <a:rPr lang="zh-TW" altLang="en-US" sz="28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五專免試入學</a:t>
            </a:r>
            <a:r>
              <a:rPr lang="en-US" altLang="zh-TW" sz="28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
            </a:r>
            <a:br>
              <a:rPr lang="en-US" altLang="zh-TW" sz="28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b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同分</a:t>
            </a:r>
            <a:r>
              <a:rPr lang="zh-TW" altLang="en-US" sz="28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比序順序</a:t>
            </a:r>
            <a:endParaRPr lang="en-US" altLang="zh-TW" sz="2800" b="1" dirty="0" smtClean="0">
              <a:solidFill>
                <a:srgbClr val="0000CC"/>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主項目加權積分之比序</a:t>
            </a:r>
            <a:endPar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分項目積分之比序</a:t>
            </a:r>
            <a:endPar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國中教育會考各科目之</a:t>
            </a:r>
            <a:r>
              <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3</a:t>
            </a: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等級</a:t>
            </a:r>
            <a:r>
              <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4</a:t>
            </a: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標示之比序</a:t>
            </a:r>
            <a:endPar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國中教育會考「寫作測驗」級分之比序。</a:t>
            </a:r>
          </a:p>
        </p:txBody>
      </p:sp>
    </p:spTree>
    <p:extLst>
      <p:ext uri="{BB962C8B-B14F-4D97-AF65-F5344CB8AC3E}">
        <p14:creationId xmlns:p14="http://schemas.microsoft.com/office/powerpoint/2010/main" val="20202947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6A6BBF7D-E542-4EFA-A738-013A431CDFB0}" type="slidenum">
              <a:rPr lang="en-US" altLang="zh-TW"/>
              <a:pPr>
                <a:defRPr/>
              </a:pPr>
              <a:t>56</a:t>
            </a:fld>
            <a:endParaRPr lang="en-US" altLang="zh-TW"/>
          </a:p>
        </p:txBody>
      </p:sp>
      <p:graphicFrame>
        <p:nvGraphicFramePr>
          <p:cNvPr id="8" name="資料庫圖表 7"/>
          <p:cNvGraphicFramePr/>
          <p:nvPr>
            <p:extLst>
              <p:ext uri="{D42A27DB-BD31-4B8C-83A1-F6EECF244321}">
                <p14:modId xmlns:p14="http://schemas.microsoft.com/office/powerpoint/2010/main" val="1829117839"/>
              </p:ext>
            </p:extLst>
          </p:nvPr>
        </p:nvGraphicFramePr>
        <p:xfrm>
          <a:off x="827584" y="1268760"/>
          <a:ext cx="756084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標題 1"/>
          <p:cNvSpPr txBox="1">
            <a:spLocks/>
          </p:cNvSpPr>
          <p:nvPr/>
        </p:nvSpPr>
        <p:spPr bwMode="auto">
          <a:xfrm>
            <a:off x="467544" y="260648"/>
            <a:ext cx="8244000" cy="936104"/>
          </a:xfrm>
          <a:prstGeom prst="rect">
            <a:avLst/>
          </a:prstGeom>
          <a:solidFill>
            <a:schemeClr val="bg2">
              <a:lumMod val="2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年五專免試入學流程圖</a:t>
            </a:r>
            <a:endParaRPr lang="zh-TW" altLang="en-US" b="1" dirty="0" smtClean="0">
              <a:solidFill>
                <a:srgbClr val="FFFF00"/>
              </a:solidFill>
              <a:effectLst>
                <a:outerShdw blurRad="38100" dist="38100" dir="2700000" algn="tl">
                  <a:srgbClr val="C0C0C0"/>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8326460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C25EF61C-D6CC-4704-928F-68C0250FBCB7}" type="slidenum">
              <a:rPr lang="en-US" altLang="zh-TW"/>
              <a:pPr>
                <a:defRPr/>
              </a:pPr>
              <a:t>57</a:t>
            </a:fld>
            <a:endParaRPr lang="en-US" altLang="zh-TW"/>
          </a:p>
        </p:txBody>
      </p:sp>
      <p:graphicFrame>
        <p:nvGraphicFramePr>
          <p:cNvPr id="6" name="資料庫圖表 5"/>
          <p:cNvGraphicFramePr/>
          <p:nvPr>
            <p:extLst>
              <p:ext uri="{D42A27DB-BD31-4B8C-83A1-F6EECF244321}">
                <p14:modId xmlns:p14="http://schemas.microsoft.com/office/powerpoint/2010/main" val="2116749098"/>
              </p:ext>
            </p:extLst>
          </p:nvPr>
        </p:nvGraphicFramePr>
        <p:xfrm>
          <a:off x="539552" y="1340768"/>
          <a:ext cx="813690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標題 1"/>
          <p:cNvSpPr txBox="1">
            <a:spLocks/>
          </p:cNvSpPr>
          <p:nvPr/>
        </p:nvSpPr>
        <p:spPr bwMode="auto">
          <a:xfrm>
            <a:off x="467544" y="260648"/>
            <a:ext cx="8244000" cy="936104"/>
          </a:xfrm>
          <a:prstGeom prst="rect">
            <a:avLst/>
          </a:prstGeom>
          <a:solidFill>
            <a:schemeClr val="bg2">
              <a:lumMod val="25000"/>
            </a:schemeClr>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a:t>
            </a:r>
            <a:r>
              <a:rPr lang="zh-TW" altLang="en-US"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免試入學招生</a:t>
            </a: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委員會學校</a:t>
            </a:r>
            <a:endParaRPr lang="zh-TW" altLang="en-US" b="1" dirty="0">
              <a:solidFill>
                <a:srgbClr val="FFFF00"/>
              </a:solidFill>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5724128" y="2276872"/>
            <a:ext cx="2630848" cy="523220"/>
          </a:xfrm>
          <a:prstGeom prst="rect">
            <a:avLst/>
          </a:prstGeom>
          <a:noFill/>
          <a:ln w="25400">
            <a:solidFill>
              <a:schemeClr val="accent1"/>
            </a:solidFill>
          </a:ln>
        </p:spPr>
        <p:txBody>
          <a:bodyPr wrap="none" rtlCol="0">
            <a:spAutoFit/>
          </a:bodyPr>
          <a:lstStyle/>
          <a:p>
            <a:r>
              <a:rPr lang="zh-TW" altLang="en-US" sz="2800" b="1" dirty="0" smtClean="0">
                <a:solidFill>
                  <a:srgbClr val="0070C0"/>
                </a:solidFill>
                <a:latin typeface="+mn-ea"/>
              </a:rPr>
              <a:t>共</a:t>
            </a:r>
            <a:r>
              <a:rPr lang="en-US" altLang="zh-TW" sz="2800" b="1" dirty="0" smtClean="0">
                <a:solidFill>
                  <a:srgbClr val="FF0000"/>
                </a:solidFill>
                <a:latin typeface="+mn-ea"/>
              </a:rPr>
              <a:t>22</a:t>
            </a:r>
            <a:r>
              <a:rPr lang="zh-TW" altLang="en-US" sz="2800" b="1" dirty="0" smtClean="0">
                <a:solidFill>
                  <a:srgbClr val="0070C0"/>
                </a:solidFill>
                <a:latin typeface="+mn-ea"/>
              </a:rPr>
              <a:t>校、</a:t>
            </a:r>
            <a:r>
              <a:rPr lang="en-US" altLang="zh-TW" sz="2800" b="1" dirty="0" smtClean="0">
                <a:solidFill>
                  <a:srgbClr val="FF0000"/>
                </a:solidFill>
                <a:latin typeface="+mn-ea"/>
              </a:rPr>
              <a:t>3439</a:t>
            </a:r>
            <a:r>
              <a:rPr lang="zh-TW" altLang="en-US" sz="2800" b="1" dirty="0" smtClean="0">
                <a:solidFill>
                  <a:srgbClr val="0070C0"/>
                </a:solidFill>
                <a:latin typeface="+mn-ea"/>
              </a:rPr>
              <a:t>人</a:t>
            </a:r>
            <a:endParaRPr lang="zh-TW" altLang="en-US" sz="2800" b="1" dirty="0">
              <a:solidFill>
                <a:srgbClr val="0070C0"/>
              </a:solidFill>
              <a:latin typeface="+mn-ea"/>
            </a:endParaRPr>
          </a:p>
        </p:txBody>
      </p:sp>
      <p:sp>
        <p:nvSpPr>
          <p:cNvPr id="8" name="文字方塊 7"/>
          <p:cNvSpPr txBox="1"/>
          <p:nvPr/>
        </p:nvSpPr>
        <p:spPr>
          <a:xfrm>
            <a:off x="5724128" y="4005064"/>
            <a:ext cx="2799164" cy="523220"/>
          </a:xfrm>
          <a:prstGeom prst="rect">
            <a:avLst/>
          </a:prstGeom>
          <a:noFill/>
          <a:ln w="25400">
            <a:solidFill>
              <a:schemeClr val="accent1"/>
            </a:solidFill>
          </a:ln>
        </p:spPr>
        <p:txBody>
          <a:bodyPr wrap="square" rtlCol="0">
            <a:spAutoFit/>
          </a:bodyPr>
          <a:lstStyle/>
          <a:p>
            <a:pPr algn="ctr"/>
            <a:r>
              <a:rPr lang="zh-TW" altLang="en-US" sz="2800" b="1" dirty="0" smtClean="0">
                <a:solidFill>
                  <a:srgbClr val="0070C0"/>
                </a:solidFill>
                <a:latin typeface="+mn-ea"/>
              </a:rPr>
              <a:t>共 </a:t>
            </a:r>
            <a:r>
              <a:rPr lang="en-US" altLang="zh-TW" sz="2800" b="1" dirty="0" smtClean="0">
                <a:solidFill>
                  <a:srgbClr val="FF0000"/>
                </a:solidFill>
                <a:latin typeface="+mn-ea"/>
              </a:rPr>
              <a:t>5</a:t>
            </a:r>
            <a:r>
              <a:rPr lang="zh-TW" altLang="en-US" sz="2800" b="1" dirty="0" smtClean="0">
                <a:solidFill>
                  <a:srgbClr val="0070C0"/>
                </a:solidFill>
                <a:latin typeface="+mn-ea"/>
              </a:rPr>
              <a:t>校、</a:t>
            </a:r>
            <a:r>
              <a:rPr lang="en-US" altLang="zh-TW" sz="2800" b="1" dirty="0" smtClean="0">
                <a:solidFill>
                  <a:srgbClr val="FF0000"/>
                </a:solidFill>
                <a:latin typeface="+mn-ea"/>
              </a:rPr>
              <a:t>1006</a:t>
            </a:r>
            <a:r>
              <a:rPr lang="zh-TW" altLang="en-US" sz="2800" b="1" dirty="0" smtClean="0">
                <a:solidFill>
                  <a:srgbClr val="0070C0"/>
                </a:solidFill>
                <a:latin typeface="+mn-ea"/>
              </a:rPr>
              <a:t>人</a:t>
            </a:r>
            <a:endParaRPr lang="zh-TW" altLang="en-US" sz="2800" b="1" dirty="0">
              <a:solidFill>
                <a:srgbClr val="0070C0"/>
              </a:solidFill>
              <a:latin typeface="+mn-ea"/>
            </a:endParaRPr>
          </a:p>
        </p:txBody>
      </p:sp>
      <p:sp>
        <p:nvSpPr>
          <p:cNvPr id="9" name="文字方塊 8"/>
          <p:cNvSpPr txBox="1"/>
          <p:nvPr/>
        </p:nvSpPr>
        <p:spPr>
          <a:xfrm>
            <a:off x="5724128" y="5661248"/>
            <a:ext cx="2630848" cy="523220"/>
          </a:xfrm>
          <a:prstGeom prst="rect">
            <a:avLst/>
          </a:prstGeom>
          <a:noFill/>
          <a:ln w="25400">
            <a:solidFill>
              <a:schemeClr val="accent1"/>
            </a:solidFill>
          </a:ln>
        </p:spPr>
        <p:txBody>
          <a:bodyPr wrap="none" rtlCol="0">
            <a:spAutoFit/>
          </a:bodyPr>
          <a:lstStyle/>
          <a:p>
            <a:r>
              <a:rPr lang="zh-TW" altLang="en-US" sz="2800" b="1" dirty="0" smtClean="0">
                <a:solidFill>
                  <a:srgbClr val="0070C0"/>
                </a:solidFill>
                <a:latin typeface="+mn-ea"/>
              </a:rPr>
              <a:t>共</a:t>
            </a:r>
            <a:r>
              <a:rPr lang="en-US" altLang="zh-TW" sz="2800" b="1" dirty="0" smtClean="0">
                <a:solidFill>
                  <a:srgbClr val="FF0000"/>
                </a:solidFill>
                <a:latin typeface="+mn-ea"/>
              </a:rPr>
              <a:t>19</a:t>
            </a:r>
            <a:r>
              <a:rPr lang="zh-TW" altLang="en-US" sz="2800" b="1" dirty="0" smtClean="0">
                <a:solidFill>
                  <a:srgbClr val="0070C0"/>
                </a:solidFill>
                <a:latin typeface="+mn-ea"/>
              </a:rPr>
              <a:t>校、</a:t>
            </a:r>
            <a:r>
              <a:rPr lang="en-US" altLang="zh-TW" sz="2800" b="1" dirty="0" smtClean="0">
                <a:solidFill>
                  <a:srgbClr val="FF0000"/>
                </a:solidFill>
                <a:latin typeface="+mn-ea"/>
              </a:rPr>
              <a:t>3710</a:t>
            </a:r>
            <a:r>
              <a:rPr lang="zh-TW" altLang="en-US" sz="2800" b="1" dirty="0" smtClean="0">
                <a:solidFill>
                  <a:srgbClr val="0070C0"/>
                </a:solidFill>
                <a:latin typeface="+mn-ea"/>
              </a:rPr>
              <a:t>人</a:t>
            </a:r>
            <a:endParaRPr lang="zh-TW" altLang="en-US" sz="2800" b="1" dirty="0">
              <a:solidFill>
                <a:srgbClr val="0070C0"/>
              </a:solidFill>
              <a:latin typeface="+mn-ea"/>
            </a:endParaRPr>
          </a:p>
        </p:txBody>
      </p:sp>
    </p:spTree>
    <p:extLst>
      <p:ext uri="{BB962C8B-B14F-4D97-AF65-F5344CB8AC3E}">
        <p14:creationId xmlns:p14="http://schemas.microsoft.com/office/powerpoint/2010/main" val="41671473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96567F25-5844-4198-B621-A577E4273C5D}" type="slidenum">
              <a:rPr lang="zh-TW" altLang="en-US" smtClean="0">
                <a:solidFill>
                  <a:prstClr val="black">
                    <a:tint val="75000"/>
                  </a:prstClr>
                </a:solidFill>
              </a:rPr>
              <a:pPr>
                <a:defRPr/>
              </a:pPr>
              <a:t>58</a:t>
            </a:fld>
            <a:endParaRPr lang="zh-TW" altLang="en-US">
              <a:solidFill>
                <a:prstClr val="black">
                  <a:tint val="75000"/>
                </a:prstClr>
              </a:solidFill>
            </a:endParaRPr>
          </a:p>
        </p:txBody>
      </p:sp>
      <p:graphicFrame>
        <p:nvGraphicFramePr>
          <p:cNvPr id="6" name="表格 5"/>
          <p:cNvGraphicFramePr>
            <a:graphicFrameLocks noGrp="1"/>
          </p:cNvGraphicFramePr>
          <p:nvPr>
            <p:extLst>
              <p:ext uri="{D42A27DB-BD31-4B8C-83A1-F6EECF244321}">
                <p14:modId xmlns:p14="http://schemas.microsoft.com/office/powerpoint/2010/main" val="2161608452"/>
              </p:ext>
            </p:extLst>
          </p:nvPr>
        </p:nvGraphicFramePr>
        <p:xfrm>
          <a:off x="467544" y="1484785"/>
          <a:ext cx="8229607" cy="4087194"/>
        </p:xfrm>
        <a:graphic>
          <a:graphicData uri="http://schemas.openxmlformats.org/drawingml/2006/table">
            <a:tbl>
              <a:tblPr firstRow="1" firstCol="1" bandRow="1">
                <a:tableStyleId>{5C22544A-7EE6-4342-B048-85BDC9FD1C3A}</a:tableStyleId>
              </a:tblPr>
              <a:tblGrid>
                <a:gridCol w="1728192">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1728192">
                  <a:extLst>
                    <a:ext uri="{9D8B030D-6E8A-4147-A177-3AD203B41FA5}">
                      <a16:colId xmlns:a16="http://schemas.microsoft.com/office/drawing/2014/main" xmlns="" val="20002"/>
                    </a:ext>
                  </a:extLst>
                </a:gridCol>
                <a:gridCol w="2756999">
                  <a:extLst>
                    <a:ext uri="{9D8B030D-6E8A-4147-A177-3AD203B41FA5}">
                      <a16:colId xmlns:a16="http://schemas.microsoft.com/office/drawing/2014/main" xmlns="" val="20003"/>
                    </a:ext>
                  </a:extLst>
                </a:gridCol>
              </a:tblGrid>
              <a:tr h="573671">
                <a:tc>
                  <a:txBody>
                    <a:bodyPr/>
                    <a:lstStyle/>
                    <a:p>
                      <a:pPr algn="ctr">
                        <a:lnSpc>
                          <a:spcPct val="100000"/>
                        </a:lnSpc>
                        <a:spcAft>
                          <a:spcPts val="0"/>
                        </a:spcAft>
                      </a:pPr>
                      <a:r>
                        <a:rPr lang="zh-TW" sz="2800" kern="0" dirty="0">
                          <a:effectLst/>
                          <a:latin typeface="微軟正黑體" pitchFamily="34" charset="-120"/>
                          <a:ea typeface="微軟正黑體" pitchFamily="34" charset="-120"/>
                        </a:rPr>
                        <a:t>招生</a:t>
                      </a:r>
                      <a:r>
                        <a:rPr lang="zh-TW" sz="2800" kern="0" dirty="0" smtClean="0">
                          <a:effectLst/>
                          <a:latin typeface="微軟正黑體" pitchFamily="34" charset="-120"/>
                          <a:ea typeface="微軟正黑體" pitchFamily="34" charset="-120"/>
                        </a:rPr>
                        <a:t>學校</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招生</a:t>
                      </a:r>
                      <a:r>
                        <a:rPr lang="zh-TW" sz="2800" kern="0" dirty="0" smtClean="0">
                          <a:effectLst/>
                          <a:latin typeface="微軟正黑體" pitchFamily="34" charset="-120"/>
                          <a:ea typeface="微軟正黑體" pitchFamily="34" charset="-120"/>
                        </a:rPr>
                        <a:t>班別</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招生</a:t>
                      </a:r>
                      <a:r>
                        <a:rPr lang="zh-TW" sz="2800" kern="0" dirty="0" smtClean="0">
                          <a:effectLst/>
                          <a:latin typeface="微軟正黑體" pitchFamily="34" charset="-120"/>
                          <a:ea typeface="微軟正黑體" pitchFamily="34" charset="-120"/>
                        </a:rPr>
                        <a:t>名額</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altLang="en-US" sz="2400" kern="100" dirty="0" smtClean="0">
                          <a:effectLst/>
                          <a:latin typeface="微軟正黑體" pitchFamily="34" charset="-120"/>
                          <a:ea typeface="微軟正黑體" pitchFamily="34" charset="-120"/>
                        </a:rPr>
                        <a:t>術科項目</a:t>
                      </a:r>
                      <a:endParaRPr lang="zh-TW" sz="2400" kern="100" dirty="0">
                        <a:effectLst/>
                        <a:latin typeface="微軟正黑體" pitchFamily="34" charset="-120"/>
                        <a:ea typeface="微軟正黑體" pitchFamily="34" charset="-120"/>
                      </a:endParaRPr>
                    </a:p>
                  </a:txBody>
                  <a:tcPr marL="12700" marR="12700" marT="12701" marB="12701" anchor="ctr"/>
                </a:tc>
                <a:extLst>
                  <a:ext uri="{0D108BD9-81ED-4DB2-BD59-A6C34878D82A}">
                    <a16:rowId xmlns:a16="http://schemas.microsoft.com/office/drawing/2014/main" xmlns="" val="10000"/>
                  </a:ext>
                </a:extLst>
              </a:tr>
              <a:tr h="573671">
                <a:tc rowSpan="3">
                  <a:txBody>
                    <a:bodyPr/>
                    <a:lstStyle/>
                    <a:p>
                      <a:pPr algn="ctr">
                        <a:lnSpc>
                          <a:spcPct val="100000"/>
                        </a:lnSpc>
                        <a:spcAft>
                          <a:spcPts val="0"/>
                        </a:spcAft>
                      </a:pPr>
                      <a:r>
                        <a:rPr lang="zh-TW" sz="2800" kern="0" dirty="0">
                          <a:effectLst/>
                          <a:latin typeface="微軟正黑體" pitchFamily="34" charset="-120"/>
                          <a:ea typeface="微軟正黑體" pitchFamily="34" charset="-120"/>
                        </a:rPr>
                        <a:t>台南</a:t>
                      </a:r>
                      <a:r>
                        <a:rPr lang="zh-TW" sz="2800" kern="0" dirty="0" smtClean="0">
                          <a:effectLst/>
                          <a:latin typeface="微軟正黑體" pitchFamily="34" charset="-120"/>
                          <a:ea typeface="微軟正黑體" pitchFamily="34" charset="-120"/>
                        </a:rPr>
                        <a:t>應用</a:t>
                      </a:r>
                      <a:endParaRPr lang="en-US" altLang="zh-TW" sz="2800" kern="0" dirty="0" smtClean="0">
                        <a:effectLst/>
                        <a:latin typeface="微軟正黑體" pitchFamily="34" charset="-120"/>
                        <a:ea typeface="微軟正黑體" pitchFamily="34" charset="-120"/>
                      </a:endParaRPr>
                    </a:p>
                    <a:p>
                      <a:pPr algn="ctr">
                        <a:lnSpc>
                          <a:spcPct val="100000"/>
                        </a:lnSpc>
                        <a:spcAft>
                          <a:spcPts val="0"/>
                        </a:spcAft>
                      </a:pPr>
                      <a:r>
                        <a:rPr lang="zh-TW" sz="2800" kern="0" dirty="0" smtClean="0">
                          <a:effectLst/>
                          <a:latin typeface="微軟正黑體" pitchFamily="34" charset="-120"/>
                          <a:ea typeface="微軟正黑體" pitchFamily="34" charset="-120"/>
                        </a:rPr>
                        <a:t>科技</a:t>
                      </a:r>
                      <a:r>
                        <a:rPr lang="zh-TW" sz="2800" kern="0" dirty="0">
                          <a:effectLst/>
                          <a:latin typeface="微軟正黑體" pitchFamily="34" charset="-120"/>
                          <a:ea typeface="微軟正黑體" pitchFamily="34" charset="-120"/>
                        </a:rPr>
                        <a:t>大學</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美術系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sz="2800" kern="0" dirty="0" smtClean="0">
                          <a:effectLst/>
                          <a:latin typeface="微軟正黑體" pitchFamily="34" charset="-120"/>
                          <a:ea typeface="微軟正黑體" pitchFamily="34" charset="-120"/>
                        </a:rPr>
                        <a:t>100 </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marL="0" lvl="0" indent="0" algn="ctr">
                        <a:lnSpc>
                          <a:spcPct val="100000"/>
                        </a:lnSpc>
                        <a:spcAft>
                          <a:spcPts val="0"/>
                        </a:spcAft>
                        <a:buFont typeface="+mj-lt"/>
                        <a:buNone/>
                      </a:pPr>
                      <a:r>
                        <a:rPr lang="zh-TW" altLang="en-US" sz="2400" b="0" kern="100" dirty="0" smtClean="0">
                          <a:effectLst/>
                          <a:latin typeface="微軟正黑體" pitchFamily="34" charset="-120"/>
                          <a:ea typeface="微軟正黑體" pitchFamily="34" charset="-120"/>
                        </a:rPr>
                        <a:t>素描</a:t>
                      </a:r>
                      <a:endParaRPr lang="zh-TW" sz="2400" b="0" kern="100" dirty="0">
                        <a:effectLst/>
                        <a:latin typeface="微軟正黑體" pitchFamily="34" charset="-120"/>
                        <a:ea typeface="微軟正黑體" pitchFamily="34" charset="-120"/>
                      </a:endParaRPr>
                    </a:p>
                  </a:txBody>
                  <a:tcPr marL="12700" marR="12700" marT="12701" marB="12701" anchor="ctr"/>
                </a:tc>
                <a:extLst>
                  <a:ext uri="{0D108BD9-81ED-4DB2-BD59-A6C34878D82A}">
                    <a16:rowId xmlns:a16="http://schemas.microsoft.com/office/drawing/2014/main" xmlns="" val="10001"/>
                  </a:ext>
                </a:extLst>
              </a:tr>
              <a:tr h="702176">
                <a:tc vMerge="1">
                  <a:txBody>
                    <a:bodyPr/>
                    <a:lstStyle/>
                    <a:p>
                      <a:endParaRPr lang="zh-TW" altLang="en-US"/>
                    </a:p>
                  </a:txBody>
                  <a:tcP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音樂系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kern="0" dirty="0" smtClean="0">
                          <a:effectLst/>
                          <a:latin typeface="微軟正黑體" pitchFamily="34" charset="-120"/>
                          <a:ea typeface="微軟正黑體" pitchFamily="34" charset="-120"/>
                        </a:rPr>
                        <a:t>65</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0" dirty="0" smtClean="0">
                          <a:latin typeface="微軟正黑體" pitchFamily="34" charset="-120"/>
                          <a:ea typeface="微軟正黑體" pitchFamily="34" charset="-120"/>
                        </a:rPr>
                        <a:t>樂理、聽寫</a:t>
                      </a:r>
                      <a:endParaRPr lang="en-US" altLang="zh-TW" sz="2400" b="0" dirty="0" smtClean="0">
                        <a:latin typeface="微軟正黑體" pitchFamily="34" charset="-120"/>
                        <a:ea typeface="微軟正黑體" pitchFamily="34" charset="-120"/>
                      </a:endParaRPr>
                    </a:p>
                    <a:p>
                      <a:pPr algn="ctr"/>
                      <a:r>
                        <a:rPr lang="zh-TW" altLang="en-US" sz="2400" b="0" dirty="0" smtClean="0">
                          <a:latin typeface="微軟正黑體" pitchFamily="34" charset="-120"/>
                          <a:ea typeface="微軟正黑體" pitchFamily="34" charset="-120"/>
                        </a:rPr>
                        <a:t>視唱、主修</a:t>
                      </a:r>
                      <a:endParaRPr lang="zh-TW" altLang="en-US" sz="2400" b="0" dirty="0">
                        <a:latin typeface="微軟正黑體" pitchFamily="34" charset="-120"/>
                        <a:ea typeface="微軟正黑體" pitchFamily="34" charset="-120"/>
                      </a:endParaRPr>
                    </a:p>
                  </a:txBody>
                  <a:tcPr marL="12700" marR="12700" marT="12701" marB="12701" anchor="ctr"/>
                </a:tc>
                <a:extLst>
                  <a:ext uri="{0D108BD9-81ED-4DB2-BD59-A6C34878D82A}">
                    <a16:rowId xmlns:a16="http://schemas.microsoft.com/office/drawing/2014/main" xmlns="" val="10002"/>
                  </a:ext>
                </a:extLst>
              </a:tr>
              <a:tr h="536420">
                <a:tc vMerge="1">
                  <a:txBody>
                    <a:bodyPr/>
                    <a:lstStyle/>
                    <a:p>
                      <a:endParaRPr lang="zh-TW" altLang="en-US"/>
                    </a:p>
                  </a:txBody>
                  <a:tcP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舞蹈系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kern="0" dirty="0" smtClean="0">
                          <a:effectLst/>
                          <a:latin typeface="微軟正黑體" pitchFamily="34" charset="-120"/>
                          <a:ea typeface="微軟正黑體" pitchFamily="34" charset="-120"/>
                        </a:rPr>
                        <a:t>45</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0" dirty="0" smtClean="0">
                          <a:latin typeface="微軟正黑體" pitchFamily="34" charset="-120"/>
                          <a:ea typeface="微軟正黑體" pitchFamily="34" charset="-120"/>
                        </a:rPr>
                        <a:t>舞蹈基本動作</a:t>
                      </a:r>
                      <a:endParaRPr lang="zh-TW" altLang="en-US" sz="2400" b="0" dirty="0">
                        <a:latin typeface="微軟正黑體" pitchFamily="34" charset="-120"/>
                        <a:ea typeface="微軟正黑體" pitchFamily="34" charset="-120"/>
                      </a:endParaRPr>
                    </a:p>
                  </a:txBody>
                  <a:tcPr marL="12700" marR="12700" marT="12701" marB="12701" anchor="ctr"/>
                </a:tc>
                <a:extLst>
                  <a:ext uri="{0D108BD9-81ED-4DB2-BD59-A6C34878D82A}">
                    <a16:rowId xmlns:a16="http://schemas.microsoft.com/office/drawing/2014/main" xmlns="" val="10003"/>
                  </a:ext>
                </a:extLst>
              </a:tr>
              <a:tr h="1646510">
                <a:tc>
                  <a:txBody>
                    <a:bodyPr/>
                    <a:lstStyle/>
                    <a:p>
                      <a:pPr algn="ctr">
                        <a:lnSpc>
                          <a:spcPct val="100000"/>
                        </a:lnSpc>
                        <a:spcAft>
                          <a:spcPts val="0"/>
                        </a:spcAft>
                      </a:pPr>
                      <a:r>
                        <a:rPr lang="zh-TW" sz="2800" kern="0" dirty="0">
                          <a:effectLst/>
                          <a:latin typeface="微軟正黑體" pitchFamily="34" charset="-120"/>
                          <a:ea typeface="微軟正黑體" pitchFamily="34" charset="-120"/>
                        </a:rPr>
                        <a:t>東方</a:t>
                      </a:r>
                      <a:r>
                        <a:rPr lang="zh-TW" sz="2800" kern="0" dirty="0" smtClean="0">
                          <a:effectLst/>
                          <a:latin typeface="微軟正黑體" pitchFamily="34" charset="-120"/>
                          <a:ea typeface="微軟正黑體" pitchFamily="34" charset="-120"/>
                        </a:rPr>
                        <a:t>設計</a:t>
                      </a:r>
                      <a:endParaRPr lang="en-US" altLang="zh-TW" sz="2800" kern="0" dirty="0" smtClean="0">
                        <a:effectLst/>
                        <a:latin typeface="微軟正黑體" pitchFamily="34" charset="-120"/>
                        <a:ea typeface="微軟正黑體" pitchFamily="34" charset="-120"/>
                      </a:endParaRPr>
                    </a:p>
                    <a:p>
                      <a:pPr algn="ctr">
                        <a:lnSpc>
                          <a:spcPct val="100000"/>
                        </a:lnSpc>
                        <a:spcAft>
                          <a:spcPts val="0"/>
                        </a:spcAft>
                      </a:pPr>
                      <a:r>
                        <a:rPr lang="zh-TW" sz="2800" kern="0" dirty="0" smtClean="0">
                          <a:effectLst/>
                          <a:latin typeface="微軟正黑體" pitchFamily="34" charset="-120"/>
                          <a:ea typeface="微軟正黑體" pitchFamily="34" charset="-120"/>
                        </a:rPr>
                        <a:t>學院</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美術工藝系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kern="100" dirty="0" smtClean="0">
                          <a:effectLst/>
                          <a:latin typeface="微軟正黑體" pitchFamily="34" charset="-120"/>
                          <a:ea typeface="微軟正黑體" pitchFamily="34" charset="-120"/>
                        </a:rPr>
                        <a:t>30</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0" dirty="0" smtClean="0">
                          <a:latin typeface="微軟正黑體" pitchFamily="34" charset="-120"/>
                          <a:ea typeface="微軟正黑體" pitchFamily="34" charset="-120"/>
                        </a:rPr>
                        <a:t>靜物素描</a:t>
                      </a:r>
                      <a:endParaRPr lang="en-US" altLang="zh-TW" sz="2400" b="0" dirty="0" smtClean="0">
                        <a:latin typeface="微軟正黑體" pitchFamily="34" charset="-120"/>
                        <a:ea typeface="微軟正黑體" pitchFamily="34" charset="-120"/>
                      </a:endParaRPr>
                    </a:p>
                    <a:p>
                      <a:pPr algn="ctr"/>
                      <a:endParaRPr lang="en-US" altLang="zh-TW" sz="2400" b="0" dirty="0" smtClean="0">
                        <a:latin typeface="微軟正黑體" pitchFamily="34" charset="-120"/>
                        <a:ea typeface="微軟正黑體" pitchFamily="34" charset="-120"/>
                      </a:endParaRPr>
                    </a:p>
                    <a:p>
                      <a:pPr algn="ctr"/>
                      <a:r>
                        <a:rPr lang="zh-TW" altLang="en-US" sz="2400" b="0" dirty="0" smtClean="0">
                          <a:latin typeface="微軟正黑體" pitchFamily="34" charset="-120"/>
                          <a:ea typeface="微軟正黑體" pitchFamily="34" charset="-120"/>
                        </a:rPr>
                        <a:t>書面審查</a:t>
                      </a:r>
                      <a:endParaRPr lang="zh-TW" altLang="en-US" sz="2400" b="0" dirty="0">
                        <a:latin typeface="微軟正黑體" pitchFamily="34" charset="-120"/>
                        <a:ea typeface="微軟正黑體" pitchFamily="34" charset="-120"/>
                      </a:endParaRPr>
                    </a:p>
                  </a:txBody>
                  <a:tcPr marL="12700" marR="12700" marT="12701" marB="12701" anchor="ctr"/>
                </a:tc>
                <a:extLst>
                  <a:ext uri="{0D108BD9-81ED-4DB2-BD59-A6C34878D82A}">
                    <a16:rowId xmlns:a16="http://schemas.microsoft.com/office/drawing/2014/main" xmlns="" val="10004"/>
                  </a:ext>
                </a:extLst>
              </a:tr>
            </a:tbl>
          </a:graphicData>
        </a:graphic>
      </p:graphicFrame>
      <p:sp>
        <p:nvSpPr>
          <p:cNvPr id="7" name="標題 1"/>
          <p:cNvSpPr txBox="1">
            <a:spLocks/>
          </p:cNvSpPr>
          <p:nvPr/>
        </p:nvSpPr>
        <p:spPr bwMode="auto">
          <a:xfrm>
            <a:off x="467544" y="260648"/>
            <a:ext cx="8244000" cy="936104"/>
          </a:xfrm>
          <a:prstGeom prst="rect">
            <a:avLst/>
          </a:prstGeom>
          <a:solidFill>
            <a:srgbClr val="C0000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年五專特色</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招生甄選</a:t>
            </a: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入學</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2" name="矩形 1"/>
          <p:cNvSpPr/>
          <p:nvPr/>
        </p:nvSpPr>
        <p:spPr>
          <a:xfrm>
            <a:off x="468502" y="5805264"/>
            <a:ext cx="8280920" cy="907941"/>
          </a:xfrm>
          <a:prstGeom prst="rect">
            <a:avLst/>
          </a:prstGeom>
          <a:solidFill>
            <a:schemeClr val="accent6">
              <a:lumMod val="20000"/>
              <a:lumOff val="80000"/>
            </a:schemeClr>
          </a:solidFill>
        </p:spPr>
        <p:txBody>
          <a:bodyPr wrap="square">
            <a:spAutoFit/>
          </a:bodyPr>
          <a:lstStyle/>
          <a:p>
            <a:pPr marL="342900" lvl="0" indent="-342900" algn="just">
              <a:buFont typeface="+mj-lt"/>
              <a:buAutoNum type="arabicPeriod"/>
            </a:pPr>
            <a:r>
              <a:rPr lang="zh-TW" altLang="en-US" sz="2400" kern="0" dirty="0">
                <a:solidFill>
                  <a:prstClr val="black"/>
                </a:solidFill>
                <a:latin typeface="微軟正黑體" pitchFamily="34" charset="-120"/>
                <a:ea typeface="微軟正黑體" pitchFamily="34" charset="-120"/>
              </a:rPr>
              <a:t>本招生管道之校系為</a:t>
            </a:r>
            <a:r>
              <a:rPr lang="zh-TW" altLang="en-US" sz="2400" b="1" kern="0" dirty="0">
                <a:solidFill>
                  <a:srgbClr val="FF0000"/>
                </a:solidFill>
                <a:latin typeface="微軟正黑體" pitchFamily="34" charset="-120"/>
                <a:ea typeface="微軟正黑體" pitchFamily="34" charset="-120"/>
              </a:rPr>
              <a:t>七年一貫制</a:t>
            </a:r>
            <a:r>
              <a:rPr lang="zh-TW" altLang="en-US" sz="2400" kern="0" dirty="0">
                <a:solidFill>
                  <a:prstClr val="black"/>
                </a:solidFill>
                <a:latin typeface="微軟正黑體" pitchFamily="34" charset="-120"/>
                <a:ea typeface="微軟正黑體" pitchFamily="34" charset="-120"/>
              </a:rPr>
              <a:t>之學制。</a:t>
            </a:r>
            <a:endParaRPr lang="zh-TW" altLang="en-US" sz="2400" kern="100" dirty="0">
              <a:solidFill>
                <a:prstClr val="black"/>
              </a:solidFill>
              <a:latin typeface="微軟正黑體" pitchFamily="34" charset="-120"/>
              <a:ea typeface="微軟正黑體" pitchFamily="34" charset="-120"/>
            </a:endParaRPr>
          </a:p>
          <a:p>
            <a:pPr marL="342900" lvl="0" indent="-342900" algn="just">
              <a:spcBef>
                <a:spcPts val="600"/>
              </a:spcBef>
              <a:buFont typeface="+mj-lt"/>
              <a:buAutoNum type="arabicPeriod"/>
            </a:pPr>
            <a:r>
              <a:rPr lang="zh-TW" altLang="en-US" sz="2400" kern="0" dirty="0">
                <a:solidFill>
                  <a:prstClr val="black"/>
                </a:solidFill>
                <a:latin typeface="微軟正黑體" pitchFamily="34" charset="-120"/>
                <a:ea typeface="微軟正黑體" pitchFamily="34" charset="-120"/>
              </a:rPr>
              <a:t>本招生管道由各招生學校自行辦理</a:t>
            </a:r>
            <a:r>
              <a:rPr lang="zh-TW" altLang="en-US" sz="2400" b="1" kern="0" dirty="0">
                <a:solidFill>
                  <a:srgbClr val="FF0000"/>
                </a:solidFill>
                <a:latin typeface="微軟正黑體" pitchFamily="34" charset="-120"/>
                <a:ea typeface="微軟正黑體" pitchFamily="34" charset="-120"/>
              </a:rPr>
              <a:t>單獨招生</a:t>
            </a:r>
            <a:r>
              <a:rPr lang="zh-TW" altLang="en-US" sz="2400" kern="0" dirty="0">
                <a:solidFill>
                  <a:prstClr val="black"/>
                </a:solidFill>
                <a:latin typeface="微軟正黑體" pitchFamily="34" charset="-120"/>
                <a:ea typeface="微軟正黑體" pitchFamily="34" charset="-120"/>
              </a:rPr>
              <a:t>及</a:t>
            </a:r>
            <a:r>
              <a:rPr lang="zh-TW" altLang="en-US" sz="2400" b="1" kern="0" dirty="0">
                <a:solidFill>
                  <a:srgbClr val="FF0000"/>
                </a:solidFill>
                <a:latin typeface="微軟正黑體" pitchFamily="34" charset="-120"/>
                <a:ea typeface="微軟正黑體" pitchFamily="34" charset="-120"/>
              </a:rPr>
              <a:t>術科測驗</a:t>
            </a:r>
            <a:r>
              <a:rPr lang="zh-TW" altLang="en-US" sz="2400" kern="0" dirty="0">
                <a:solidFill>
                  <a:prstClr val="black"/>
                </a:solidFill>
                <a:latin typeface="微軟正黑體" pitchFamily="34" charset="-120"/>
                <a:ea typeface="微軟正黑體" pitchFamily="34" charset="-120"/>
              </a:rPr>
              <a:t>。</a:t>
            </a:r>
            <a:endParaRPr lang="zh-TW" altLang="en-US" sz="2400" kern="100" dirty="0">
              <a:solidFill>
                <a:prstClr val="black"/>
              </a:solidFill>
              <a:latin typeface="微軟正黑體" pitchFamily="34" charset="-120"/>
              <a:ea typeface="微軟正黑體" pitchFamily="34" charset="-120"/>
            </a:endParaRPr>
          </a:p>
        </p:txBody>
      </p:sp>
    </p:spTree>
    <p:extLst>
      <p:ext uri="{BB962C8B-B14F-4D97-AF65-F5344CB8AC3E}">
        <p14:creationId xmlns:p14="http://schemas.microsoft.com/office/powerpoint/2010/main" val="22398041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prstClr val="white"/>
                </a:solidFill>
                <a:latin typeface="微軟正黑體" pitchFamily="34" charset="-120"/>
                <a:ea typeface="微軟正黑體" pitchFamily="34" charset="-120"/>
              </a:rPr>
              <a:t>十二年國教理念及教育</a:t>
            </a:r>
            <a:r>
              <a:rPr lang="zh-TW" altLang="en-US" sz="3600" b="1" dirty="0">
                <a:solidFill>
                  <a:prstClr val="white"/>
                </a:solidFill>
                <a:latin typeface="微軟正黑體" pitchFamily="34" charset="-120"/>
                <a:ea typeface="微軟正黑體" pitchFamily="34" charset="-120"/>
              </a:rPr>
              <a:t>會考說明</a:t>
            </a:r>
            <a:endParaRPr lang="en-US" altLang="zh-TW" sz="3600" b="1" dirty="0">
              <a:solidFill>
                <a:prstClr val="white"/>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彰化區適性入學管道介紹與說明</a:t>
            </a:r>
            <a:endParaRPr lang="en-US" altLang="zh-TW" sz="3600" b="1" dirty="0">
              <a:solidFill>
                <a:prstClr val="white"/>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高中、高職及五專群科介紹與說明</a:t>
            </a:r>
            <a:endParaRPr lang="en-US" altLang="zh-TW" sz="3600" b="1" dirty="0">
              <a:solidFill>
                <a:prstClr val="white"/>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志願選填統計與輔導策略</a:t>
            </a:r>
            <a:endParaRPr lang="zh-TW" altLang="en-US" sz="3600" dirty="0">
              <a:solidFill>
                <a:prstClr val="white"/>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59</a:t>
            </a:fld>
            <a:endParaRPr lang="zh-TW" altLang="en-US">
              <a:solidFill>
                <a:prstClr val="black">
                  <a:tint val="75000"/>
                </a:prstClr>
              </a:solidFill>
            </a:endParaRPr>
          </a:p>
        </p:txBody>
      </p:sp>
    </p:spTree>
    <p:extLst>
      <p:ext uri="{BB962C8B-B14F-4D97-AF65-F5344CB8AC3E}">
        <p14:creationId xmlns:p14="http://schemas.microsoft.com/office/powerpoint/2010/main" val="41307732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457200" y="260648"/>
            <a:ext cx="8002588" cy="850900"/>
          </a:xfrm>
          <a:solidFill>
            <a:schemeClr val="accent6">
              <a:lumMod val="75000"/>
            </a:schemeClr>
          </a:solidFill>
          <a:effectLst>
            <a:outerShdw blurRad="50800" dist="38100" dir="2700000" algn="tl" rotWithShape="0">
              <a:prstClr val="black">
                <a:alpha val="40000"/>
              </a:prstClr>
            </a:outerShdw>
          </a:effectLst>
        </p:spPr>
        <p:txBody>
          <a:bodyPr/>
          <a:lstStyle/>
          <a:p>
            <a:r>
              <a:rPr lang="zh-TW" altLang="en-US" b="1" dirty="0" smtClean="0">
                <a:solidFill>
                  <a:schemeClr val="bg1"/>
                </a:solidFill>
                <a:latin typeface="微軟正黑體" panose="020B0604030504040204" pitchFamily="34" charset="-120"/>
                <a:ea typeface="微軟正黑體" panose="020B0604030504040204" pitchFamily="34" charset="-120"/>
              </a:rPr>
              <a:t>國中教育會考科目</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171129760"/>
              </p:ext>
            </p:extLst>
          </p:nvPr>
        </p:nvGraphicFramePr>
        <p:xfrm>
          <a:off x="323528" y="1412776"/>
          <a:ext cx="8252785" cy="5041432"/>
        </p:xfrm>
        <a:graphic>
          <a:graphicData uri="http://schemas.openxmlformats.org/drawingml/2006/table">
            <a:tbl>
              <a:tblPr firstRow="1" bandRow="1">
                <a:effectLst>
                  <a:outerShdw blurRad="50800" dist="63500" dir="2700000" algn="tl" rotWithShape="0">
                    <a:prstClr val="black">
                      <a:alpha val="40000"/>
                    </a:prstClr>
                  </a:outerShdw>
                </a:effectLst>
                <a:tableStyleId>{5C22544A-7EE6-4342-B048-85BDC9FD1C3A}</a:tableStyleId>
              </a:tblPr>
              <a:tblGrid>
                <a:gridCol w="1512168">
                  <a:extLst>
                    <a:ext uri="{9D8B030D-6E8A-4147-A177-3AD203B41FA5}">
                      <a16:colId xmlns:a16="http://schemas.microsoft.com/office/drawing/2014/main" xmlns="" val="20000"/>
                    </a:ext>
                  </a:extLst>
                </a:gridCol>
                <a:gridCol w="2160240">
                  <a:extLst>
                    <a:ext uri="{9D8B030D-6E8A-4147-A177-3AD203B41FA5}">
                      <a16:colId xmlns:a16="http://schemas.microsoft.com/office/drawing/2014/main" xmlns="" val="20001"/>
                    </a:ext>
                  </a:extLst>
                </a:gridCol>
                <a:gridCol w="1656184">
                  <a:extLst>
                    <a:ext uri="{9D8B030D-6E8A-4147-A177-3AD203B41FA5}">
                      <a16:colId xmlns:a16="http://schemas.microsoft.com/office/drawing/2014/main" xmlns="" val="20002"/>
                    </a:ext>
                  </a:extLst>
                </a:gridCol>
                <a:gridCol w="1628049">
                  <a:extLst>
                    <a:ext uri="{9D8B030D-6E8A-4147-A177-3AD203B41FA5}">
                      <a16:colId xmlns:a16="http://schemas.microsoft.com/office/drawing/2014/main" xmlns="" val="20003"/>
                    </a:ext>
                  </a:extLst>
                </a:gridCol>
                <a:gridCol w="1296144">
                  <a:extLst>
                    <a:ext uri="{9D8B030D-6E8A-4147-A177-3AD203B41FA5}">
                      <a16:colId xmlns:a16="http://schemas.microsoft.com/office/drawing/2014/main" xmlns="" val="20004"/>
                    </a:ext>
                  </a:extLst>
                </a:gridCol>
              </a:tblGrid>
              <a:tr h="725633">
                <a:tc>
                  <a:txBody>
                    <a:bodyPr/>
                    <a:lstStyle/>
                    <a:p>
                      <a:pPr algn="ctr"/>
                      <a:r>
                        <a:rPr lang="zh-TW" altLang="en-US" sz="2200" b="1" dirty="0" smtClean="0">
                          <a:latin typeface="微軟正黑體" panose="020B0604030504040204" pitchFamily="34" charset="-120"/>
                          <a:ea typeface="微軟正黑體" panose="020B0604030504040204" pitchFamily="34" charset="-120"/>
                        </a:rPr>
                        <a:t>考試科目</a:t>
                      </a:r>
                      <a:endParaRPr lang="zh-TW" altLang="en-US" sz="2200" b="1" dirty="0">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dirty="0" smtClean="0">
                          <a:latin typeface="微軟正黑體" panose="020B0604030504040204" pitchFamily="34" charset="-120"/>
                          <a:ea typeface="微軟正黑體" panose="020B0604030504040204" pitchFamily="34" charset="-120"/>
                        </a:rPr>
                        <a:t>題型</a:t>
                      </a:r>
                      <a:endParaRPr lang="zh-TW" altLang="en-US" sz="2200" dirty="0">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b="1" dirty="0" smtClean="0">
                          <a:latin typeface="微軟正黑體" panose="020B0604030504040204" pitchFamily="34" charset="-120"/>
                          <a:ea typeface="微軟正黑體" panose="020B0604030504040204" pitchFamily="34" charset="-120"/>
                        </a:rPr>
                        <a:t>題數</a:t>
                      </a:r>
                      <a:endParaRPr lang="zh-TW" altLang="en-US" sz="2200" b="1" dirty="0">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dirty="0" smtClean="0">
                          <a:latin typeface="微軟正黑體" panose="020B0604030504040204" pitchFamily="34" charset="-120"/>
                          <a:ea typeface="微軟正黑體" panose="020B0604030504040204" pitchFamily="34" charset="-120"/>
                        </a:rPr>
                        <a:t>時間</a:t>
                      </a:r>
                      <a:endParaRPr lang="zh-TW" altLang="en-US" sz="2200" dirty="0">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b="1" dirty="0" smtClean="0">
                          <a:latin typeface="微軟正黑體" panose="020B0604030504040204" pitchFamily="34" charset="-120"/>
                          <a:ea typeface="微軟正黑體" panose="020B0604030504040204" pitchFamily="34" charset="-120"/>
                        </a:rPr>
                        <a:t>備註</a:t>
                      </a:r>
                      <a:endParaRPr lang="zh-TW" altLang="en-US" sz="2200" b="1" dirty="0">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34140">
                <a:tc>
                  <a:txBody>
                    <a:bodyPr/>
                    <a:lstStyle/>
                    <a:p>
                      <a:pPr algn="ctr">
                        <a:lnSpc>
                          <a:spcPct val="120000"/>
                        </a:lnSpc>
                      </a:pPr>
                      <a:r>
                        <a:rPr lang="zh-TW" altLang="en-US" sz="2200" b="1" dirty="0" smtClean="0">
                          <a:solidFill>
                            <a:schemeClr val="tx1"/>
                          </a:solidFill>
                          <a:latin typeface="微軟正黑體" panose="020B0604030504040204" pitchFamily="34" charset="-120"/>
                          <a:ea typeface="微軟正黑體" panose="020B0604030504040204" pitchFamily="34" charset="-120"/>
                        </a:rPr>
                        <a:t>國文</a:t>
                      </a:r>
                      <a:endParaRPr lang="en-US" altLang="zh-TW" sz="2200" b="1" dirty="0" smtClean="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en-US" altLang="zh-TW" sz="2200" b="1" dirty="0" smtClean="0">
                          <a:solidFill>
                            <a:schemeClr val="tx1"/>
                          </a:solidFill>
                          <a:latin typeface="微軟正黑體" panose="020B0604030504040204" pitchFamily="34" charset="-120"/>
                          <a:ea typeface="微軟正黑體" panose="020B0604030504040204" pitchFamily="34" charset="-120"/>
                        </a:rPr>
                        <a:t>4</a:t>
                      </a:r>
                      <a:r>
                        <a:rPr lang="zh-TW" altLang="en-US" sz="2200" b="1" dirty="0" smtClean="0">
                          <a:solidFill>
                            <a:schemeClr val="tx1"/>
                          </a:solidFill>
                          <a:latin typeface="微軟正黑體" panose="020B0604030504040204" pitchFamily="34" charset="-120"/>
                          <a:ea typeface="微軟正黑體" panose="020B0604030504040204" pitchFamily="34" charset="-120"/>
                        </a:rPr>
                        <a:t>選</a:t>
                      </a:r>
                      <a:r>
                        <a:rPr lang="en-US" altLang="zh-TW" sz="2200" b="1" dirty="0" smtClean="0">
                          <a:solidFill>
                            <a:schemeClr val="tx1"/>
                          </a:solidFill>
                          <a:latin typeface="微軟正黑體" panose="020B0604030504040204" pitchFamily="34" charset="-120"/>
                          <a:ea typeface="微軟正黑體" panose="020B0604030504040204" pitchFamily="34" charset="-120"/>
                        </a:rPr>
                        <a:t>1</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en-US" altLang="zh-TW" sz="2200" b="1" dirty="0" smtClean="0">
                          <a:solidFill>
                            <a:schemeClr val="tx1"/>
                          </a:solidFill>
                          <a:latin typeface="微軟正黑體" panose="020B0604030504040204" pitchFamily="34" charset="-120"/>
                          <a:ea typeface="微軟正黑體" panose="020B0604030504040204" pitchFamily="34" charset="-120"/>
                        </a:rPr>
                        <a:t>45~50</a:t>
                      </a:r>
                      <a:r>
                        <a:rPr lang="zh-TW" altLang="en-US" sz="2200" b="1" dirty="0" smtClean="0">
                          <a:solidFill>
                            <a:schemeClr val="tx1"/>
                          </a:solidFill>
                          <a:latin typeface="微軟正黑體" panose="020B0604030504040204" pitchFamily="34" charset="-120"/>
                          <a:ea typeface="微軟正黑體" panose="020B0604030504040204" pitchFamily="34" charset="-120"/>
                        </a:rPr>
                        <a:t>題</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en-US" altLang="zh-TW" sz="2200" b="1" dirty="0" smtClean="0">
                          <a:solidFill>
                            <a:schemeClr val="tx1"/>
                          </a:solidFill>
                          <a:latin typeface="微軟正黑體" panose="020B0604030504040204" pitchFamily="34" charset="-120"/>
                          <a:ea typeface="微軟正黑體" panose="020B0604030504040204" pitchFamily="34" charset="-120"/>
                        </a:rPr>
                        <a:t>70</a:t>
                      </a:r>
                      <a:r>
                        <a:rPr lang="zh-TW" altLang="en-US" sz="2200" b="1" dirty="0" smtClean="0">
                          <a:solidFill>
                            <a:schemeClr val="tx1"/>
                          </a:solidFill>
                          <a:latin typeface="微軟正黑體" panose="020B0604030504040204" pitchFamily="34" charset="-120"/>
                          <a:ea typeface="微軟正黑體" panose="020B0604030504040204" pitchFamily="34" charset="-120"/>
                        </a:rPr>
                        <a:t>分鐘</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72434">
                <a:tc rowSpan="2">
                  <a:txBody>
                    <a:bodyPr/>
                    <a:lstStyle/>
                    <a:p>
                      <a:pPr algn="ctr">
                        <a:lnSpc>
                          <a:spcPct val="120000"/>
                        </a:lnSpc>
                      </a:pPr>
                      <a:r>
                        <a:rPr lang="zh-TW" altLang="en-US" sz="2200" b="1" dirty="0" smtClean="0">
                          <a:solidFill>
                            <a:schemeClr val="tx1"/>
                          </a:solidFill>
                          <a:latin typeface="微軟正黑體" panose="020B0604030504040204" pitchFamily="34" charset="-120"/>
                          <a:ea typeface="微軟正黑體" panose="020B0604030504040204" pitchFamily="34" charset="-120"/>
                        </a:rPr>
                        <a:t>英語</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spcAft>
                          <a:spcPts val="0"/>
                        </a:spcAft>
                      </a:pPr>
                      <a:r>
                        <a:rPr lang="en-US" sz="2200" kern="0" dirty="0">
                          <a:solidFill>
                            <a:schemeClr val="tx1"/>
                          </a:solidFill>
                          <a:latin typeface="微軟正黑體" pitchFamily="34" charset="-120"/>
                          <a:ea typeface="微軟正黑體" pitchFamily="34" charset="-120"/>
                          <a:cs typeface="Times New Roman"/>
                        </a:rPr>
                        <a:t>4</a:t>
                      </a:r>
                      <a:r>
                        <a:rPr lang="zh-TW" sz="2200" kern="0" dirty="0">
                          <a:solidFill>
                            <a:schemeClr val="tx1"/>
                          </a:solidFill>
                          <a:latin typeface="微軟正黑體" pitchFamily="34" charset="-120"/>
                          <a:ea typeface="微軟正黑體" pitchFamily="34" charset="-120"/>
                          <a:cs typeface="Times New Roman"/>
                        </a:rPr>
                        <a:t>選</a:t>
                      </a:r>
                      <a:r>
                        <a:rPr lang="en-US" sz="2200" kern="0" dirty="0">
                          <a:solidFill>
                            <a:schemeClr val="tx1"/>
                          </a:solidFill>
                          <a:latin typeface="微軟正黑體" pitchFamily="34" charset="-120"/>
                          <a:ea typeface="微軟正黑體" pitchFamily="34" charset="-120"/>
                          <a:cs typeface="Times New Roman"/>
                        </a:rPr>
                        <a:t>1</a:t>
                      </a:r>
                      <a:r>
                        <a:rPr lang="zh-TW" sz="2200" kern="0" dirty="0">
                          <a:solidFill>
                            <a:schemeClr val="tx1"/>
                          </a:solidFill>
                          <a:latin typeface="微軟正黑體" pitchFamily="34" charset="-120"/>
                          <a:ea typeface="微軟正黑體" pitchFamily="34" charset="-120"/>
                          <a:cs typeface="Times New Roman"/>
                        </a:rPr>
                        <a:t>（閱讀）</a:t>
                      </a:r>
                      <a:endParaRPr lang="zh-TW" sz="2200" kern="100" dirty="0">
                        <a:solidFill>
                          <a:schemeClr val="tx1"/>
                        </a:solidFill>
                        <a:latin typeface="微軟正黑體" pitchFamily="34" charset="-120"/>
                        <a:ea typeface="微軟正黑體" pitchFamily="34" charset="-120"/>
                        <a:cs typeface="Times New Roman"/>
                      </a:endParaRPr>
                    </a:p>
                  </a:txBody>
                  <a:tcPr marL="19048" marR="19048" marT="19049" marB="190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40~45</a:t>
                      </a:r>
                      <a:r>
                        <a:rPr lang="zh-TW" altLang="en-US" sz="2200" b="1" dirty="0" smtClean="0">
                          <a:solidFill>
                            <a:schemeClr val="tx1"/>
                          </a:solidFill>
                          <a:latin typeface="微軟正黑體" panose="020B0604030504040204" pitchFamily="34" charset="-120"/>
                          <a:ea typeface="微軟正黑體" panose="020B0604030504040204" pitchFamily="34" charset="-120"/>
                        </a:rPr>
                        <a:t>題</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60</a:t>
                      </a:r>
                      <a:r>
                        <a:rPr lang="zh-TW" altLang="en-US" sz="2200" b="1" dirty="0" smtClean="0">
                          <a:solidFill>
                            <a:schemeClr val="tx1"/>
                          </a:solidFill>
                          <a:latin typeface="微軟正黑體" panose="020B0604030504040204" pitchFamily="34" charset="-120"/>
                          <a:ea typeface="微軟正黑體" panose="020B0604030504040204" pitchFamily="34" charset="-120"/>
                        </a:rPr>
                        <a:t>分鐘</a:t>
                      </a:r>
                      <a:endParaRPr lang="en-US" altLang="zh-TW" sz="2200" b="1" dirty="0" smtClean="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lvl1pPr marL="1524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15240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占</a:t>
                      </a:r>
                      <a:r>
                        <a:rPr kumimoji="0" lang="en-US" altLang="zh-TW"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80</a:t>
                      </a: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en-US" altLang="zh-TW" sz="22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xmlns="" val="10002"/>
                  </a:ext>
                </a:extLst>
              </a:tr>
              <a:tr h="535678">
                <a:tc vMerge="1">
                  <a:txBody>
                    <a:bodyPr/>
                    <a:lstStyle/>
                    <a:p>
                      <a:endParaRPr lang="zh-TW" altLang="en-US"/>
                    </a:p>
                  </a:txBody>
                  <a:tcPr/>
                </a:tc>
                <a:tc>
                  <a:txBody>
                    <a:bodyPr/>
                    <a:lstStyle/>
                    <a:p>
                      <a:pPr algn="ctr">
                        <a:spcAft>
                          <a:spcPts val="0"/>
                        </a:spcAft>
                      </a:pPr>
                      <a:r>
                        <a:rPr lang="en-US" sz="2200" kern="0" dirty="0">
                          <a:solidFill>
                            <a:schemeClr val="tx1"/>
                          </a:solidFill>
                          <a:latin typeface="微軟正黑體" pitchFamily="34" charset="-120"/>
                          <a:ea typeface="微軟正黑體" pitchFamily="34" charset="-120"/>
                          <a:cs typeface="Times New Roman"/>
                        </a:rPr>
                        <a:t>3</a:t>
                      </a:r>
                      <a:r>
                        <a:rPr lang="zh-TW" sz="2200" kern="0" dirty="0">
                          <a:solidFill>
                            <a:schemeClr val="tx1"/>
                          </a:solidFill>
                          <a:latin typeface="微軟正黑體" pitchFamily="34" charset="-120"/>
                          <a:ea typeface="微軟正黑體" pitchFamily="34" charset="-120"/>
                          <a:cs typeface="Times New Roman"/>
                        </a:rPr>
                        <a:t>選</a:t>
                      </a:r>
                      <a:r>
                        <a:rPr lang="en-US" sz="2200" kern="0" dirty="0">
                          <a:solidFill>
                            <a:schemeClr val="tx1"/>
                          </a:solidFill>
                          <a:latin typeface="微軟正黑體" pitchFamily="34" charset="-120"/>
                          <a:ea typeface="微軟正黑體" pitchFamily="34" charset="-120"/>
                          <a:cs typeface="Times New Roman"/>
                        </a:rPr>
                        <a:t>1</a:t>
                      </a:r>
                      <a:r>
                        <a:rPr lang="zh-TW" sz="2200" kern="0" dirty="0">
                          <a:solidFill>
                            <a:schemeClr val="tx1"/>
                          </a:solidFill>
                          <a:latin typeface="微軟正黑體" pitchFamily="34" charset="-120"/>
                          <a:ea typeface="微軟正黑體" pitchFamily="34" charset="-120"/>
                          <a:cs typeface="Times New Roman"/>
                        </a:rPr>
                        <a:t>（聽力）</a:t>
                      </a:r>
                      <a:endParaRPr lang="zh-TW" sz="2200" kern="100" dirty="0">
                        <a:solidFill>
                          <a:schemeClr val="tx1"/>
                        </a:solidFill>
                        <a:latin typeface="微軟正黑體" pitchFamily="34" charset="-120"/>
                        <a:ea typeface="微軟正黑體" pitchFamily="34" charset="-120"/>
                        <a:cs typeface="Times New Roman"/>
                      </a:endParaRPr>
                    </a:p>
                  </a:txBody>
                  <a:tcPr marL="19048" marR="19048" marT="19049" marB="190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20~30</a:t>
                      </a:r>
                      <a:r>
                        <a:rPr lang="zh-TW" altLang="en-US" sz="2200" b="1" dirty="0" smtClean="0">
                          <a:solidFill>
                            <a:schemeClr val="tx1"/>
                          </a:solidFill>
                          <a:latin typeface="微軟正黑體" panose="020B0604030504040204" pitchFamily="34" charset="-120"/>
                          <a:ea typeface="微軟正黑體" panose="020B0604030504040204" pitchFamily="34" charset="-120"/>
                        </a:rPr>
                        <a:t>題</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25</a:t>
                      </a:r>
                      <a:r>
                        <a:rPr lang="zh-TW" altLang="en-US" sz="2200" b="1" dirty="0" smtClean="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15240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占</a:t>
                      </a:r>
                      <a:r>
                        <a:rPr kumimoji="0" lang="en-US" altLang="zh-TW"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20</a:t>
                      </a: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xmlns="" val="10003"/>
                  </a:ext>
                </a:extLst>
              </a:tr>
              <a:tr h="648072">
                <a:tc rowSpan="2">
                  <a:txBody>
                    <a:bodyPr/>
                    <a:lstStyle/>
                    <a:p>
                      <a:pPr algn="ctr">
                        <a:lnSpc>
                          <a:spcPct val="120000"/>
                        </a:lnSpc>
                      </a:pPr>
                      <a:r>
                        <a:rPr lang="zh-TW" altLang="en-US" sz="2200" b="1" dirty="0" smtClean="0">
                          <a:solidFill>
                            <a:schemeClr val="tx1"/>
                          </a:solidFill>
                          <a:latin typeface="微軟正黑體" panose="020B0604030504040204" pitchFamily="34" charset="-120"/>
                          <a:ea typeface="微軟正黑體" panose="020B0604030504040204" pitchFamily="34" charset="-120"/>
                        </a:rPr>
                        <a:t>數學</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dirty="0" smtClean="0">
                          <a:solidFill>
                            <a:schemeClr val="tx1"/>
                          </a:solidFill>
                          <a:latin typeface="微軟正黑體" pitchFamily="34" charset="-120"/>
                          <a:ea typeface="微軟正黑體" pitchFamily="34" charset="-120"/>
                        </a:rPr>
                        <a:t>4</a:t>
                      </a:r>
                      <a:r>
                        <a:rPr lang="zh-TW" altLang="en-US" sz="2200" dirty="0" smtClean="0">
                          <a:solidFill>
                            <a:schemeClr val="tx1"/>
                          </a:solidFill>
                          <a:latin typeface="微軟正黑體" pitchFamily="34" charset="-120"/>
                          <a:ea typeface="微軟正黑體" pitchFamily="34" charset="-120"/>
                        </a:rPr>
                        <a:t>選</a:t>
                      </a:r>
                      <a:r>
                        <a:rPr lang="en-US" altLang="zh-TW" sz="2200" dirty="0" smtClean="0">
                          <a:solidFill>
                            <a:schemeClr val="tx1"/>
                          </a:solidFill>
                          <a:latin typeface="微軟正黑體" pitchFamily="34" charset="-120"/>
                          <a:ea typeface="微軟正黑體" pitchFamily="34" charset="-120"/>
                        </a:rPr>
                        <a:t>1</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25~30</a:t>
                      </a:r>
                      <a:r>
                        <a:rPr lang="zh-TW" altLang="en-US" sz="2200" b="1" dirty="0" smtClean="0">
                          <a:solidFill>
                            <a:schemeClr val="tx1"/>
                          </a:solidFill>
                          <a:latin typeface="微軟正黑體" panose="020B0604030504040204" pitchFamily="34" charset="-120"/>
                          <a:ea typeface="微軟正黑體" panose="020B0604030504040204" pitchFamily="34" charset="-120"/>
                        </a:rPr>
                        <a:t>題</a:t>
                      </a:r>
                      <a:endParaRPr lang="en-US" altLang="zh-TW" sz="2200" b="1" dirty="0" smtClean="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2">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80</a:t>
                      </a:r>
                      <a:r>
                        <a:rPr lang="zh-TW" altLang="en-US" sz="2200" b="1" dirty="0" smtClean="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  占</a:t>
                      </a:r>
                      <a:r>
                        <a:rPr kumimoji="0" lang="en-US" altLang="zh-TW"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85</a:t>
                      </a: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en-US" altLang="zh-TW"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4"/>
                  </a:ext>
                </a:extLst>
              </a:tr>
              <a:tr h="464059">
                <a:tc vMerge="1">
                  <a:txBody>
                    <a:bodyPr/>
                    <a:lstStyle/>
                    <a:p>
                      <a:endParaRPr lang="zh-TW" altLang="en-US"/>
                    </a:p>
                  </a:txBody>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zh-TW" altLang="en-US" sz="2200" dirty="0" smtClean="0">
                          <a:solidFill>
                            <a:schemeClr val="tx1"/>
                          </a:solidFill>
                          <a:latin typeface="微軟正黑體" pitchFamily="34" charset="-120"/>
                          <a:ea typeface="微軟正黑體" pitchFamily="34" charset="-120"/>
                        </a:rPr>
                        <a:t>非選擇題</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2</a:t>
                      </a:r>
                      <a:r>
                        <a:rPr lang="zh-TW" altLang="en-US" sz="2200" b="1" dirty="0" smtClean="0">
                          <a:solidFill>
                            <a:schemeClr val="tx1"/>
                          </a:solidFill>
                          <a:latin typeface="微軟正黑體" panose="020B0604030504040204" pitchFamily="34" charset="-120"/>
                          <a:ea typeface="微軟正黑體" panose="020B0604030504040204" pitchFamily="34" charset="-120"/>
                        </a:rPr>
                        <a:t>題</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vMerge="1">
                  <a:txBody>
                    <a:bodyPr/>
                    <a:lstStyle/>
                    <a:p>
                      <a:endParaRPr lang="zh-TW" altLang="en-US"/>
                    </a:p>
                  </a:txBody>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  占</a:t>
                      </a:r>
                      <a:r>
                        <a:rPr kumimoji="0" lang="en-US" altLang="zh-TW"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15</a:t>
                      </a: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5"/>
                  </a:ext>
                </a:extLst>
              </a:tr>
              <a:tr h="492986">
                <a:tc>
                  <a:txBody>
                    <a:bodyPr/>
                    <a:lstStyle/>
                    <a:p>
                      <a:pPr algn="ctr">
                        <a:lnSpc>
                          <a:spcPct val="120000"/>
                        </a:lnSpc>
                      </a:pPr>
                      <a:r>
                        <a:rPr lang="zh-TW" altLang="en-US" sz="2200" b="1" dirty="0" smtClean="0">
                          <a:solidFill>
                            <a:schemeClr val="tx1"/>
                          </a:solidFill>
                          <a:latin typeface="微軟正黑體" panose="020B0604030504040204" pitchFamily="34" charset="-120"/>
                          <a:ea typeface="微軟正黑體" panose="020B0604030504040204" pitchFamily="34" charset="-120"/>
                        </a:rPr>
                        <a:t>社會</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dirty="0" smtClean="0">
                          <a:solidFill>
                            <a:schemeClr val="tx1"/>
                          </a:solidFill>
                          <a:latin typeface="微軟正黑體" pitchFamily="34" charset="-120"/>
                          <a:ea typeface="微軟正黑體" pitchFamily="34" charset="-120"/>
                        </a:rPr>
                        <a:t>4</a:t>
                      </a:r>
                      <a:r>
                        <a:rPr lang="zh-TW" altLang="en-US" sz="2200" dirty="0" smtClean="0">
                          <a:solidFill>
                            <a:schemeClr val="tx1"/>
                          </a:solidFill>
                          <a:latin typeface="微軟正黑體" pitchFamily="34" charset="-120"/>
                          <a:ea typeface="微軟正黑體" pitchFamily="34" charset="-120"/>
                        </a:rPr>
                        <a:t>選</a:t>
                      </a:r>
                      <a:r>
                        <a:rPr lang="en-US" altLang="zh-TW" sz="2200" dirty="0" smtClean="0">
                          <a:solidFill>
                            <a:schemeClr val="tx1"/>
                          </a:solidFill>
                          <a:latin typeface="微軟正黑體" pitchFamily="34" charset="-120"/>
                          <a:ea typeface="微軟正黑體" pitchFamily="34" charset="-120"/>
                        </a:rPr>
                        <a:t>1</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60~70</a:t>
                      </a:r>
                      <a:r>
                        <a:rPr lang="zh-TW" altLang="en-US" sz="2200" b="1" dirty="0" smtClean="0">
                          <a:solidFill>
                            <a:schemeClr val="tx1"/>
                          </a:solidFill>
                          <a:latin typeface="微軟正黑體" panose="020B0604030504040204" pitchFamily="34" charset="-120"/>
                          <a:ea typeface="微軟正黑體" panose="020B0604030504040204" pitchFamily="34" charset="-120"/>
                        </a:rPr>
                        <a:t>題</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70</a:t>
                      </a:r>
                      <a:r>
                        <a:rPr lang="zh-TW" altLang="en-US" sz="2200" b="1" dirty="0" smtClean="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432048">
                <a:tc>
                  <a:txBody>
                    <a:bodyPr/>
                    <a:lstStyle/>
                    <a:p>
                      <a:pPr algn="ctr">
                        <a:lnSpc>
                          <a:spcPct val="120000"/>
                        </a:lnSpc>
                      </a:pPr>
                      <a:r>
                        <a:rPr lang="zh-TW" altLang="en-US" sz="2200" b="1" dirty="0" smtClean="0">
                          <a:solidFill>
                            <a:schemeClr val="tx1"/>
                          </a:solidFill>
                          <a:latin typeface="微軟正黑體" panose="020B0604030504040204" pitchFamily="34" charset="-120"/>
                          <a:ea typeface="微軟正黑體" panose="020B0604030504040204" pitchFamily="34" charset="-120"/>
                        </a:rPr>
                        <a:t>自然</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dirty="0" smtClean="0">
                          <a:solidFill>
                            <a:schemeClr val="tx1"/>
                          </a:solidFill>
                          <a:latin typeface="微軟正黑體" pitchFamily="34" charset="-120"/>
                          <a:ea typeface="微軟正黑體" pitchFamily="34" charset="-120"/>
                        </a:rPr>
                        <a:t>4</a:t>
                      </a:r>
                      <a:r>
                        <a:rPr lang="zh-TW" altLang="en-US" sz="2200" dirty="0" smtClean="0">
                          <a:solidFill>
                            <a:schemeClr val="tx1"/>
                          </a:solidFill>
                          <a:latin typeface="微軟正黑體" pitchFamily="34" charset="-120"/>
                          <a:ea typeface="微軟正黑體" pitchFamily="34" charset="-120"/>
                        </a:rPr>
                        <a:t>選</a:t>
                      </a:r>
                      <a:r>
                        <a:rPr lang="en-US" altLang="zh-TW" sz="2200" dirty="0" smtClean="0">
                          <a:solidFill>
                            <a:schemeClr val="tx1"/>
                          </a:solidFill>
                          <a:latin typeface="微軟正黑體" pitchFamily="34" charset="-120"/>
                          <a:ea typeface="微軟正黑體" pitchFamily="34" charset="-120"/>
                        </a:rPr>
                        <a:t>1</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50~60</a:t>
                      </a:r>
                      <a:r>
                        <a:rPr lang="zh-TW" altLang="en-US" sz="2200" b="1" dirty="0" smtClean="0">
                          <a:solidFill>
                            <a:schemeClr val="tx1"/>
                          </a:solidFill>
                          <a:latin typeface="微軟正黑體" panose="020B0604030504040204" pitchFamily="34" charset="-120"/>
                          <a:ea typeface="微軟正黑體" panose="020B0604030504040204" pitchFamily="34" charset="-120"/>
                        </a:rPr>
                        <a:t>題</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70</a:t>
                      </a:r>
                      <a:r>
                        <a:rPr lang="zh-TW" altLang="en-US" sz="2200" b="1" dirty="0" smtClean="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622789">
                <a:tc>
                  <a:txBody>
                    <a:bodyPr/>
                    <a:lstStyle/>
                    <a:p>
                      <a:pPr algn="ctr">
                        <a:lnSpc>
                          <a:spcPct val="120000"/>
                        </a:lnSpc>
                      </a:pPr>
                      <a:r>
                        <a:rPr lang="zh-TW" altLang="en-US" sz="2200" b="1" dirty="0" smtClean="0">
                          <a:solidFill>
                            <a:schemeClr val="tx1"/>
                          </a:solidFill>
                          <a:latin typeface="微軟正黑體" panose="020B0604030504040204" pitchFamily="34" charset="-120"/>
                          <a:ea typeface="微軟正黑體" panose="020B0604030504040204" pitchFamily="34" charset="-120"/>
                        </a:rPr>
                        <a:t>寫作測驗</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zh-TW" altLang="en-US" sz="2200" dirty="0" smtClean="0">
                          <a:solidFill>
                            <a:schemeClr val="tx1"/>
                          </a:solidFill>
                          <a:latin typeface="微軟正黑體" pitchFamily="34" charset="-120"/>
                          <a:ea typeface="微軟正黑體" pitchFamily="34" charset="-120"/>
                        </a:rPr>
                        <a:t>引導寫作</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1</a:t>
                      </a:r>
                      <a:r>
                        <a:rPr lang="zh-TW" altLang="en-US" sz="2200" b="1" dirty="0" smtClean="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50</a:t>
                      </a:r>
                      <a:r>
                        <a:rPr lang="zh-TW" altLang="en-US" sz="2200" b="1" dirty="0" smtClean="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zh-TW" altLang="en-US" sz="2200" b="1" dirty="0" smtClean="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bl>
          </a:graphicData>
        </a:graphic>
      </p:graphicFrame>
      <p:sp>
        <p:nvSpPr>
          <p:cNvPr id="4" name="投影片編號版面配置區 3"/>
          <p:cNvSpPr>
            <a:spLocks noGrp="1"/>
          </p:cNvSpPr>
          <p:nvPr>
            <p:ph type="sldNum" sz="quarter" idx="12"/>
          </p:nvPr>
        </p:nvSpPr>
        <p:spPr/>
        <p:txBody>
          <a:bodyPr/>
          <a:lstStyle/>
          <a:p>
            <a:pPr>
              <a:defRPr/>
            </a:pPr>
            <a:fld id="{4A8D2DC5-D41D-48E3-887A-AA3C60A33840}" type="slidenum">
              <a:rPr lang="zh-TW" altLang="en-US" smtClean="0"/>
              <a:pPr>
                <a:defRPr/>
              </a:pPr>
              <a:t>6</a:t>
            </a:fld>
            <a:endParaRPr lang="zh-TW" altLang="en-US"/>
          </a:p>
        </p:txBody>
      </p:sp>
    </p:spTree>
    <p:extLst>
      <p:ext uri="{BB962C8B-B14F-4D97-AF65-F5344CB8AC3E}">
        <p14:creationId xmlns:p14="http://schemas.microsoft.com/office/powerpoint/2010/main" val="29866941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60</a:t>
            </a:fld>
            <a:endParaRPr lang="zh-TW" altLang="en-US">
              <a:solidFill>
                <a:prstClr val="black">
                  <a:tint val="75000"/>
                </a:prstClr>
              </a:solidFill>
            </a:endParaRPr>
          </a:p>
        </p:txBody>
      </p:sp>
      <p:sp>
        <p:nvSpPr>
          <p:cNvPr id="16" name="圓角矩形 15"/>
          <p:cNvSpPr/>
          <p:nvPr/>
        </p:nvSpPr>
        <p:spPr>
          <a:xfrm>
            <a:off x="1259632" y="739775"/>
            <a:ext cx="7056784" cy="865188"/>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TW" sz="3600" b="1" dirty="0" smtClean="0">
                <a:solidFill>
                  <a:prstClr val="white"/>
                </a:solidFill>
                <a:latin typeface="微軟正黑體" pitchFamily="34" charset="-120"/>
                <a:ea typeface="微軟正黑體" pitchFamily="34" charset="-120"/>
              </a:rPr>
              <a:t>2019</a:t>
            </a:r>
            <a:r>
              <a:rPr lang="zh-TW" altLang="en-US" sz="3600" b="1" dirty="0" smtClean="0">
                <a:solidFill>
                  <a:prstClr val="white"/>
                </a:solidFill>
                <a:latin typeface="微軟正黑體" pitchFamily="34" charset="-120"/>
                <a:ea typeface="微軟正黑體" pitchFamily="34" charset="-120"/>
              </a:rPr>
              <a:t>職場新思維</a:t>
            </a:r>
            <a:endParaRPr lang="zh-TW" altLang="en-US" sz="3600" b="1" dirty="0">
              <a:solidFill>
                <a:prstClr val="white"/>
              </a:solidFill>
              <a:latin typeface="微軟正黑體" pitchFamily="34" charset="-120"/>
              <a:ea typeface="微軟正黑體" pitchFamily="34" charset="-120"/>
            </a:endParaRPr>
          </a:p>
        </p:txBody>
      </p:sp>
      <p:sp>
        <p:nvSpPr>
          <p:cNvPr id="17" name="文字方塊 1"/>
          <p:cNvSpPr txBox="1">
            <a:spLocks noChangeArrowheads="1"/>
          </p:cNvSpPr>
          <p:nvPr/>
        </p:nvSpPr>
        <p:spPr bwMode="auto">
          <a:xfrm>
            <a:off x="5518448" y="6215456"/>
            <a:ext cx="31683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引</a:t>
            </a:r>
            <a:r>
              <a:rPr lang="zh-TW" altLang="en-US" dirty="0" smtClean="0">
                <a:solidFill>
                  <a:prstClr val="black"/>
                </a:solidFill>
                <a:latin typeface="微軟正黑體" panose="020B0604030504040204" pitchFamily="34" charset="-120"/>
                <a:ea typeface="微軟正黑體" panose="020B0604030504040204" pitchFamily="34" charset="-120"/>
              </a:rPr>
              <a:t>自</a:t>
            </a:r>
            <a:r>
              <a:rPr lang="en-US" altLang="zh-TW" dirty="0" smtClean="0">
                <a:solidFill>
                  <a:prstClr val="black"/>
                </a:solidFill>
                <a:latin typeface="微軟正黑體" panose="020B0604030504040204" pitchFamily="34" charset="-120"/>
                <a:ea typeface="微軟正黑體" panose="020B0604030504040204" pitchFamily="34" charset="-120"/>
              </a:rPr>
              <a:t>Cheers</a:t>
            </a:r>
            <a:r>
              <a:rPr lang="zh-TW" altLang="en-US" dirty="0" smtClean="0">
                <a:solidFill>
                  <a:prstClr val="black"/>
                </a:solidFill>
                <a:latin typeface="微軟正黑體" panose="020B0604030504040204" pitchFamily="34" charset="-120"/>
                <a:ea typeface="微軟正黑體" panose="020B0604030504040204" pitchFamily="34" charset="-120"/>
              </a:rPr>
              <a:t> </a:t>
            </a:r>
            <a:r>
              <a:rPr lang="en-US" altLang="zh-TW" dirty="0" smtClean="0">
                <a:solidFill>
                  <a:prstClr val="black"/>
                </a:solidFill>
                <a:latin typeface="微軟正黑體" panose="020B0604030504040204" pitchFamily="34" charset="-120"/>
                <a:ea typeface="微軟正黑體" panose="020B0604030504040204" pitchFamily="34" charset="-120"/>
              </a:rPr>
              <a:t>2019</a:t>
            </a:r>
            <a:r>
              <a:rPr lang="zh-TW" altLang="en-US" dirty="0" smtClean="0">
                <a:solidFill>
                  <a:prstClr val="black"/>
                </a:solidFill>
                <a:latin typeface="微軟正黑體" panose="020B0604030504040204" pitchFamily="34" charset="-120"/>
                <a:ea typeface="微軟正黑體" panose="020B0604030504040204" pitchFamily="34" charset="-120"/>
              </a:rPr>
              <a:t> 四月號</a:t>
            </a:r>
            <a:r>
              <a:rPr lang="en-US" altLang="zh-TW" dirty="0" smtClean="0">
                <a:solidFill>
                  <a:prstClr val="black"/>
                </a:solidFill>
                <a:latin typeface="微軟正黑體" panose="020B0604030504040204" pitchFamily="34" charset="-120"/>
                <a:ea typeface="微軟正黑體" panose="020B0604030504040204" pitchFamily="34" charset="-120"/>
              </a:rPr>
              <a:t>)</a:t>
            </a:r>
            <a:endParaRPr lang="zh-TW" altLang="en-US" dirty="0">
              <a:solidFill>
                <a:prstClr val="black"/>
              </a:solidFill>
              <a:latin typeface="微軟正黑體" panose="020B0604030504040204" pitchFamily="34" charset="-120"/>
              <a:ea typeface="微軟正黑體" panose="020B0604030504040204" pitchFamily="34" charset="-120"/>
            </a:endParaRPr>
          </a:p>
        </p:txBody>
      </p:sp>
      <p:sp>
        <p:nvSpPr>
          <p:cNvPr id="13" name="Rectangle 3"/>
          <p:cNvSpPr txBox="1">
            <a:spLocks noChangeArrowheads="1"/>
          </p:cNvSpPr>
          <p:nvPr/>
        </p:nvSpPr>
        <p:spPr>
          <a:xfrm>
            <a:off x="683568" y="2002408"/>
            <a:ext cx="3663165" cy="4180827"/>
          </a:xfrm>
          <a:prstGeom prst="rect">
            <a:avLst/>
          </a:prstGeo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411480" fontAlgn="auto">
              <a:spcAft>
                <a:spcPts val="0"/>
              </a:spcAft>
              <a:buFont typeface="Wingdings" panose="05000000000000000000" pitchFamily="2" charset="2"/>
              <a:buChar char="l"/>
              <a:defRPr/>
            </a:pPr>
            <a:r>
              <a:rPr lang="zh-TW" altLang="en-US" sz="2400" b="1" dirty="0" smtClean="0">
                <a:solidFill>
                  <a:schemeClr val="tx1"/>
                </a:solidFill>
                <a:latin typeface="微軟正黑體" panose="020B0604030504040204" pitchFamily="34" charset="-120"/>
                <a:ea typeface="微軟正黑體" panose="020B0604030504040204" pitchFamily="34" charset="-120"/>
              </a:rPr>
              <a:t>過去是這樣</a:t>
            </a:r>
            <a:r>
              <a:rPr lang="en-US" altLang="zh-TW" sz="2400" b="1" dirty="0" smtClean="0">
                <a:solidFill>
                  <a:schemeClr val="tx1"/>
                </a:solidFill>
                <a:latin typeface="微軟正黑體" panose="020B0604030504040204" pitchFamily="34" charset="-120"/>
                <a:ea typeface="微軟正黑體" panose="020B0604030504040204" pitchFamily="34" charset="-120"/>
              </a:rPr>
              <a:t>…</a:t>
            </a:r>
          </a:p>
          <a:p>
            <a:pPr lvl="1" indent="-274320" fontAlgn="auto">
              <a:spcAft>
                <a:spcPts val="0"/>
              </a:spcAft>
              <a:defRPr/>
            </a:pPr>
            <a:r>
              <a:rPr lang="zh-TW" altLang="en-US" sz="2000" dirty="0" smtClean="0">
                <a:latin typeface="微軟正黑體" panose="020B0604030504040204" pitchFamily="34" charset="-120"/>
                <a:ea typeface="微軟正黑體" panose="020B0604030504040204" pitchFamily="34" charset="-120"/>
              </a:rPr>
              <a:t>線性職涯</a:t>
            </a:r>
            <a:endParaRPr lang="en-US" altLang="zh-TW" sz="2000" dirty="0" smtClean="0">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latin typeface="微軟正黑體" panose="020B0604030504040204" pitchFamily="34" charset="-120"/>
                <a:ea typeface="微軟正黑體" panose="020B0604030504040204" pitchFamily="34" charset="-120"/>
              </a:rPr>
              <a:t>接受工作</a:t>
            </a:r>
            <a:endParaRPr lang="en-US" altLang="zh-TW" sz="2000" dirty="0" smtClean="0">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latin typeface="微軟正黑體" panose="020B0604030504040204" pitchFamily="34" charset="-120"/>
                <a:ea typeface="微軟正黑體" panose="020B0604030504040204" pitchFamily="34" charset="-120"/>
              </a:rPr>
              <a:t>找工作職缺</a:t>
            </a:r>
            <a:endParaRPr lang="en-US" altLang="zh-TW" sz="2000" dirty="0" smtClean="0">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單一項技能員工</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業績導向</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以收入為唯一目的</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機器為工具</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技術性工作</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發揮求學的知識與能力</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職場短跑衝刺</a:t>
            </a:r>
            <a:endParaRPr lang="zh-TW" altLang="zh-TW" sz="2000" dirty="0" smtClean="0">
              <a:solidFill>
                <a:schemeClr val="tx1"/>
              </a:solidFill>
              <a:latin typeface="微軟正黑體" panose="020B0604030504040204" pitchFamily="34" charset="-120"/>
              <a:ea typeface="微軟正黑體" panose="020B0604030504040204" pitchFamily="34" charset="-120"/>
            </a:endParaRPr>
          </a:p>
        </p:txBody>
      </p:sp>
      <p:sp>
        <p:nvSpPr>
          <p:cNvPr id="14" name="Rectangle 3"/>
          <p:cNvSpPr txBox="1">
            <a:spLocks noChangeArrowheads="1"/>
          </p:cNvSpPr>
          <p:nvPr/>
        </p:nvSpPr>
        <p:spPr>
          <a:xfrm>
            <a:off x="4788025" y="2002408"/>
            <a:ext cx="3744416" cy="4180827"/>
          </a:xfrm>
          <a:prstGeom prst="rect">
            <a:avLst/>
          </a:prstGeom>
        </p:spPr>
        <p:style>
          <a:lnRef idx="1">
            <a:schemeClr val="accent2"/>
          </a:lnRef>
          <a:fillRef idx="2">
            <a:schemeClr val="accent2"/>
          </a:fillRef>
          <a:effectRef idx="1">
            <a:schemeClr val="accent2"/>
          </a:effectRef>
          <a:fontRef idx="minor">
            <a:schemeClr val="dk1"/>
          </a:fontRef>
        </p:style>
        <p:txBody>
          <a:bodyPr rtlCol="0">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411480" fontAlgn="auto">
              <a:spcAft>
                <a:spcPts val="0"/>
              </a:spcAft>
              <a:buFont typeface="Wingdings" panose="05000000000000000000" pitchFamily="2" charset="2"/>
              <a:buChar char="l"/>
              <a:defRPr/>
            </a:pPr>
            <a:r>
              <a:rPr lang="zh-TW" altLang="en-US" sz="2400" b="1" dirty="0" smtClean="0">
                <a:solidFill>
                  <a:schemeClr val="tx1"/>
                </a:solidFill>
                <a:latin typeface="微軟正黑體" panose="020B0604030504040204" pitchFamily="34" charset="-120"/>
                <a:ea typeface="微軟正黑體" panose="020B0604030504040204" pitchFamily="34" charset="-120"/>
              </a:rPr>
              <a:t>現在你該</a:t>
            </a:r>
            <a:r>
              <a:rPr lang="en-US" altLang="zh-TW" sz="2400" b="1" dirty="0" smtClean="0">
                <a:solidFill>
                  <a:schemeClr val="tx1"/>
                </a:solidFill>
                <a:latin typeface="微軟正黑體" panose="020B0604030504040204" pitchFamily="34" charset="-120"/>
                <a:ea typeface="微軟正黑體" panose="020B0604030504040204" pitchFamily="34" charset="-120"/>
              </a:rPr>
              <a:t>…</a:t>
            </a:r>
          </a:p>
          <a:p>
            <a:pPr lvl="1" indent="-274320" fontAlgn="auto">
              <a:spcAft>
                <a:spcPts val="0"/>
              </a:spcAft>
              <a:defRPr/>
            </a:pPr>
            <a:r>
              <a:rPr lang="zh-TW" altLang="en-US" sz="2000" dirty="0" smtClean="0">
                <a:latin typeface="微軟正黑體" panose="020B0604030504040204" pitchFamily="34" charset="-120"/>
                <a:ea typeface="微軟正黑體" panose="020B0604030504040204" pitchFamily="34" charset="-120"/>
              </a:rPr>
              <a:t>多元職涯</a:t>
            </a:r>
            <a:endParaRPr lang="en-US" altLang="zh-TW" sz="2000" dirty="0" smtClean="0">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latin typeface="微軟正黑體" panose="020B0604030504040204" pitchFamily="34" charset="-120"/>
                <a:ea typeface="微軟正黑體" panose="020B0604030504040204" pitchFamily="34" charset="-120"/>
              </a:rPr>
              <a:t>創造工作</a:t>
            </a:r>
            <a:endParaRPr lang="en-US" altLang="zh-TW" sz="2000" dirty="0" smtClean="0">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結合趨勢，發明工作</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跨界擴能版員工</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玩樂＋學習＝工作</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追求理想與實踐自我</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人機協作，數位職涯</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溝通、整合與創意</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持續學習，充實跨界能力</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職涯長跑選手</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marL="468630" lvl="1" indent="0" fontAlgn="auto">
              <a:spcAft>
                <a:spcPts val="0"/>
              </a:spcAft>
              <a:buFont typeface="Arial" pitchFamily="34" charset="0"/>
              <a:buNone/>
              <a:defRPr/>
            </a:pPr>
            <a:endParaRPr lang="zh-TW" altLang="zh-TW" sz="2000" dirty="0" smtClean="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894032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685800" y="2565400"/>
            <a:ext cx="7772400" cy="1946275"/>
          </a:xfrm>
          <a:effectLst>
            <a:outerShdw blurRad="50800" dist="38100" dir="2700000" algn="tl" rotWithShape="0">
              <a:prstClr val="black">
                <a:alpha val="40000"/>
              </a:prstClr>
            </a:outerShdw>
          </a:effectLst>
        </p:spPr>
        <p:txBody>
          <a:bodyPr rtlCol="0">
            <a:normAutofit/>
          </a:bodyPr>
          <a:lstStyle/>
          <a:p>
            <a:pPr eaLnBrk="1" fontAlgn="auto" hangingPunct="1">
              <a:spcAft>
                <a:spcPts val="0"/>
              </a:spcAft>
              <a:defRPr/>
            </a:pPr>
            <a:r>
              <a:rPr lang="zh-TW" altLang="en-US" sz="5400"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高中、高職及五專</a:t>
            </a:r>
            <a:r>
              <a:rPr lang="en-US" altLang="zh-TW" sz="5400"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5400"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5400"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學校群</a:t>
            </a:r>
            <a:r>
              <a:rPr lang="zh-TW" altLang="en-US" sz="5400"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科簡介</a:t>
            </a:r>
            <a:endParaRPr lang="zh-TW" altLang="en-US" sz="5400" dirty="0">
              <a:solidFill>
                <a:srgbClr val="0000FF"/>
              </a:solidFill>
              <a:latin typeface="微軟正黑體" panose="020B0604030504040204" pitchFamily="34" charset="-120"/>
              <a:ea typeface="微軟正黑體" panose="020B0604030504040204" pitchFamily="34" charset="-120"/>
            </a:endParaRPr>
          </a:p>
        </p:txBody>
      </p:sp>
      <p:pic>
        <p:nvPicPr>
          <p:cNvPr id="3" name="圖片 6"/>
          <p:cNvPicPr>
            <a:picLocks noChangeAspect="1"/>
          </p:cNvPicPr>
          <p:nvPr/>
        </p:nvPicPr>
        <p:blipFill>
          <a:blip r:embed="rId2" cstate="print"/>
          <a:srcRect/>
          <a:stretch>
            <a:fillRect/>
          </a:stretch>
        </p:blipFill>
        <p:spPr bwMode="auto">
          <a:xfrm>
            <a:off x="6653213" y="1196975"/>
            <a:ext cx="565150" cy="1368425"/>
          </a:xfrm>
          <a:prstGeom prst="rect">
            <a:avLst/>
          </a:prstGeom>
          <a:noFill/>
          <a:ln>
            <a:noFill/>
          </a:ln>
          <a:effectLst>
            <a:outerShdw blurRad="50800" dist="38100" dir="2700000" algn="tl" rotWithShape="0">
              <a:prstClr val="black">
                <a:alpha val="40000"/>
              </a:prstClr>
            </a:outerShdw>
          </a:effectLst>
          <a:extLst/>
        </p:spPr>
      </p:pic>
      <p:pic>
        <p:nvPicPr>
          <p:cNvPr id="5" name="圖片 7"/>
          <p:cNvPicPr>
            <a:picLocks noChangeAspect="1"/>
          </p:cNvPicPr>
          <p:nvPr/>
        </p:nvPicPr>
        <p:blipFill>
          <a:blip r:embed="rId3" cstate="print"/>
          <a:srcRect/>
          <a:stretch>
            <a:fillRect/>
          </a:stretch>
        </p:blipFill>
        <p:spPr bwMode="auto">
          <a:xfrm>
            <a:off x="7451725" y="1125538"/>
            <a:ext cx="915988" cy="1366837"/>
          </a:xfrm>
          <a:prstGeom prst="rect">
            <a:avLst/>
          </a:prstGeom>
          <a:noFill/>
          <a:ln>
            <a:noFill/>
          </a:ln>
          <a:effectLst>
            <a:outerShdw blurRad="50800" dist="38100" dir="2700000" algn="tl" rotWithShape="0">
              <a:prstClr val="black">
                <a:alpha val="40000"/>
              </a:prstClr>
            </a:outerShdw>
          </a:effectLst>
          <a:extLst/>
        </p:spPr>
      </p:pic>
      <p:pic>
        <p:nvPicPr>
          <p:cNvPr id="6" name="圖片 1"/>
          <p:cNvPicPr>
            <a:picLocks noChangeAspect="1"/>
          </p:cNvPicPr>
          <p:nvPr/>
        </p:nvPicPr>
        <p:blipFill>
          <a:blip r:embed="rId4" cstate="print"/>
          <a:srcRect/>
          <a:stretch>
            <a:fillRect/>
          </a:stretch>
        </p:blipFill>
        <p:spPr bwMode="auto">
          <a:xfrm flipH="1">
            <a:off x="515938" y="5268913"/>
            <a:ext cx="1171575" cy="1366837"/>
          </a:xfrm>
          <a:prstGeom prst="rect">
            <a:avLst/>
          </a:prstGeom>
          <a:noFill/>
          <a:ln>
            <a:noFill/>
          </a:ln>
          <a:effectLst>
            <a:outerShdw blurRad="50800" dist="38100" dir="2700000" algn="tl" rotWithShape="0">
              <a:prstClr val="black">
                <a:alpha val="40000"/>
              </a:prstClr>
            </a:outerShdw>
          </a:effectLst>
          <a:extLst/>
        </p:spPr>
      </p:pic>
      <p:sp>
        <p:nvSpPr>
          <p:cNvPr id="2" name="投影片編號版面配置區 1"/>
          <p:cNvSpPr>
            <a:spLocks noGrp="1"/>
          </p:cNvSpPr>
          <p:nvPr>
            <p:ph type="sldNum" sz="quarter" idx="12"/>
          </p:nvPr>
        </p:nvSpPr>
        <p:spPr/>
        <p:txBody>
          <a:bodyPr/>
          <a:lstStyle/>
          <a:p>
            <a:pPr>
              <a:defRPr/>
            </a:pPr>
            <a:fld id="{414D7A16-8D9F-4607-8A2C-35A3D307028B}" type="slidenum">
              <a:rPr lang="zh-TW" altLang="en-US" smtClean="0">
                <a:solidFill>
                  <a:prstClr val="black">
                    <a:tint val="75000"/>
                  </a:prstClr>
                </a:solidFill>
              </a:rPr>
              <a:pPr>
                <a:defRPr/>
              </a:pPr>
              <a:t>61</a:t>
            </a:fld>
            <a:endParaRPr lang="zh-TW" altLang="en-US">
              <a:solidFill>
                <a:prstClr val="black">
                  <a:tint val="75000"/>
                </a:prstClr>
              </a:solidFill>
            </a:endParaRPr>
          </a:p>
        </p:txBody>
      </p:sp>
    </p:spTree>
    <p:extLst>
      <p:ext uri="{BB962C8B-B14F-4D97-AF65-F5344CB8AC3E}">
        <p14:creationId xmlns:p14="http://schemas.microsoft.com/office/powerpoint/2010/main" val="19233965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title"/>
          </p:nvPr>
        </p:nvSpPr>
        <p:spPr>
          <a:xfrm>
            <a:off x="1000125" y="559254"/>
            <a:ext cx="7086600" cy="688975"/>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TW" alt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微軟正黑體" pitchFamily="34" charset="-120"/>
                <a:ea typeface="微軟正黑體" pitchFamily="34" charset="-120"/>
              </a:rPr>
              <a:t>普通</a:t>
            </a:r>
            <a:r>
              <a:rPr lang="zh-TW" altLang="zh-TW"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微軟正黑體" pitchFamily="34" charset="-120"/>
                <a:ea typeface="微軟正黑體" pitchFamily="34" charset="-120"/>
              </a:rPr>
              <a:t>高中 </a:t>
            </a:r>
          </a:p>
        </p:txBody>
      </p:sp>
      <p:graphicFrame>
        <p:nvGraphicFramePr>
          <p:cNvPr id="7" name="表格 6"/>
          <p:cNvGraphicFramePr>
            <a:graphicFrameLocks noGrp="1"/>
          </p:cNvGraphicFramePr>
          <p:nvPr>
            <p:extLst>
              <p:ext uri="{D42A27DB-BD31-4B8C-83A1-F6EECF244321}">
                <p14:modId xmlns:p14="http://schemas.microsoft.com/office/powerpoint/2010/main" val="3343652673"/>
              </p:ext>
            </p:extLst>
          </p:nvPr>
        </p:nvGraphicFramePr>
        <p:xfrm>
          <a:off x="1248227" y="1451429"/>
          <a:ext cx="6780156" cy="3585027"/>
        </p:xfrm>
        <a:graphic>
          <a:graphicData uri="http://schemas.openxmlformats.org/drawingml/2006/table">
            <a:tbl>
              <a:tblPr firstRow="1" bandRow="1">
                <a:tableStyleId>{E269D01E-BC32-4049-B463-5C60D7B0CCD2}</a:tableStyleId>
              </a:tblPr>
              <a:tblGrid>
                <a:gridCol w="3390078">
                  <a:extLst>
                    <a:ext uri="{9D8B030D-6E8A-4147-A177-3AD203B41FA5}">
                      <a16:colId xmlns:a16="http://schemas.microsoft.com/office/drawing/2014/main" xmlns="" val="20000"/>
                    </a:ext>
                  </a:extLst>
                </a:gridCol>
                <a:gridCol w="3390078">
                  <a:extLst>
                    <a:ext uri="{9D8B030D-6E8A-4147-A177-3AD203B41FA5}">
                      <a16:colId xmlns:a16="http://schemas.microsoft.com/office/drawing/2014/main" xmlns="" val="20001"/>
                    </a:ext>
                  </a:extLst>
                </a:gridCol>
              </a:tblGrid>
              <a:tr h="600987">
                <a:tc>
                  <a:txBody>
                    <a:bodyPr/>
                    <a:lstStyle/>
                    <a:p>
                      <a:pPr algn="ctr"/>
                      <a:r>
                        <a:rPr lang="zh-TW" altLang="en-US" sz="2800" b="1" dirty="0" smtClean="0">
                          <a:latin typeface="微軟正黑體" pitchFamily="34" charset="-120"/>
                          <a:ea typeface="微軟正黑體" pitchFamily="34" charset="-120"/>
                        </a:rPr>
                        <a:t>國立彰化高中</a:t>
                      </a:r>
                      <a:endParaRPr lang="zh-TW" altLang="en-US" sz="2800" b="1" dirty="0">
                        <a:latin typeface="微軟正黑體" pitchFamily="34" charset="-120"/>
                        <a:ea typeface="微軟正黑體" pitchFamily="34" charset="-120"/>
                      </a:endParaRPr>
                    </a:p>
                  </a:txBody>
                  <a:tcPr/>
                </a:tc>
                <a:tc>
                  <a:txBody>
                    <a:bodyPr/>
                    <a:lstStyle/>
                    <a:p>
                      <a:pPr algn="ctr"/>
                      <a:r>
                        <a:rPr lang="zh-TW" altLang="en-US" sz="2800" b="1" dirty="0" smtClean="0">
                          <a:latin typeface="微軟正黑體" pitchFamily="34" charset="-120"/>
                          <a:ea typeface="微軟正黑體" pitchFamily="34" charset="-120"/>
                        </a:rPr>
                        <a:t>縣立二林高中</a:t>
                      </a:r>
                      <a:endParaRPr lang="zh-TW" altLang="en-US" sz="2800" b="1" dirty="0">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596808">
                <a:tc>
                  <a:txBody>
                    <a:bodyPr/>
                    <a:lstStyle/>
                    <a:p>
                      <a:pPr algn="ctr"/>
                      <a:r>
                        <a:rPr lang="zh-TW" altLang="en-US" sz="2800" b="1" dirty="0" smtClean="0">
                          <a:latin typeface="微軟正黑體" pitchFamily="34" charset="-120"/>
                          <a:ea typeface="微軟正黑體" pitchFamily="34" charset="-120"/>
                        </a:rPr>
                        <a:t>國立彰化女中</a:t>
                      </a:r>
                      <a:endParaRPr lang="zh-TW" altLang="en-US" sz="2800" b="1" dirty="0">
                        <a:latin typeface="微軟正黑體" pitchFamily="34" charset="-120"/>
                        <a:ea typeface="微軟正黑體" pitchFamily="34" charset="-120"/>
                      </a:endParaRPr>
                    </a:p>
                  </a:txBody>
                  <a:tcPr/>
                </a:tc>
                <a:tc>
                  <a:txBody>
                    <a:bodyPr/>
                    <a:lstStyle/>
                    <a:p>
                      <a:pPr algn="ctr"/>
                      <a:r>
                        <a:rPr lang="zh-TW" altLang="en-US" sz="2800" b="1" dirty="0" smtClean="0">
                          <a:latin typeface="微軟正黑體" pitchFamily="34" charset="-120"/>
                          <a:ea typeface="微軟正黑體" pitchFamily="34" charset="-120"/>
                        </a:rPr>
                        <a:t>縣立成功高中</a:t>
                      </a:r>
                      <a:endParaRPr lang="zh-TW" altLang="en-US" sz="2800" b="1" dirty="0">
                        <a:latin typeface="微軟正黑體" pitchFamily="34" charset="-120"/>
                        <a:ea typeface="微軟正黑體" pitchFamily="34" charset="-120"/>
                      </a:endParaRPr>
                    </a:p>
                  </a:txBody>
                  <a:tcPr/>
                </a:tc>
                <a:extLst>
                  <a:ext uri="{0D108BD9-81ED-4DB2-BD59-A6C34878D82A}">
                    <a16:rowId xmlns:a16="http://schemas.microsoft.com/office/drawing/2014/main" xmlns="" val="10001"/>
                  </a:ext>
                </a:extLst>
              </a:tr>
              <a:tr h="596808">
                <a:tc>
                  <a:txBody>
                    <a:bodyPr/>
                    <a:lstStyle/>
                    <a:p>
                      <a:pPr algn="ctr"/>
                      <a:r>
                        <a:rPr lang="zh-TW" altLang="en-US" sz="2800" b="1" dirty="0" smtClean="0">
                          <a:latin typeface="微軟正黑體" pitchFamily="34" charset="-120"/>
                          <a:ea typeface="微軟正黑體" pitchFamily="34" charset="-120"/>
                        </a:rPr>
                        <a:t>國立員林高中</a:t>
                      </a:r>
                      <a:endParaRPr lang="zh-TW" altLang="en-US" sz="2800" b="1" dirty="0">
                        <a:latin typeface="微軟正黑體" pitchFamily="34" charset="-120"/>
                        <a:ea typeface="微軟正黑體" pitchFamily="34" charset="-120"/>
                      </a:endParaRPr>
                    </a:p>
                  </a:txBody>
                  <a:tcPr/>
                </a:tc>
                <a:tc>
                  <a:txBody>
                    <a:bodyPr/>
                    <a:lstStyle/>
                    <a:p>
                      <a:pPr algn="ctr"/>
                      <a:r>
                        <a:rPr lang="zh-TW" altLang="en-US" sz="2800" b="1" dirty="0" smtClean="0">
                          <a:latin typeface="微軟正黑體" pitchFamily="34" charset="-120"/>
                          <a:ea typeface="微軟正黑體" pitchFamily="34" charset="-120"/>
                        </a:rPr>
                        <a:t>縣立田中高中</a:t>
                      </a:r>
                      <a:endParaRPr lang="zh-TW" altLang="en-US" sz="2800" b="1" dirty="0">
                        <a:latin typeface="微軟正黑體" pitchFamily="34" charset="-120"/>
                        <a:ea typeface="微軟正黑體" pitchFamily="34" charset="-120"/>
                      </a:endParaRPr>
                    </a:p>
                  </a:txBody>
                  <a:tcPr/>
                </a:tc>
                <a:extLst>
                  <a:ext uri="{0D108BD9-81ED-4DB2-BD59-A6C34878D82A}">
                    <a16:rowId xmlns:a16="http://schemas.microsoft.com/office/drawing/2014/main" xmlns="" val="10002"/>
                  </a:ext>
                </a:extLst>
              </a:tr>
              <a:tr h="596808">
                <a:tc>
                  <a:txBody>
                    <a:bodyPr/>
                    <a:lstStyle/>
                    <a:p>
                      <a:pPr algn="ctr"/>
                      <a:r>
                        <a:rPr lang="zh-TW" altLang="en-US" sz="2800" b="1" dirty="0" smtClean="0">
                          <a:latin typeface="微軟正黑體" pitchFamily="34" charset="-120"/>
                          <a:ea typeface="微軟正黑體" pitchFamily="34" charset="-120"/>
                        </a:rPr>
                        <a:t>國立鹿港高中</a:t>
                      </a:r>
                      <a:endParaRPr lang="zh-TW" altLang="en-US" sz="2800" b="1" dirty="0">
                        <a:latin typeface="微軟正黑體" pitchFamily="34" charset="-120"/>
                        <a:ea typeface="微軟正黑體" pitchFamily="34" charset="-120"/>
                      </a:endParaRPr>
                    </a:p>
                  </a:txBody>
                  <a:tcPr/>
                </a:tc>
                <a:tc>
                  <a:txBody>
                    <a:bodyPr/>
                    <a:lstStyle/>
                    <a:p>
                      <a:pPr algn="ctr"/>
                      <a:r>
                        <a:rPr lang="zh-TW" altLang="en-US" sz="2800" b="1" dirty="0" smtClean="0">
                          <a:latin typeface="微軟正黑體" pitchFamily="34" charset="-120"/>
                          <a:ea typeface="微軟正黑體" pitchFamily="34" charset="-120"/>
                        </a:rPr>
                        <a:t>縣立和美高中</a:t>
                      </a:r>
                      <a:endParaRPr lang="zh-TW" altLang="en-US" sz="2800" b="1" dirty="0">
                        <a:latin typeface="微軟正黑體" pitchFamily="34" charset="-120"/>
                        <a:ea typeface="微軟正黑體" pitchFamily="34" charset="-120"/>
                      </a:endParaRPr>
                    </a:p>
                  </a:txBody>
                  <a:tcPr/>
                </a:tc>
                <a:extLst>
                  <a:ext uri="{0D108BD9-81ED-4DB2-BD59-A6C34878D82A}">
                    <a16:rowId xmlns:a16="http://schemas.microsoft.com/office/drawing/2014/main" xmlns="" val="10003"/>
                  </a:ext>
                </a:extLst>
              </a:tr>
              <a:tr h="5968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國立和美實驗學校</a:t>
                      </a:r>
                      <a:endParaRPr lang="zh-TW" altLang="en-US" sz="2800" b="1" dirty="0">
                        <a:latin typeface="微軟正黑體" pitchFamily="34" charset="-120"/>
                        <a:ea typeface="微軟正黑體" pitchFamily="34" charset="-120"/>
                      </a:endParaRPr>
                    </a:p>
                  </a:txBody>
                  <a:tcPr/>
                </a:tc>
                <a:tc>
                  <a:txBody>
                    <a:bodyPr/>
                    <a:lstStyle/>
                    <a:p>
                      <a:pPr algn="ctr"/>
                      <a:r>
                        <a:rPr lang="zh-TW" altLang="en-US" sz="2800" b="1" dirty="0" smtClean="0">
                          <a:latin typeface="微軟正黑體" pitchFamily="34" charset="-120"/>
                          <a:ea typeface="微軟正黑體" pitchFamily="34" charset="-120"/>
                        </a:rPr>
                        <a:t>私立精誠高中</a:t>
                      </a:r>
                      <a:endParaRPr lang="zh-TW" altLang="en-US" sz="2800" b="1" dirty="0">
                        <a:latin typeface="微軟正黑體" pitchFamily="34" charset="-120"/>
                        <a:ea typeface="微軟正黑體" pitchFamily="34" charset="-120"/>
                      </a:endParaRPr>
                    </a:p>
                  </a:txBody>
                  <a:tcPr/>
                </a:tc>
                <a:extLst>
                  <a:ext uri="{0D108BD9-81ED-4DB2-BD59-A6C34878D82A}">
                    <a16:rowId xmlns:a16="http://schemas.microsoft.com/office/drawing/2014/main" xmlns="" val="10004"/>
                  </a:ext>
                </a:extLst>
              </a:tr>
              <a:tr h="5968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縣立彰化藝術高中</a:t>
                      </a:r>
                      <a:endParaRPr lang="zh-TW" altLang="en-US" sz="2800" b="1" dirty="0">
                        <a:latin typeface="微軟正黑體" pitchFamily="34" charset="-120"/>
                        <a:ea typeface="微軟正黑體" pitchFamily="34" charset="-120"/>
                      </a:endParaRPr>
                    </a:p>
                  </a:txBody>
                  <a:tcPr/>
                </a:tc>
                <a:tc>
                  <a:txBody>
                    <a:bodyPr/>
                    <a:lstStyle/>
                    <a:p>
                      <a:pPr algn="ctr"/>
                      <a:r>
                        <a:rPr lang="zh-TW" altLang="en-US" sz="2800" b="1" dirty="0" smtClean="0">
                          <a:latin typeface="微軟正黑體" pitchFamily="34" charset="-120"/>
                          <a:ea typeface="微軟正黑體" pitchFamily="34" charset="-120"/>
                        </a:rPr>
                        <a:t>私立正德高中</a:t>
                      </a:r>
                      <a:endParaRPr lang="zh-TW" altLang="en-US" sz="2800" b="1" dirty="0">
                        <a:latin typeface="微軟正黑體" pitchFamily="34" charset="-120"/>
                        <a:ea typeface="微軟正黑體" pitchFamily="34" charset="-120"/>
                      </a:endParaRPr>
                    </a:p>
                  </a:txBody>
                  <a:tcPr/>
                </a:tc>
                <a:extLst>
                  <a:ext uri="{0D108BD9-81ED-4DB2-BD59-A6C34878D82A}">
                    <a16:rowId xmlns:a16="http://schemas.microsoft.com/office/drawing/2014/main" xmlns="" val="10005"/>
                  </a:ext>
                </a:extLst>
              </a:tr>
            </a:tbl>
          </a:graphicData>
        </a:graphic>
      </p:graphicFrame>
      <p:sp>
        <p:nvSpPr>
          <p:cNvPr id="8" name="文字方塊 7"/>
          <p:cNvSpPr txBox="1"/>
          <p:nvPr/>
        </p:nvSpPr>
        <p:spPr>
          <a:xfrm>
            <a:off x="1248228" y="5326743"/>
            <a:ext cx="6996180" cy="1200329"/>
          </a:xfrm>
          <a:prstGeom prst="rect">
            <a:avLst/>
          </a:prstGeom>
          <a:noFill/>
        </p:spPr>
        <p:txBody>
          <a:bodyPr wrap="square" rtlCol="0">
            <a:spAutoFit/>
          </a:bodyPr>
          <a:lstStyle/>
          <a:p>
            <a:pPr marL="342900" indent="-342900">
              <a:buFont typeface="Wingdings" pitchFamily="2" charset="2"/>
              <a:buChar char="l"/>
            </a:pPr>
            <a:r>
              <a:rPr lang="zh-TW" altLang="en-US" sz="2400" b="1" dirty="0" smtClean="0">
                <a:latin typeface="微軟正黑體" pitchFamily="34" charset="-120"/>
                <a:ea typeface="微軟正黑體" pitchFamily="34" charset="-120"/>
              </a:rPr>
              <a:t>學術</a:t>
            </a:r>
            <a:r>
              <a:rPr lang="zh-TW" altLang="en-US" sz="2400" b="1" dirty="0">
                <a:latin typeface="微軟正黑體" pitchFamily="34" charset="-120"/>
                <a:ea typeface="微軟正黑體" pitchFamily="34" charset="-120"/>
              </a:rPr>
              <a:t>性向</a:t>
            </a:r>
            <a:r>
              <a:rPr lang="zh-TW" altLang="en-US" sz="2400" b="1" dirty="0" smtClean="0">
                <a:latin typeface="微軟正黑體" pitchFamily="34" charset="-120"/>
                <a:ea typeface="微軟正黑體" pitchFamily="34" charset="-120"/>
              </a:rPr>
              <a:t>明確，有意從事學術</a:t>
            </a:r>
            <a:r>
              <a:rPr lang="zh-TW" altLang="en-US" sz="2400" b="1" dirty="0">
                <a:latin typeface="微軟正黑體" pitchFamily="34" charset="-120"/>
                <a:ea typeface="微軟正黑體" pitchFamily="34" charset="-120"/>
              </a:rPr>
              <a:t>研究與專門</a:t>
            </a:r>
            <a:r>
              <a:rPr lang="zh-TW" altLang="en-US" sz="2400" b="1" dirty="0" smtClean="0">
                <a:latin typeface="微軟正黑體" pitchFamily="34" charset="-120"/>
                <a:ea typeface="微軟正黑體" pitchFamily="34" charset="-120"/>
              </a:rPr>
              <a:t>知能。</a:t>
            </a:r>
            <a:endParaRPr lang="en-US" altLang="zh-TW" sz="2400" b="1" dirty="0" smtClean="0">
              <a:latin typeface="微軟正黑體" pitchFamily="34" charset="-120"/>
              <a:ea typeface="微軟正黑體" pitchFamily="34" charset="-120"/>
            </a:endParaRPr>
          </a:p>
          <a:p>
            <a:pPr marL="342900" indent="-342900">
              <a:buFont typeface="Wingdings" pitchFamily="2" charset="2"/>
              <a:buChar char="l"/>
            </a:pPr>
            <a:r>
              <a:rPr lang="zh-TW" altLang="en-US" sz="2400" b="1" dirty="0" smtClean="0">
                <a:latin typeface="微軟正黑體" pitchFamily="34" charset="-120"/>
                <a:ea typeface="微軟正黑體" pitchFamily="34" charset="-120"/>
              </a:rPr>
              <a:t>通識課程為主。</a:t>
            </a:r>
            <a:endParaRPr lang="en-US" altLang="zh-TW" sz="2400" b="1" dirty="0" smtClean="0">
              <a:latin typeface="微軟正黑體" pitchFamily="34" charset="-120"/>
              <a:ea typeface="微軟正黑體" pitchFamily="34" charset="-120"/>
            </a:endParaRPr>
          </a:p>
          <a:p>
            <a:pPr marL="342900" indent="-342900">
              <a:buFont typeface="Wingdings" pitchFamily="2" charset="2"/>
              <a:buChar char="l"/>
            </a:pPr>
            <a:r>
              <a:rPr lang="zh-TW" altLang="en-US" sz="2400" b="1" dirty="0" smtClean="0">
                <a:latin typeface="微軟正黑體" pitchFamily="34" charset="-120"/>
                <a:ea typeface="微軟正黑體" pitchFamily="34" charset="-120"/>
              </a:rPr>
              <a:t>可繼續升讀大學及研究所。</a:t>
            </a:r>
            <a:endParaRPr lang="zh-TW" altLang="en-US" sz="2400" b="1" dirty="0"/>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62</a:t>
            </a:fld>
            <a:endParaRPr lang="zh-TW" altLang="en-US">
              <a:solidFill>
                <a:prstClr val="black">
                  <a:tint val="75000"/>
                </a:prstClr>
              </a:solidFill>
            </a:endParaRPr>
          </a:p>
        </p:txBody>
      </p:sp>
    </p:spTree>
    <p:extLst>
      <p:ext uri="{BB962C8B-B14F-4D97-AF65-F5344CB8AC3E}">
        <p14:creationId xmlns:p14="http://schemas.microsoft.com/office/powerpoint/2010/main" val="35375472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3315" y="706858"/>
            <a:ext cx="8229600" cy="6350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綜合高中</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557656970"/>
              </p:ext>
            </p:extLst>
          </p:nvPr>
        </p:nvGraphicFramePr>
        <p:xfrm>
          <a:off x="497673" y="1484784"/>
          <a:ext cx="8280919" cy="3960441"/>
        </p:xfrm>
        <a:graphic>
          <a:graphicData uri="http://schemas.openxmlformats.org/drawingml/2006/table">
            <a:tbl>
              <a:tblPr firstRow="1" bandRow="1">
                <a:tableStyleId>{21E4AEA4-8DFA-4A89-87EB-49C32662AFE0}</a:tableStyleId>
              </a:tblPr>
              <a:tblGrid>
                <a:gridCol w="1492669">
                  <a:extLst>
                    <a:ext uri="{9D8B030D-6E8A-4147-A177-3AD203B41FA5}">
                      <a16:colId xmlns:a16="http://schemas.microsoft.com/office/drawing/2014/main" xmlns="" val="20000"/>
                    </a:ext>
                  </a:extLst>
                </a:gridCol>
                <a:gridCol w="1537006">
                  <a:extLst>
                    <a:ext uri="{9D8B030D-6E8A-4147-A177-3AD203B41FA5}">
                      <a16:colId xmlns:a16="http://schemas.microsoft.com/office/drawing/2014/main" xmlns="" val="20001"/>
                    </a:ext>
                  </a:extLst>
                </a:gridCol>
                <a:gridCol w="5251244">
                  <a:extLst>
                    <a:ext uri="{9D8B030D-6E8A-4147-A177-3AD203B41FA5}">
                      <a16:colId xmlns:a16="http://schemas.microsoft.com/office/drawing/2014/main" xmlns="" val="20002"/>
                    </a:ext>
                  </a:extLst>
                </a:gridCol>
              </a:tblGrid>
              <a:tr h="569407">
                <a:tc>
                  <a:txBody>
                    <a:bodyPr/>
                    <a:lstStyle/>
                    <a:p>
                      <a:pPr algn="ctr">
                        <a:spcAft>
                          <a:spcPts val="0"/>
                        </a:spcAft>
                      </a:pPr>
                      <a:r>
                        <a:rPr lang="zh-TW" sz="2400" kern="100" dirty="0" smtClean="0">
                          <a:effectLst/>
                          <a:latin typeface="微軟正黑體" pitchFamily="34" charset="-120"/>
                          <a:ea typeface="微軟正黑體" pitchFamily="34" charset="-120"/>
                        </a:rPr>
                        <a:t>學校</a:t>
                      </a:r>
                      <a:endParaRPr lang="zh-TW" sz="2400" kern="100" dirty="0">
                        <a:effectLst/>
                        <a:latin typeface="微軟正黑體" pitchFamily="34" charset="-120"/>
                        <a:ea typeface="微軟正黑體" pitchFamily="34" charset="-120"/>
                        <a:cs typeface="Times New Roman"/>
                      </a:endParaRPr>
                    </a:p>
                  </a:txBody>
                  <a:tcPr marL="0" marR="0" marT="0" marB="0" anchor="ctr"/>
                </a:tc>
                <a:tc>
                  <a:txBody>
                    <a:bodyPr/>
                    <a:lstStyle/>
                    <a:p>
                      <a:pPr algn="ctr">
                        <a:spcAft>
                          <a:spcPts val="0"/>
                        </a:spcAft>
                      </a:pPr>
                      <a:r>
                        <a:rPr lang="zh-TW" sz="2400" kern="100" dirty="0">
                          <a:effectLst/>
                          <a:latin typeface="微軟正黑體" pitchFamily="34" charset="-120"/>
                          <a:ea typeface="微軟正黑體" pitchFamily="34" charset="-120"/>
                        </a:rPr>
                        <a:t>學術學程</a:t>
                      </a:r>
                      <a:endParaRPr lang="zh-TW" sz="2400" kern="100" dirty="0">
                        <a:effectLst/>
                        <a:latin typeface="微軟正黑體" pitchFamily="34" charset="-120"/>
                        <a:ea typeface="微軟正黑體" pitchFamily="34" charset="-120"/>
                        <a:cs typeface="Times New Roman"/>
                      </a:endParaRPr>
                    </a:p>
                  </a:txBody>
                  <a:tcPr marL="0" marR="0" marT="0" marB="0" anchor="ctr"/>
                </a:tc>
                <a:tc>
                  <a:txBody>
                    <a:bodyPr/>
                    <a:lstStyle/>
                    <a:p>
                      <a:pPr algn="ctr">
                        <a:spcAft>
                          <a:spcPts val="0"/>
                        </a:spcAft>
                      </a:pPr>
                      <a:r>
                        <a:rPr lang="zh-TW" sz="2400" kern="100" dirty="0">
                          <a:effectLst/>
                          <a:latin typeface="微軟正黑體" pitchFamily="34" charset="-120"/>
                          <a:ea typeface="微軟正黑體" pitchFamily="34" charset="-120"/>
                        </a:rPr>
                        <a:t>專門學程</a:t>
                      </a:r>
                      <a:endParaRPr lang="zh-TW" sz="2400" kern="100" dirty="0">
                        <a:effectLst/>
                        <a:latin typeface="微軟正黑體" pitchFamily="34" charset="-120"/>
                        <a:ea typeface="微軟正黑體" pitchFamily="34" charset="-120"/>
                        <a:cs typeface="Times New Roman"/>
                      </a:endParaRPr>
                    </a:p>
                  </a:txBody>
                  <a:tcPr marL="0" marR="0" marT="0" marB="0" anchor="ctr"/>
                </a:tc>
                <a:extLst>
                  <a:ext uri="{0D108BD9-81ED-4DB2-BD59-A6C34878D82A}">
                    <a16:rowId xmlns:a16="http://schemas.microsoft.com/office/drawing/2014/main" xmlns="" val="10000"/>
                  </a:ext>
                </a:extLst>
              </a:tr>
              <a:tr h="669262">
                <a:tc>
                  <a:txBody>
                    <a:bodyPr/>
                    <a:lstStyle/>
                    <a:p>
                      <a:pPr marL="38100" marR="38100" algn="ctr">
                        <a:spcAft>
                          <a:spcPts val="0"/>
                        </a:spcAft>
                      </a:pPr>
                      <a:r>
                        <a:rPr lang="zh-TW" altLang="en-US" sz="2400" b="1" kern="100" dirty="0" smtClean="0">
                          <a:effectLst/>
                          <a:latin typeface="微軟正黑體" pitchFamily="34" charset="-120"/>
                          <a:ea typeface="微軟正黑體" pitchFamily="34" charset="-120"/>
                        </a:rPr>
                        <a:t>溪湖高中</a:t>
                      </a:r>
                      <a:endParaRPr lang="zh-TW" sz="2400" b="1" kern="100" dirty="0">
                        <a:solidFill>
                          <a:srgbClr val="000000"/>
                        </a:solidFill>
                        <a:effectLst/>
                        <a:latin typeface="微軟正黑體" pitchFamily="34" charset="-120"/>
                        <a:ea typeface="微軟正黑體" pitchFamily="34" charset="-120"/>
                        <a:cs typeface="微軟正黑體"/>
                      </a:endParaRPr>
                    </a:p>
                  </a:txBody>
                  <a:tcPr marL="0" marR="0" marT="0" marB="0" anchor="ctr"/>
                </a:tc>
                <a:tc>
                  <a:txBody>
                    <a:bodyPr/>
                    <a:lstStyle/>
                    <a:p>
                      <a:pPr marL="38100" marR="38100" algn="ctr">
                        <a:spcAft>
                          <a:spcPts val="0"/>
                        </a:spcAft>
                      </a:pPr>
                      <a:r>
                        <a:rPr lang="zh-TW" sz="2000" b="0" kern="100" dirty="0">
                          <a:effectLst/>
                          <a:latin typeface="微軟正黑體" pitchFamily="34" charset="-120"/>
                          <a:ea typeface="微軟正黑體" pitchFamily="34" charset="-120"/>
                        </a:rPr>
                        <a:t>自然、社會</a:t>
                      </a:r>
                      <a:endParaRPr lang="zh-TW" sz="2000" b="0" kern="100" dirty="0">
                        <a:solidFill>
                          <a:srgbClr val="FF0000"/>
                        </a:solidFill>
                        <a:effectLst/>
                        <a:latin typeface="微軟正黑體" pitchFamily="34" charset="-120"/>
                        <a:ea typeface="微軟正黑體" pitchFamily="34" charset="-120"/>
                        <a:cs typeface="標楷體"/>
                      </a:endParaRPr>
                    </a:p>
                  </a:txBody>
                  <a:tcPr marL="0" marR="0" marT="0" marB="0" anchor="ctr"/>
                </a:tc>
                <a:tc>
                  <a:txBody>
                    <a:bodyPr/>
                    <a:lstStyle/>
                    <a:p>
                      <a:pPr marL="38100" marR="38100" algn="just">
                        <a:spcAft>
                          <a:spcPts val="0"/>
                        </a:spcAft>
                      </a:pPr>
                      <a:r>
                        <a:rPr lang="zh-TW" altLang="en-US" sz="2000" b="0" kern="100" dirty="0" smtClean="0">
                          <a:effectLst/>
                          <a:latin typeface="微軟正黑體" pitchFamily="34" charset="-120"/>
                          <a:ea typeface="微軟正黑體" pitchFamily="34" charset="-120"/>
                        </a:rPr>
                        <a:t>商業服務</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應用英語</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觀光餐飲</a:t>
                      </a:r>
                      <a:endParaRPr lang="zh-TW" sz="2000" b="0" kern="100" dirty="0">
                        <a:solidFill>
                          <a:srgbClr val="000000"/>
                        </a:solidFill>
                        <a:effectLst/>
                        <a:latin typeface="微軟正黑體" pitchFamily="34" charset="-120"/>
                        <a:ea typeface="微軟正黑體" pitchFamily="34" charset="-120"/>
                        <a:cs typeface="標楷體"/>
                      </a:endParaRPr>
                    </a:p>
                  </a:txBody>
                  <a:tcPr marL="0" marR="0" marT="0" marB="0" anchor="ctr"/>
                </a:tc>
                <a:extLst>
                  <a:ext uri="{0D108BD9-81ED-4DB2-BD59-A6C34878D82A}">
                    <a16:rowId xmlns:a16="http://schemas.microsoft.com/office/drawing/2014/main" xmlns="" val="10001"/>
                  </a:ext>
                </a:extLst>
              </a:tr>
              <a:tr h="684170">
                <a:tc>
                  <a:txBody>
                    <a:bodyPr/>
                    <a:lstStyle/>
                    <a:p>
                      <a:pPr marL="38100" marR="38100" algn="ctr">
                        <a:spcAft>
                          <a:spcPts val="0"/>
                        </a:spcAft>
                      </a:pPr>
                      <a:r>
                        <a:rPr lang="zh-TW" altLang="en-US" sz="2400" b="1" kern="100" dirty="0" smtClean="0">
                          <a:effectLst/>
                          <a:latin typeface="微軟正黑體" pitchFamily="34" charset="-120"/>
                          <a:ea typeface="微軟正黑體" pitchFamily="34" charset="-120"/>
                        </a:rPr>
                        <a:t>二林工商</a:t>
                      </a:r>
                      <a:endParaRPr lang="zh-TW" sz="2400" b="1" kern="100" dirty="0">
                        <a:solidFill>
                          <a:srgbClr val="000000"/>
                        </a:solidFill>
                        <a:effectLst/>
                        <a:latin typeface="微軟正黑體" pitchFamily="34" charset="-120"/>
                        <a:ea typeface="微軟正黑體" pitchFamily="34" charset="-120"/>
                        <a:cs typeface="微軟正黑體"/>
                      </a:endParaRPr>
                    </a:p>
                  </a:txBody>
                  <a:tcPr marL="0" marR="0" marT="0" marB="0" anchor="ctr"/>
                </a:tc>
                <a:tc>
                  <a:txBody>
                    <a:bodyPr/>
                    <a:lstStyle/>
                    <a:p>
                      <a:pPr marL="38100" marR="38100" algn="ctr">
                        <a:spcAft>
                          <a:spcPts val="0"/>
                        </a:spcAft>
                      </a:pPr>
                      <a:r>
                        <a:rPr lang="zh-TW" sz="2000" b="0" kern="100" dirty="0">
                          <a:effectLst/>
                          <a:latin typeface="微軟正黑體" pitchFamily="34" charset="-120"/>
                          <a:ea typeface="微軟正黑體" pitchFamily="34" charset="-120"/>
                        </a:rPr>
                        <a:t>自然、社會</a:t>
                      </a:r>
                      <a:endParaRPr lang="zh-TW" sz="2000" b="0" kern="100" dirty="0">
                        <a:solidFill>
                          <a:srgbClr val="FF0000"/>
                        </a:solidFill>
                        <a:effectLst/>
                        <a:latin typeface="微軟正黑體" pitchFamily="34" charset="-120"/>
                        <a:ea typeface="微軟正黑體" pitchFamily="34" charset="-120"/>
                        <a:cs typeface="標楷體"/>
                      </a:endParaRPr>
                    </a:p>
                  </a:txBody>
                  <a:tcPr marL="0" marR="0" marT="0" marB="0" anchor="ctr"/>
                </a:tc>
                <a:tc>
                  <a:txBody>
                    <a:bodyPr/>
                    <a:lstStyle/>
                    <a:p>
                      <a:pPr marL="38100" marR="38100" algn="l">
                        <a:spcAft>
                          <a:spcPts val="0"/>
                        </a:spcAft>
                      </a:pPr>
                      <a:r>
                        <a:rPr lang="zh-TW" altLang="en-US" sz="2000" b="0" kern="100" dirty="0" smtClean="0">
                          <a:effectLst/>
                          <a:latin typeface="微軟正黑體" pitchFamily="34" charset="-120"/>
                          <a:ea typeface="微軟正黑體" pitchFamily="34" charset="-120"/>
                        </a:rPr>
                        <a:t>電機技術</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電子技術</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建築技術</a:t>
                      </a:r>
                      <a:r>
                        <a:rPr lang="zh-TW" altLang="zh-TW" sz="2000" b="0" kern="100" dirty="0" smtClean="0">
                          <a:effectLst/>
                          <a:latin typeface="微軟正黑體" pitchFamily="34" charset="-120"/>
                          <a:ea typeface="微軟正黑體" pitchFamily="34" charset="-120"/>
                        </a:rPr>
                        <a:t>、</a:t>
                      </a:r>
                      <a:r>
                        <a:rPr lang="en-US" altLang="zh-TW" sz="2000" b="0" kern="100" dirty="0" smtClean="0">
                          <a:effectLst/>
                          <a:latin typeface="微軟正黑體" pitchFamily="34" charset="-120"/>
                          <a:ea typeface="微軟正黑體" pitchFamily="34" charset="-120"/>
                        </a:rPr>
                        <a:t/>
                      </a:r>
                      <a:br>
                        <a:rPr lang="en-US" altLang="zh-TW" sz="2000" b="0" kern="100" dirty="0" smtClean="0">
                          <a:effectLst/>
                          <a:latin typeface="微軟正黑體" pitchFamily="34" charset="-120"/>
                          <a:ea typeface="微軟正黑體" pitchFamily="34" charset="-120"/>
                        </a:rPr>
                      </a:br>
                      <a:r>
                        <a:rPr lang="zh-TW" altLang="en-US" sz="2000" b="0" kern="100" dirty="0" smtClean="0">
                          <a:effectLst/>
                          <a:latin typeface="微軟正黑體" pitchFamily="34" charset="-120"/>
                          <a:ea typeface="微軟正黑體" pitchFamily="34" charset="-120"/>
                        </a:rPr>
                        <a:t>商業經營</a:t>
                      </a:r>
                      <a:endParaRPr lang="zh-TW" sz="2000" b="0" kern="100" dirty="0">
                        <a:solidFill>
                          <a:srgbClr val="000000"/>
                        </a:solidFill>
                        <a:effectLst/>
                        <a:latin typeface="微軟正黑體" pitchFamily="34" charset="-120"/>
                        <a:ea typeface="微軟正黑體" pitchFamily="34" charset="-120"/>
                        <a:cs typeface="標楷體"/>
                      </a:endParaRPr>
                    </a:p>
                  </a:txBody>
                  <a:tcPr marL="0" marR="0" marT="0" marB="0" anchor="ctr"/>
                </a:tc>
                <a:extLst>
                  <a:ext uri="{0D108BD9-81ED-4DB2-BD59-A6C34878D82A}">
                    <a16:rowId xmlns:a16="http://schemas.microsoft.com/office/drawing/2014/main" xmlns="" val="10002"/>
                  </a:ext>
                </a:extLst>
              </a:tr>
              <a:tr h="669262">
                <a:tc>
                  <a:txBody>
                    <a:bodyPr/>
                    <a:lstStyle/>
                    <a:p>
                      <a:pPr marL="38100" marR="38100" algn="ctr">
                        <a:spcAft>
                          <a:spcPts val="0"/>
                        </a:spcAft>
                      </a:pPr>
                      <a:r>
                        <a:rPr lang="zh-TW" altLang="en-US" sz="2400" b="1" kern="100" dirty="0" smtClean="0">
                          <a:effectLst/>
                          <a:latin typeface="微軟正黑體" pitchFamily="34" charset="-120"/>
                          <a:ea typeface="微軟正黑體" pitchFamily="34" charset="-120"/>
                        </a:rPr>
                        <a:t>彰化高商</a:t>
                      </a:r>
                      <a:endParaRPr lang="zh-TW" sz="2400" b="1" kern="100" dirty="0">
                        <a:solidFill>
                          <a:srgbClr val="000000"/>
                        </a:solidFill>
                        <a:effectLst/>
                        <a:latin typeface="微軟正黑體" pitchFamily="34" charset="-120"/>
                        <a:ea typeface="微軟正黑體" pitchFamily="34" charset="-120"/>
                        <a:cs typeface="微軟正黑體"/>
                      </a:endParaRPr>
                    </a:p>
                  </a:txBody>
                  <a:tcPr marL="0" marR="0" marT="0" marB="0" anchor="ctr"/>
                </a:tc>
                <a:tc>
                  <a:txBody>
                    <a:bodyPr/>
                    <a:lstStyle/>
                    <a:p>
                      <a:pPr marL="38100" marR="38100" algn="ctr">
                        <a:spcAft>
                          <a:spcPts val="0"/>
                        </a:spcAft>
                      </a:pPr>
                      <a:r>
                        <a:rPr lang="zh-TW" sz="2000" b="0" kern="100" dirty="0">
                          <a:effectLst/>
                          <a:latin typeface="微軟正黑體" pitchFamily="34" charset="-120"/>
                          <a:ea typeface="微軟正黑體" pitchFamily="34" charset="-120"/>
                        </a:rPr>
                        <a:t>自然、社會</a:t>
                      </a:r>
                      <a:endParaRPr lang="zh-TW" sz="2000" b="0" kern="100" dirty="0">
                        <a:solidFill>
                          <a:srgbClr val="FF0000"/>
                        </a:solidFill>
                        <a:effectLst/>
                        <a:latin typeface="微軟正黑體" pitchFamily="34" charset="-120"/>
                        <a:ea typeface="微軟正黑體" pitchFamily="34" charset="-120"/>
                        <a:cs typeface="標楷體"/>
                      </a:endParaRPr>
                    </a:p>
                  </a:txBody>
                  <a:tcPr marL="0" marR="0" marT="0" marB="0" anchor="ctr"/>
                </a:tc>
                <a:tc>
                  <a:txBody>
                    <a:bodyPr/>
                    <a:lstStyle/>
                    <a:p>
                      <a:pPr marL="38100" marR="38100" algn="just">
                        <a:spcAft>
                          <a:spcPts val="0"/>
                        </a:spcAft>
                      </a:pPr>
                      <a:r>
                        <a:rPr lang="zh-TW" altLang="en-US" sz="2000" b="0" kern="100" dirty="0" smtClean="0">
                          <a:effectLst/>
                          <a:latin typeface="微軟正黑體" pitchFamily="34" charset="-120"/>
                          <a:ea typeface="微軟正黑體" pitchFamily="34" charset="-120"/>
                        </a:rPr>
                        <a:t>設計科技</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會計事務</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電子商務</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應用英語</a:t>
                      </a:r>
                      <a:endParaRPr lang="zh-TW" sz="2000" b="0" kern="100" dirty="0">
                        <a:solidFill>
                          <a:srgbClr val="000000"/>
                        </a:solidFill>
                        <a:effectLst/>
                        <a:latin typeface="微軟正黑體" pitchFamily="34" charset="-120"/>
                        <a:ea typeface="微軟正黑體" pitchFamily="34" charset="-120"/>
                        <a:cs typeface="標楷體"/>
                      </a:endParaRPr>
                    </a:p>
                  </a:txBody>
                  <a:tcPr marL="0" marR="0" marT="0" marB="0" anchor="ctr"/>
                </a:tc>
                <a:extLst>
                  <a:ext uri="{0D108BD9-81ED-4DB2-BD59-A6C34878D82A}">
                    <a16:rowId xmlns:a16="http://schemas.microsoft.com/office/drawing/2014/main" xmlns="" val="10003"/>
                  </a:ext>
                </a:extLst>
              </a:tr>
              <a:tr h="684170">
                <a:tc>
                  <a:txBody>
                    <a:bodyPr/>
                    <a:lstStyle/>
                    <a:p>
                      <a:pPr marL="38100" marR="38100" algn="ctr">
                        <a:spcAft>
                          <a:spcPts val="0"/>
                        </a:spcAft>
                      </a:pPr>
                      <a:r>
                        <a:rPr lang="zh-TW" altLang="en-US" sz="2400" b="1" kern="100" dirty="0" smtClean="0">
                          <a:effectLst/>
                          <a:latin typeface="微軟正黑體" pitchFamily="34" charset="-120"/>
                          <a:ea typeface="微軟正黑體" pitchFamily="34" charset="-120"/>
                        </a:rPr>
                        <a:t>文興高中</a:t>
                      </a:r>
                      <a:endParaRPr lang="zh-TW" sz="2400" b="1" kern="100" dirty="0">
                        <a:solidFill>
                          <a:srgbClr val="000000"/>
                        </a:solidFill>
                        <a:effectLst/>
                        <a:latin typeface="微軟正黑體" pitchFamily="34" charset="-120"/>
                        <a:ea typeface="微軟正黑體" pitchFamily="34" charset="-120"/>
                        <a:cs typeface="微軟正黑體"/>
                      </a:endParaRPr>
                    </a:p>
                  </a:txBody>
                  <a:tcPr marL="0" marR="0" marT="0" marB="0" anchor="ctr"/>
                </a:tc>
                <a:tc>
                  <a:txBody>
                    <a:bodyPr/>
                    <a:lstStyle/>
                    <a:p>
                      <a:pPr marL="38100" marR="38100" algn="ctr">
                        <a:spcAft>
                          <a:spcPts val="0"/>
                        </a:spcAft>
                      </a:pPr>
                      <a:r>
                        <a:rPr lang="zh-TW" sz="2000" b="0" kern="100" dirty="0">
                          <a:effectLst/>
                          <a:latin typeface="微軟正黑體" pitchFamily="34" charset="-120"/>
                          <a:ea typeface="微軟正黑體" pitchFamily="34" charset="-120"/>
                        </a:rPr>
                        <a:t>自然、社會</a:t>
                      </a:r>
                      <a:endParaRPr lang="zh-TW" sz="2000" b="0" kern="100" dirty="0">
                        <a:solidFill>
                          <a:srgbClr val="FF0000"/>
                        </a:solidFill>
                        <a:effectLst/>
                        <a:latin typeface="微軟正黑體" pitchFamily="34" charset="-120"/>
                        <a:ea typeface="微軟正黑體" pitchFamily="34" charset="-120"/>
                        <a:cs typeface="標楷體"/>
                      </a:endParaRPr>
                    </a:p>
                  </a:txBody>
                  <a:tcPr marL="0" marR="0" marT="0" marB="0" anchor="ctr"/>
                </a:tc>
                <a:tc>
                  <a:txBody>
                    <a:bodyPr/>
                    <a:lstStyle/>
                    <a:p>
                      <a:pPr marL="38100" marR="38100" algn="just">
                        <a:spcAft>
                          <a:spcPts val="0"/>
                        </a:spcAft>
                      </a:pPr>
                      <a:r>
                        <a:rPr lang="zh-TW" altLang="en-US" sz="2000" b="0" kern="100" dirty="0" smtClean="0">
                          <a:effectLst/>
                          <a:latin typeface="微軟正黑體" pitchFamily="34" charset="-120"/>
                          <a:ea typeface="微軟正黑體" pitchFamily="34" charset="-120"/>
                        </a:rPr>
                        <a:t>資訊應用</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商業服務</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應用英語</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應用日語</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多媒體設計</a:t>
                      </a:r>
                      <a:endParaRPr lang="zh-TW" sz="2000" b="0" kern="100" dirty="0">
                        <a:solidFill>
                          <a:srgbClr val="000000"/>
                        </a:solidFill>
                        <a:effectLst/>
                        <a:latin typeface="微軟正黑體" pitchFamily="34" charset="-120"/>
                        <a:ea typeface="微軟正黑體" pitchFamily="34" charset="-120"/>
                        <a:cs typeface="標楷體"/>
                      </a:endParaRPr>
                    </a:p>
                  </a:txBody>
                  <a:tcPr marL="0" marR="0" marT="0" marB="0" anchor="ctr"/>
                </a:tc>
                <a:extLst>
                  <a:ext uri="{0D108BD9-81ED-4DB2-BD59-A6C34878D82A}">
                    <a16:rowId xmlns:a16="http://schemas.microsoft.com/office/drawing/2014/main" xmlns="" val="10004"/>
                  </a:ext>
                </a:extLst>
              </a:tr>
              <a:tr h="684170">
                <a:tc>
                  <a:txBody>
                    <a:bodyPr/>
                    <a:lstStyle/>
                    <a:p>
                      <a:pPr marL="38100" marR="38100" algn="ctr">
                        <a:spcAft>
                          <a:spcPts val="0"/>
                        </a:spcAft>
                      </a:pPr>
                      <a:r>
                        <a:rPr lang="zh-TW" altLang="en-US" sz="2400" b="1" kern="100" dirty="0" smtClean="0">
                          <a:effectLst/>
                          <a:latin typeface="微軟正黑體" pitchFamily="34" charset="-120"/>
                          <a:ea typeface="微軟正黑體" pitchFamily="34" charset="-120"/>
                        </a:rPr>
                        <a:t>西螺農工</a:t>
                      </a:r>
                      <a:r>
                        <a:rPr lang="en-US" altLang="zh-TW" sz="2400" b="1" kern="100" dirty="0" smtClean="0">
                          <a:effectLst/>
                          <a:latin typeface="微軟正黑體" pitchFamily="34" charset="-120"/>
                          <a:ea typeface="微軟正黑體" pitchFamily="34" charset="-120"/>
                        </a:rPr>
                        <a:t>*</a:t>
                      </a:r>
                      <a:endParaRPr lang="zh-TW" sz="2400" b="1" kern="100" dirty="0">
                        <a:solidFill>
                          <a:srgbClr val="000000"/>
                        </a:solidFill>
                        <a:effectLst/>
                        <a:latin typeface="微軟正黑體" pitchFamily="34" charset="-120"/>
                        <a:ea typeface="微軟正黑體" pitchFamily="34" charset="-120"/>
                        <a:cs typeface="微軟正黑體"/>
                      </a:endParaRPr>
                    </a:p>
                  </a:txBody>
                  <a:tcPr marL="0" marR="0" marT="0" marB="0" anchor="ctr"/>
                </a:tc>
                <a:tc>
                  <a:txBody>
                    <a:bodyPr/>
                    <a:lstStyle/>
                    <a:p>
                      <a:pPr marL="38100" marR="38100" algn="ctr">
                        <a:spcAft>
                          <a:spcPts val="0"/>
                        </a:spcAft>
                      </a:pPr>
                      <a:r>
                        <a:rPr lang="zh-TW" sz="2000" b="0" kern="100" dirty="0" smtClean="0">
                          <a:effectLst/>
                          <a:latin typeface="微軟正黑體" pitchFamily="34" charset="-120"/>
                          <a:ea typeface="微軟正黑體" pitchFamily="34" charset="-120"/>
                        </a:rPr>
                        <a:t>自然、社會</a:t>
                      </a:r>
                      <a:endParaRPr lang="zh-TW" sz="2000" b="0" kern="100" dirty="0">
                        <a:solidFill>
                          <a:srgbClr val="FF0000"/>
                        </a:solidFill>
                        <a:effectLst/>
                        <a:latin typeface="微軟正黑體" pitchFamily="34" charset="-120"/>
                        <a:ea typeface="微軟正黑體" pitchFamily="34" charset="-120"/>
                        <a:cs typeface="標楷體"/>
                      </a:endParaRPr>
                    </a:p>
                  </a:txBody>
                  <a:tcPr marL="0" marR="0" marT="0" marB="0" anchor="ctr"/>
                </a:tc>
                <a:tc>
                  <a:txBody>
                    <a:bodyPr/>
                    <a:lstStyle/>
                    <a:p>
                      <a:pPr marL="38100" marR="38100" algn="just">
                        <a:spcAft>
                          <a:spcPts val="0"/>
                        </a:spcAft>
                      </a:pPr>
                      <a:r>
                        <a:rPr lang="zh-TW" altLang="en-US" sz="2000" b="0" kern="100" dirty="0" smtClean="0">
                          <a:effectLst/>
                          <a:latin typeface="微軟正黑體" pitchFamily="34" charset="-120"/>
                          <a:ea typeface="微軟正黑體" pitchFamily="34" charset="-120"/>
                        </a:rPr>
                        <a:t>機械學程、汽車學程、電機學程、電子學程、化工學程、 食品加工學程、應用英語學程</a:t>
                      </a:r>
                      <a:endParaRPr lang="zh-TW" sz="2000" b="0" kern="100" dirty="0">
                        <a:solidFill>
                          <a:srgbClr val="000000"/>
                        </a:solidFill>
                        <a:effectLst/>
                        <a:latin typeface="微軟正黑體" pitchFamily="34" charset="-120"/>
                        <a:ea typeface="微軟正黑體" pitchFamily="34" charset="-120"/>
                        <a:cs typeface="標楷體"/>
                      </a:endParaRPr>
                    </a:p>
                  </a:txBody>
                  <a:tcPr marL="0" marR="0" marT="0" marB="0" anchor="ctr"/>
                </a:tc>
                <a:extLst>
                  <a:ext uri="{0D108BD9-81ED-4DB2-BD59-A6C34878D82A}">
                    <a16:rowId xmlns:a16="http://schemas.microsoft.com/office/drawing/2014/main" xmlns="" val="10005"/>
                  </a:ext>
                </a:extLst>
              </a:tr>
            </a:tbl>
          </a:graphicData>
        </a:graphic>
      </p:graphicFrame>
      <p:sp>
        <p:nvSpPr>
          <p:cNvPr id="4" name="投影片編號版面配置區 3"/>
          <p:cNvSpPr>
            <a:spLocks noGrp="1"/>
          </p:cNvSpPr>
          <p:nvPr>
            <p:ph type="sldNum" sz="quarter" idx="12"/>
          </p:nvPr>
        </p:nvSpPr>
        <p:spPr/>
        <p:txBody>
          <a:bodyPr/>
          <a:lstStyle/>
          <a:p>
            <a:fld id="{F0E1BA0A-8B3C-4B95-B02E-65E8A509A036}" type="slidenum">
              <a:rPr lang="zh-TW" altLang="en-US" smtClean="0"/>
              <a:pPr/>
              <a:t>63</a:t>
            </a:fld>
            <a:endParaRPr lang="zh-TW" altLang="en-US"/>
          </a:p>
        </p:txBody>
      </p:sp>
      <p:sp>
        <p:nvSpPr>
          <p:cNvPr id="6" name="文字方塊 5"/>
          <p:cNvSpPr txBox="1"/>
          <p:nvPr/>
        </p:nvSpPr>
        <p:spPr>
          <a:xfrm>
            <a:off x="657567" y="5783507"/>
            <a:ext cx="7919336" cy="830997"/>
          </a:xfrm>
          <a:prstGeom prst="rect">
            <a:avLst/>
          </a:prstGeom>
          <a:noFill/>
        </p:spPr>
        <p:txBody>
          <a:bodyPr wrap="square" rtlCol="0">
            <a:spAutoFit/>
          </a:bodyPr>
          <a:lstStyle/>
          <a:p>
            <a:pPr marL="342900" indent="-342900">
              <a:buFont typeface="Wingdings" pitchFamily="2" charset="2"/>
              <a:buChar char="l"/>
            </a:pPr>
            <a:r>
              <a:rPr lang="zh-TW" altLang="en-US" sz="2400" b="1" dirty="0" smtClean="0">
                <a:latin typeface="微軟正黑體" pitchFamily="34" charset="-120"/>
                <a:ea typeface="微軟正黑體" pitchFamily="34" charset="-120"/>
              </a:rPr>
              <a:t>高一統整試探，高二、高三適性選擇學術或專門學程。</a:t>
            </a:r>
            <a:endParaRPr lang="en-US" altLang="zh-TW" sz="2400" b="1" dirty="0" smtClean="0">
              <a:latin typeface="微軟正黑體" pitchFamily="34" charset="-120"/>
              <a:ea typeface="微軟正黑體" pitchFamily="34" charset="-120"/>
            </a:endParaRPr>
          </a:p>
          <a:p>
            <a:pPr marL="342900" indent="-342900">
              <a:buFont typeface="Wingdings" pitchFamily="2" charset="2"/>
              <a:buChar char="l"/>
            </a:pPr>
            <a:r>
              <a:rPr lang="zh-TW" altLang="en-US" sz="2400" b="1" dirty="0" smtClean="0">
                <a:latin typeface="微軟正黑體" pitchFamily="34" charset="-120"/>
                <a:ea typeface="微軟正黑體" pitchFamily="34" charset="-120"/>
              </a:rPr>
              <a:t>自主選讀、適性輔導、生涯探索、進路寬廣。</a:t>
            </a:r>
            <a:endParaRPr lang="zh-TW" altLang="en-US" sz="2400" b="1" dirty="0"/>
          </a:p>
        </p:txBody>
      </p:sp>
    </p:spTree>
    <p:extLst>
      <p:ext uri="{BB962C8B-B14F-4D97-AF65-F5344CB8AC3E}">
        <p14:creationId xmlns:p14="http://schemas.microsoft.com/office/powerpoint/2010/main" val="15193340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331913" y="500063"/>
            <a:ext cx="6553200" cy="887412"/>
          </a:xfrm>
        </p:spPr>
        <p:txBody>
          <a:bodyPr>
            <a:normAutofit fontScale="90000"/>
          </a:bodyPr>
          <a:lstStyle/>
          <a:p>
            <a:pPr>
              <a:defRPr/>
            </a:pPr>
            <a:r>
              <a:rPr lang="zh-TW" altLang="en-US" sz="5400" dirty="0" smtClean="0">
                <a:effectLst>
                  <a:outerShdw blurRad="38100" dist="38100" dir="2700000" algn="tl">
                    <a:srgbClr val="000000">
                      <a:alpha val="43137"/>
                    </a:srgbClr>
                  </a:outerShdw>
                </a:effectLst>
                <a:latin typeface="微軟正黑體" pitchFamily="34" charset="-120"/>
                <a:ea typeface="微軟正黑體" pitchFamily="34" charset="-120"/>
              </a:rPr>
              <a:t>技職一貫體系</a:t>
            </a:r>
            <a:r>
              <a:rPr lang="en-US" altLang="zh-TW" sz="2200"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en-US" altLang="zh-TW" sz="2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6</a:t>
            </a:r>
            <a:r>
              <a:rPr lang="zh-TW" altLang="en-US" sz="2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類</a:t>
            </a:r>
            <a:r>
              <a:rPr lang="en-US" altLang="zh-TW" sz="2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15</a:t>
            </a:r>
            <a:r>
              <a:rPr lang="zh-TW" altLang="en-US" sz="2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群</a:t>
            </a:r>
            <a:r>
              <a:rPr lang="en-US" altLang="zh-TW" sz="2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91</a:t>
            </a:r>
            <a:r>
              <a:rPr lang="zh-TW" altLang="en-US" sz="2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科</a:t>
            </a:r>
            <a:r>
              <a:rPr lang="en-US" altLang="zh-TW" sz="2200" dirty="0" smtClean="0">
                <a:effectLst>
                  <a:outerShdw blurRad="38100" dist="38100" dir="2700000" algn="tl">
                    <a:srgbClr val="000000">
                      <a:alpha val="43137"/>
                    </a:srgbClr>
                  </a:outerShdw>
                </a:effectLst>
                <a:latin typeface="微軟正黑體" pitchFamily="34" charset="-120"/>
                <a:ea typeface="微軟正黑體" pitchFamily="34" charset="-120"/>
              </a:rPr>
              <a:t>)</a:t>
            </a:r>
            <a:endParaRPr lang="zh-TW" altLang="en-US" sz="2200" dirty="0" smtClean="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64</a:t>
            </a:fld>
            <a:endParaRPr lang="zh-TW" altLang="en-US">
              <a:solidFill>
                <a:prstClr val="black">
                  <a:tint val="75000"/>
                </a:prstClr>
              </a:solidFill>
            </a:endParaRPr>
          </a:p>
        </p:txBody>
      </p:sp>
      <p:sp>
        <p:nvSpPr>
          <p:cNvPr id="138" name="圓角矩形 137"/>
          <p:cNvSpPr/>
          <p:nvPr/>
        </p:nvSpPr>
        <p:spPr>
          <a:xfrm>
            <a:off x="2357201" y="2093055"/>
            <a:ext cx="813543" cy="440258"/>
          </a:xfrm>
          <a:prstGeom prst="roundRect">
            <a:avLst/>
          </a:prstGeom>
          <a:solidFill>
            <a:srgbClr val="FFFF66"/>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39" name="圓角矩形 138"/>
          <p:cNvSpPr/>
          <p:nvPr/>
        </p:nvSpPr>
        <p:spPr>
          <a:xfrm>
            <a:off x="3375136" y="2101870"/>
            <a:ext cx="813543" cy="440258"/>
          </a:xfrm>
          <a:prstGeom prst="roundRect">
            <a:avLst/>
          </a:prstGeom>
          <a:solidFill>
            <a:srgbClr val="CCFF66"/>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0" name="圓角矩形 139"/>
          <p:cNvSpPr/>
          <p:nvPr/>
        </p:nvSpPr>
        <p:spPr>
          <a:xfrm>
            <a:off x="6923306" y="2106701"/>
            <a:ext cx="1670746" cy="440258"/>
          </a:xfrm>
          <a:prstGeom prst="roundRect">
            <a:avLst/>
          </a:prstGeom>
          <a:solidFill>
            <a:srgbClr val="FF97CB"/>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1" name="圓角矩形 140"/>
          <p:cNvSpPr/>
          <p:nvPr/>
        </p:nvSpPr>
        <p:spPr>
          <a:xfrm>
            <a:off x="4410764" y="2101870"/>
            <a:ext cx="813543" cy="440258"/>
          </a:xfrm>
          <a:prstGeom prst="roundRect">
            <a:avLst/>
          </a:prstGeom>
          <a:solidFill>
            <a:srgbClr val="FFCCCC"/>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2" name="圓角矩形 141"/>
          <p:cNvSpPr/>
          <p:nvPr/>
        </p:nvSpPr>
        <p:spPr>
          <a:xfrm>
            <a:off x="5376130" y="2112281"/>
            <a:ext cx="1395353" cy="440258"/>
          </a:xfrm>
          <a:prstGeom prst="roundRect">
            <a:avLst/>
          </a:prstGeom>
          <a:solidFill>
            <a:srgbClr val="66FFFF"/>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3" name="圓角矩形 142"/>
          <p:cNvSpPr/>
          <p:nvPr/>
        </p:nvSpPr>
        <p:spPr>
          <a:xfrm>
            <a:off x="1343682" y="2081777"/>
            <a:ext cx="838480" cy="440258"/>
          </a:xfrm>
          <a:prstGeom prst="roundRect">
            <a:avLst/>
          </a:prstGeom>
          <a:solidFill>
            <a:schemeClr val="accent5">
              <a:lumMod val="40000"/>
              <a:lumOff val="60000"/>
            </a:schemeClr>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4" name="內容版面配置區 2"/>
          <p:cNvSpPr txBox="1">
            <a:spLocks/>
          </p:cNvSpPr>
          <p:nvPr/>
        </p:nvSpPr>
        <p:spPr>
          <a:xfrm>
            <a:off x="396618" y="1505713"/>
            <a:ext cx="8496944" cy="2257076"/>
          </a:xfrm>
          <a:prstGeom prst="rect">
            <a:avLst/>
          </a:prstGeom>
        </p:spPr>
        <p:txBody>
          <a:bodyPr vert="horz" lIns="91440" tIns="9144" rIns="91440" bIns="45720" rtlCol="0">
            <a:normAutofit fontScale="92500"/>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fontAlgn="auto">
              <a:lnSpc>
                <a:spcPct val="160000"/>
              </a:lnSpc>
              <a:spcBef>
                <a:spcPts val="0"/>
              </a:spcBef>
              <a:spcAft>
                <a:spcPts val="0"/>
              </a:spcAft>
              <a:buSzPct val="70000"/>
            </a:pPr>
            <a:r>
              <a:rPr lang="zh-TW" altLang="en-US" sz="2400" b="1" kern="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rPr>
              <a:t> 十二年國民基本教育群科課程綱要</a:t>
            </a:r>
            <a:r>
              <a:rPr lang="en-US" altLang="zh-TW" sz="2400" b="1" kern="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rPr>
              <a:t>(108</a:t>
            </a:r>
            <a:r>
              <a:rPr lang="zh-TW" altLang="en-US" sz="2400" b="1" kern="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rPr>
              <a:t>新課綱</a:t>
            </a:r>
            <a:r>
              <a:rPr lang="en-US" altLang="zh-TW" sz="2400" b="1" kern="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rPr>
              <a:t>)</a:t>
            </a:r>
            <a:endParaRPr lang="zh-TW" altLang="en-US" sz="2400" b="1" dirty="0" smtClean="0">
              <a:solidFill>
                <a:srgbClr val="FF0000"/>
              </a:solidFill>
              <a:latin typeface="微軟正黑體" panose="020B0604030504040204" pitchFamily="34" charset="-120"/>
              <a:ea typeface="微軟正黑體" panose="020B0604030504040204" pitchFamily="34" charset="-120"/>
              <a:cs typeface="Arial Unicode MS" panose="020B0604020202020204" pitchFamily="34" charset="-120"/>
            </a:endParaRPr>
          </a:p>
          <a:p>
            <a:pPr marL="176213" fontAlgn="auto">
              <a:lnSpc>
                <a:spcPct val="160000"/>
              </a:lnSpc>
              <a:spcBef>
                <a:spcPts val="0"/>
              </a:spcBef>
              <a:spcAft>
                <a:spcPts val="0"/>
              </a:spcAft>
              <a:buSzPct val="70000"/>
              <a:defRPr/>
            </a:pPr>
            <a:r>
              <a:rPr lang="en-US" altLang="zh-TW" sz="2400" b="1" kern="0" spc="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6</a:t>
            </a:r>
            <a:r>
              <a:rPr lang="zh-TW" altLang="en-US" sz="2400" b="1" kern="0" spc="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類：</a:t>
            </a:r>
            <a:r>
              <a:rPr lang="zh-TW" altLang="en-US" sz="2200" b="1" kern="0" spc="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rPr>
              <a:t>工業類、商業類、農業類、家事類、海事水產類、 藝術與設計類 </a:t>
            </a:r>
            <a:endParaRPr lang="zh-TW" altLang="en-US" sz="2000" b="1" kern="0" spc="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endParaRPr>
          </a:p>
          <a:p>
            <a:pPr marL="176213" fontAlgn="auto">
              <a:lnSpc>
                <a:spcPct val="160000"/>
              </a:lnSpc>
              <a:spcBef>
                <a:spcPts val="0"/>
              </a:spcBef>
              <a:spcAft>
                <a:spcPts val="0"/>
              </a:spcAft>
              <a:buSzPct val="70000"/>
              <a:defRPr/>
            </a:pPr>
            <a:r>
              <a:rPr lang="en-US" altLang="zh-TW" sz="1300" b="1" kern="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rPr>
              <a:t>  </a:t>
            </a:r>
            <a:endParaRPr lang="en-US" altLang="zh-TW" sz="1000" b="1" kern="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endParaRPr>
          </a:p>
          <a:p>
            <a:pPr marL="176213" fontAlgn="auto">
              <a:lnSpc>
                <a:spcPct val="160000"/>
              </a:lnSpc>
              <a:spcBef>
                <a:spcPts val="0"/>
              </a:spcBef>
              <a:spcAft>
                <a:spcPts val="0"/>
              </a:spcAft>
              <a:buSzPct val="70000"/>
              <a:defRPr/>
            </a:pPr>
            <a:r>
              <a:rPr lang="en-US" altLang="zh-TW" sz="2400" b="1" kern="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15</a:t>
            </a:r>
            <a:r>
              <a:rPr lang="zh-TW" altLang="en-US" sz="2400" b="1" kern="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群：</a:t>
            </a:r>
            <a:endParaRPr lang="zh-TW" altLang="en-US" sz="24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endParaRPr>
          </a:p>
        </p:txBody>
      </p:sp>
      <p:grpSp>
        <p:nvGrpSpPr>
          <p:cNvPr id="145" name="群組 144"/>
          <p:cNvGrpSpPr/>
          <p:nvPr/>
        </p:nvGrpSpPr>
        <p:grpSpPr>
          <a:xfrm>
            <a:off x="1833538" y="2852936"/>
            <a:ext cx="6760513" cy="3490471"/>
            <a:chOff x="1475656" y="3124067"/>
            <a:chExt cx="6652616" cy="3271460"/>
          </a:xfrm>
          <a:effectLst>
            <a:outerShdw blurRad="50800" dist="38100" dir="2700000" algn="tl" rotWithShape="0">
              <a:prstClr val="black">
                <a:alpha val="40000"/>
              </a:prstClr>
            </a:outerShdw>
          </a:effectLst>
        </p:grpSpPr>
        <p:sp>
          <p:nvSpPr>
            <p:cNvPr id="146" name="圓角矩形 145"/>
            <p:cNvSpPr/>
            <p:nvPr/>
          </p:nvSpPr>
          <p:spPr>
            <a:xfrm>
              <a:off x="3763901" y="4487050"/>
              <a:ext cx="2081515" cy="545493"/>
            </a:xfrm>
            <a:prstGeom prst="roundRect">
              <a:avLst/>
            </a:prstGeom>
            <a:solidFill>
              <a:srgbClr val="FF97CB"/>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設計群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7" name="圓角矩形 146"/>
            <p:cNvSpPr/>
            <p:nvPr/>
          </p:nvSpPr>
          <p:spPr>
            <a:xfrm>
              <a:off x="1475657"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機械群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8" name="圓角矩形 147"/>
            <p:cNvSpPr/>
            <p:nvPr/>
          </p:nvSpPr>
          <p:spPr>
            <a:xfrm>
              <a:off x="3763901"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動力機械群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9" name="圓角矩形 148"/>
            <p:cNvSpPr/>
            <p:nvPr/>
          </p:nvSpPr>
          <p:spPr>
            <a:xfrm>
              <a:off x="6046757"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電機與電子群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0" name="圓角矩形 149"/>
            <p:cNvSpPr/>
            <p:nvPr/>
          </p:nvSpPr>
          <p:spPr>
            <a:xfrm>
              <a:off x="1475657" y="3806310"/>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化工群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1" name="圓角矩形 150"/>
            <p:cNvSpPr/>
            <p:nvPr/>
          </p:nvSpPr>
          <p:spPr>
            <a:xfrm>
              <a:off x="3763901" y="3806310"/>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土木與建築群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2" name="圓角矩形 151"/>
            <p:cNvSpPr/>
            <p:nvPr/>
          </p:nvSpPr>
          <p:spPr>
            <a:xfrm>
              <a:off x="6046757" y="3804807"/>
              <a:ext cx="2081515" cy="545494"/>
            </a:xfrm>
            <a:prstGeom prst="roundRect">
              <a:avLst/>
            </a:prstGeom>
            <a:solidFill>
              <a:srgbClr val="FF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商業與管理群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3" name="圓角矩形 152"/>
            <p:cNvSpPr/>
            <p:nvPr/>
          </p:nvSpPr>
          <p:spPr>
            <a:xfrm>
              <a:off x="1475656" y="4487050"/>
              <a:ext cx="2081515" cy="545494"/>
            </a:xfrm>
            <a:prstGeom prst="roundRect">
              <a:avLst/>
            </a:prstGeom>
            <a:solidFill>
              <a:srgbClr val="FF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外語群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4" name="圓角矩形 153"/>
            <p:cNvSpPr/>
            <p:nvPr/>
          </p:nvSpPr>
          <p:spPr>
            <a:xfrm>
              <a:off x="6046757" y="4487050"/>
              <a:ext cx="2081515" cy="545494"/>
            </a:xfrm>
            <a:prstGeom prst="roundRect">
              <a:avLst/>
            </a:prstGeom>
            <a:solidFill>
              <a:srgbClr val="CC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農業群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5" name="圓角矩形 154"/>
            <p:cNvSpPr/>
            <p:nvPr/>
          </p:nvSpPr>
          <p:spPr>
            <a:xfrm>
              <a:off x="1475657" y="5169293"/>
              <a:ext cx="2081515" cy="545494"/>
            </a:xfrm>
            <a:prstGeom prst="roundRect">
              <a:avLst/>
            </a:prstGeom>
            <a:solidFill>
              <a:srgbClr val="CC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食品群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6" name="圓角矩形 155"/>
            <p:cNvSpPr/>
            <p:nvPr/>
          </p:nvSpPr>
          <p:spPr>
            <a:xfrm>
              <a:off x="3763901" y="5169293"/>
              <a:ext cx="2081515" cy="545494"/>
            </a:xfrm>
            <a:prstGeom prst="roundRect">
              <a:avLst/>
            </a:prstGeom>
            <a:solidFill>
              <a:srgbClr val="FFCCCC"/>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家政群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7" name="圓角矩形 156"/>
            <p:cNvSpPr/>
            <p:nvPr/>
          </p:nvSpPr>
          <p:spPr>
            <a:xfrm>
              <a:off x="6046757" y="5169293"/>
              <a:ext cx="2081515" cy="545494"/>
            </a:xfrm>
            <a:prstGeom prst="roundRect">
              <a:avLst/>
            </a:prstGeom>
            <a:solidFill>
              <a:srgbClr val="FFCCCC"/>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餐旅群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8" name="圓角矩形 157"/>
            <p:cNvSpPr/>
            <p:nvPr/>
          </p:nvSpPr>
          <p:spPr>
            <a:xfrm>
              <a:off x="3763900" y="5850034"/>
              <a:ext cx="2081515" cy="545493"/>
            </a:xfrm>
            <a:prstGeom prst="roundRect">
              <a:avLst/>
            </a:prstGeom>
            <a:solidFill>
              <a:srgbClr val="66FFFF"/>
            </a:solidFill>
          </p:spPr>
          <p:style>
            <a:lnRef idx="3">
              <a:schemeClr val="lt1"/>
            </a:lnRef>
            <a:fillRef idx="1">
              <a:schemeClr val="accent6"/>
            </a:fillRef>
            <a:effectRef idx="1">
              <a:schemeClr val="accent6"/>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海事群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9" name="圓角矩形 158"/>
            <p:cNvSpPr/>
            <p:nvPr/>
          </p:nvSpPr>
          <p:spPr>
            <a:xfrm>
              <a:off x="1482373" y="5850034"/>
              <a:ext cx="2081515" cy="545493"/>
            </a:xfrm>
            <a:prstGeom prst="roundRect">
              <a:avLst/>
            </a:prstGeom>
            <a:solidFill>
              <a:srgbClr val="66FFFF"/>
            </a:solidFill>
          </p:spPr>
          <p:style>
            <a:lnRef idx="3">
              <a:schemeClr val="lt1"/>
            </a:lnRef>
            <a:fillRef idx="1">
              <a:schemeClr val="accent6"/>
            </a:fillRef>
            <a:effectRef idx="1">
              <a:schemeClr val="accent6"/>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水產群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60" name="圓角矩形 159"/>
            <p:cNvSpPr/>
            <p:nvPr/>
          </p:nvSpPr>
          <p:spPr>
            <a:xfrm>
              <a:off x="6046757" y="5850034"/>
              <a:ext cx="2081515" cy="545493"/>
            </a:xfrm>
            <a:prstGeom prst="roundRect">
              <a:avLst/>
            </a:prstGeom>
            <a:solidFill>
              <a:srgbClr val="FF97CB"/>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藝術群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489560298"/>
      </p:ext>
    </p:extLst>
  </p:cSld>
  <p:clrMapOvr>
    <a:masterClrMapping/>
  </p:clrMapOvr>
  <mc:AlternateContent xmlns:mc="http://schemas.openxmlformats.org/markup-compatibility/2006" xmlns:p14="http://schemas.microsoft.com/office/powerpoint/2010/main">
    <mc:Choice Requires="p14">
      <p:transition spd="slow" p14:dur="1600" advTm="5000">
        <p14:conveyor dir="l"/>
      </p:transition>
    </mc:Choice>
    <mc:Fallback xmlns="">
      <p:transition spd="slow" advTm="5000">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1520" y="595311"/>
            <a:ext cx="8568952" cy="476250"/>
          </a:xfrm>
          <a:prstGeom prst="rect">
            <a:avLst/>
          </a:prstGeom>
          <a:ln/>
          <a:extLst/>
        </p:spPr>
        <p:style>
          <a:lnRef idx="1">
            <a:schemeClr val="accent2"/>
          </a:lnRef>
          <a:fillRef idx="2">
            <a:schemeClr val="accent2"/>
          </a:fillRef>
          <a:effectRef idx="1">
            <a:schemeClr val="accent2"/>
          </a:effectRef>
          <a:fontRef idx="minor">
            <a:schemeClr val="dk1"/>
          </a:fontRef>
        </p:style>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標楷體" pitchFamily="65" charset="-120"/>
              </a:defRPr>
            </a:lvl2pPr>
            <a:lvl3pPr algn="ctr" rtl="0" eaLnBrk="0" fontAlgn="base" hangingPunct="0">
              <a:spcBef>
                <a:spcPct val="0"/>
              </a:spcBef>
              <a:spcAft>
                <a:spcPct val="0"/>
              </a:spcAft>
              <a:defRPr kumimoji="1" sz="4400">
                <a:solidFill>
                  <a:schemeClr val="tx2"/>
                </a:solidFill>
                <a:latin typeface="Arial" charset="0"/>
                <a:ea typeface="標楷體" pitchFamily="65" charset="-120"/>
              </a:defRPr>
            </a:lvl3pPr>
            <a:lvl4pPr algn="ctr" rtl="0" eaLnBrk="0" fontAlgn="base" hangingPunct="0">
              <a:spcBef>
                <a:spcPct val="0"/>
              </a:spcBef>
              <a:spcAft>
                <a:spcPct val="0"/>
              </a:spcAft>
              <a:defRPr kumimoji="1" sz="4400">
                <a:solidFill>
                  <a:schemeClr val="tx2"/>
                </a:solidFill>
                <a:latin typeface="Arial" charset="0"/>
                <a:ea typeface="標楷體" pitchFamily="65" charset="-120"/>
              </a:defRPr>
            </a:lvl4pPr>
            <a:lvl5pPr algn="ctr" rtl="0" eaLnBrk="0" fontAlgn="base" hangingPunct="0">
              <a:spcBef>
                <a:spcPct val="0"/>
              </a:spcBef>
              <a:spcAft>
                <a:spcPct val="0"/>
              </a:spcAft>
              <a:defRPr kumimoji="1" sz="4400">
                <a:solidFill>
                  <a:schemeClr val="tx2"/>
                </a:solidFill>
                <a:latin typeface="Arial" charset="0"/>
                <a:ea typeface="標楷體" pitchFamily="65" charset="-120"/>
              </a:defRPr>
            </a:lvl5pPr>
            <a:lvl6pPr marL="457200" algn="ctr" rtl="0" fontAlgn="base">
              <a:spcBef>
                <a:spcPct val="0"/>
              </a:spcBef>
              <a:spcAft>
                <a:spcPct val="0"/>
              </a:spcAft>
              <a:defRPr kumimoji="1" sz="4400">
                <a:solidFill>
                  <a:schemeClr val="tx2"/>
                </a:solidFill>
                <a:latin typeface="Arial" charset="0"/>
                <a:ea typeface="標楷體" pitchFamily="65" charset="-120"/>
              </a:defRPr>
            </a:lvl6pPr>
            <a:lvl7pPr marL="914400" algn="ctr" rtl="0" fontAlgn="base">
              <a:spcBef>
                <a:spcPct val="0"/>
              </a:spcBef>
              <a:spcAft>
                <a:spcPct val="0"/>
              </a:spcAft>
              <a:defRPr kumimoji="1" sz="4400">
                <a:solidFill>
                  <a:schemeClr val="tx2"/>
                </a:solidFill>
                <a:latin typeface="Arial" charset="0"/>
                <a:ea typeface="標楷體" pitchFamily="65" charset="-120"/>
              </a:defRPr>
            </a:lvl7pPr>
            <a:lvl8pPr marL="1371600" algn="ctr" rtl="0" fontAlgn="base">
              <a:spcBef>
                <a:spcPct val="0"/>
              </a:spcBef>
              <a:spcAft>
                <a:spcPct val="0"/>
              </a:spcAft>
              <a:defRPr kumimoji="1" sz="4400">
                <a:solidFill>
                  <a:schemeClr val="tx2"/>
                </a:solidFill>
                <a:latin typeface="Arial" charset="0"/>
                <a:ea typeface="標楷體" pitchFamily="65" charset="-120"/>
              </a:defRPr>
            </a:lvl8pPr>
            <a:lvl9pPr marL="1828800" algn="ctr" rtl="0" fontAlgn="base">
              <a:spcBef>
                <a:spcPct val="0"/>
              </a:spcBef>
              <a:spcAft>
                <a:spcPct val="0"/>
              </a:spcAft>
              <a:defRPr kumimoji="1" sz="4400">
                <a:solidFill>
                  <a:schemeClr val="tx2"/>
                </a:solidFill>
                <a:latin typeface="Arial" charset="0"/>
                <a:ea typeface="標楷體" pitchFamily="65" charset="-120"/>
              </a:defRPr>
            </a:lvl9pPr>
          </a:lstStyle>
          <a:p>
            <a:pPr eaLnBrk="1" hangingPunct="1">
              <a:defRPr/>
            </a:pPr>
            <a:r>
              <a:rPr lang="en-US" altLang="zh-TW"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a:t>
            </a:r>
            <a:r>
              <a:rPr lang="en-US" altLang="zh-TW"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109</a:t>
            </a: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年技術型高中</a:t>
            </a:r>
            <a:r>
              <a:rPr lang="en-US" altLang="zh-TW"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a:t>
            </a: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高職</a:t>
            </a:r>
            <a:r>
              <a:rPr lang="en-US" altLang="zh-TW"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)15</a:t>
            </a: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群科歸屬表</a:t>
            </a:r>
            <a:r>
              <a:rPr lang="en-US" altLang="zh-TW"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1/2</a:t>
            </a:r>
          </a:p>
        </p:txBody>
      </p:sp>
      <p:graphicFrame>
        <p:nvGraphicFramePr>
          <p:cNvPr id="11569" name="Group 305"/>
          <p:cNvGraphicFramePr>
            <a:graphicFrameLocks noGrp="1"/>
          </p:cNvGraphicFramePr>
          <p:nvPr>
            <p:extLst>
              <p:ext uri="{D42A27DB-BD31-4B8C-83A1-F6EECF244321}">
                <p14:modId xmlns:p14="http://schemas.microsoft.com/office/powerpoint/2010/main" val="2418643156"/>
              </p:ext>
            </p:extLst>
          </p:nvPr>
        </p:nvGraphicFramePr>
        <p:xfrm>
          <a:off x="284189" y="1124744"/>
          <a:ext cx="8574998" cy="5605840"/>
        </p:xfrm>
        <a:graphic>
          <a:graphicData uri="http://schemas.openxmlformats.org/drawingml/2006/table">
            <a:tbl>
              <a:tblPr/>
              <a:tblGrid>
                <a:gridCol w="595253">
                  <a:extLst>
                    <a:ext uri="{9D8B030D-6E8A-4147-A177-3AD203B41FA5}">
                      <a16:colId xmlns:a16="http://schemas.microsoft.com/office/drawing/2014/main" xmlns="" val="20000"/>
                    </a:ext>
                  </a:extLst>
                </a:gridCol>
                <a:gridCol w="1578945">
                  <a:extLst>
                    <a:ext uri="{9D8B030D-6E8A-4147-A177-3AD203B41FA5}">
                      <a16:colId xmlns:a16="http://schemas.microsoft.com/office/drawing/2014/main" xmlns="" val="20001"/>
                    </a:ext>
                  </a:extLst>
                </a:gridCol>
                <a:gridCol w="6400800">
                  <a:extLst>
                    <a:ext uri="{9D8B030D-6E8A-4147-A177-3AD203B41FA5}">
                      <a16:colId xmlns:a16="http://schemas.microsoft.com/office/drawing/2014/main" xmlns="" val="20002"/>
                    </a:ext>
                  </a:extLst>
                </a:gridCol>
              </a:tblGrid>
              <a:tr h="3819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0" marR="0" marT="0" marB="0" anchor="ctr"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BB9BE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群別</a:t>
                      </a:r>
                      <a:endParaRPr kumimoji="1" lang="zh-TW" altLang="en-US" sz="24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BB9BE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科別</a:t>
                      </a:r>
                      <a:endParaRPr kumimoji="1" lang="zh-TW" altLang="en-US" sz="24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BB9BE9"/>
                    </a:solidFill>
                  </a:tcPr>
                </a:tc>
                <a:extLst>
                  <a:ext uri="{0D108BD9-81ED-4DB2-BD59-A6C34878D82A}">
                    <a16:rowId xmlns:a16="http://schemas.microsoft.com/office/drawing/2014/main" xmlns="" val="10000"/>
                  </a:ext>
                </a:extLst>
              </a:tr>
              <a:tr h="620725">
                <a:tc row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工業類</a:t>
                      </a:r>
                      <a:endParaRPr kumimoji="1" lang="zh-TW" altLang="en-US" sz="28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0" marR="0" marT="0" marB="0" anchor="ctr" horzOverflow="overflow">
                    <a:lnL cap="flat">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69D8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機械群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9D8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機械科、鑄造科、板金科、機械木模科、配管科、模具科、機電科、製圖科、生物產業機電科、電腦機械製圖科</a:t>
                      </a:r>
                      <a:endPar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9D8FF"/>
                    </a:solidFill>
                  </a:tcPr>
                </a:tc>
                <a:extLst>
                  <a:ext uri="{0D108BD9-81ED-4DB2-BD59-A6C34878D82A}">
                    <a16:rowId xmlns:a16="http://schemas.microsoft.com/office/drawing/2014/main" xmlns="" val="10001"/>
                  </a:ext>
                </a:extLst>
              </a:tr>
              <a:tr h="613721">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動力機械群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汽車科、重機科、飛機修護科、動力機械科、農業機械科</a:t>
                      </a:r>
                      <a:r>
                        <a:rPr kumimoji="0" lang="zh-TW" altLang="en-US" sz="2000" b="0" i="0" u="none" strike="noStrike" cap="none" normalizeH="0" baseline="0" dirty="0" smtClean="0">
                          <a:ln>
                            <a:noFill/>
                          </a:ln>
                          <a:solidFill>
                            <a:srgbClr val="002060"/>
                          </a:solidFill>
                          <a:effectLst/>
                          <a:latin typeface="微軟正黑體"/>
                          <a:ea typeface="微軟正黑體"/>
                          <a:cs typeface="Times New Roman" pitchFamily="18" charset="0"/>
                        </a:rPr>
                        <a:t>、軌道車輛科</a:t>
                      </a:r>
                      <a:endPar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2"/>
                  </a:ext>
                </a:extLst>
              </a:tr>
              <a:tr h="619321">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電機與電子群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9D8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1.</a:t>
                      </a: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電機類：電機科、控制科、冷凍空調科</a:t>
                      </a:r>
                      <a:r>
                        <a:rPr kumimoji="0" lang="zh-TW" altLang="en-US" sz="2000" b="0" i="0" u="none" strike="noStrike" cap="none" normalizeH="0" baseline="0" dirty="0" smtClean="0">
                          <a:ln>
                            <a:noFill/>
                          </a:ln>
                          <a:solidFill>
                            <a:srgbClr val="002060"/>
                          </a:solidFill>
                          <a:effectLst/>
                          <a:latin typeface="微軟正黑體"/>
                          <a:ea typeface="微軟正黑體"/>
                          <a:cs typeface="Times New Roman" pitchFamily="18" charset="0"/>
                        </a:rPr>
                        <a:t>、電機空調科</a:t>
                      </a:r>
                      <a:endPar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2.</a:t>
                      </a: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資電類：電子科、資訊科、航空電子科、電子通信科</a:t>
                      </a:r>
                      <a:endPar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9D8FF"/>
                    </a:solidFill>
                  </a:tcPr>
                </a:tc>
                <a:extLst>
                  <a:ext uri="{0D108BD9-81ED-4DB2-BD59-A6C34878D82A}">
                    <a16:rowId xmlns:a16="http://schemas.microsoft.com/office/drawing/2014/main" xmlns="" val="10003"/>
                  </a:ext>
                </a:extLst>
              </a:tr>
              <a:tr h="454804">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化工群</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ts val="1700"/>
                        </a:lnSpc>
                        <a:spcBef>
                          <a:spcPct val="0"/>
                        </a:spcBef>
                        <a:spcAft>
                          <a:spcPct val="0"/>
                        </a:spcAft>
                        <a:buClrTx/>
                        <a:buSzTx/>
                        <a:buFontTx/>
                        <a:buNone/>
                        <a:tabLst/>
                      </a:pP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化工科、紡織科、染整科</a:t>
                      </a:r>
                      <a:r>
                        <a:rPr kumimoji="0" lang="zh-TW" altLang="en-US" sz="2000" b="0" i="0" u="none" strike="noStrike" cap="none" normalizeH="0" baseline="0" dirty="0" smtClean="0">
                          <a:ln>
                            <a:noFill/>
                          </a:ln>
                          <a:solidFill>
                            <a:srgbClr val="002060"/>
                          </a:solidFill>
                          <a:effectLst/>
                          <a:latin typeface="微軟正黑體"/>
                          <a:ea typeface="微軟正黑體"/>
                          <a:cs typeface="Times New Roman" pitchFamily="18" charset="0"/>
                        </a:rPr>
                        <a:t>、環境檢驗科</a:t>
                      </a:r>
                      <a:endPar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4"/>
                  </a:ext>
                </a:extLst>
              </a:tr>
              <a:tr h="424345">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土木建築群</a:t>
                      </a:r>
                      <a:endParaRPr kumimoji="0" lang="zh-TW" altLang="en-US" sz="18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69D8FF"/>
                    </a:solidFill>
                  </a:tcPr>
                </a:tc>
                <a:tc>
                  <a:txBody>
                    <a:bodyPr/>
                    <a:lstStyle/>
                    <a:p>
                      <a:pPr marL="0" marR="0" lvl="0" indent="0" algn="l" defTabSz="914400" rtl="0" eaLnBrk="1" fontAlgn="base" latinLnBrk="0" hangingPunct="1">
                        <a:lnSpc>
                          <a:spcPts val="1700"/>
                        </a:lnSpc>
                        <a:spcBef>
                          <a:spcPct val="0"/>
                        </a:spcBef>
                        <a:spcAft>
                          <a:spcPct val="0"/>
                        </a:spcAft>
                        <a:buClrTx/>
                        <a:buSzTx/>
                        <a:buFontTx/>
                        <a:buNone/>
                        <a:tabLst/>
                      </a:pP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土木科、建築科、消防工程科、空間測繪科</a:t>
                      </a:r>
                      <a:endPar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solidFill>
                      <a:srgbClr val="69D8FF"/>
                    </a:solidFill>
                  </a:tcPr>
                </a:tc>
                <a:extLst>
                  <a:ext uri="{0D108BD9-81ED-4DB2-BD59-A6C34878D82A}">
                    <a16:rowId xmlns:a16="http://schemas.microsoft.com/office/drawing/2014/main" xmlns="" val="10005"/>
                  </a:ext>
                </a:extLst>
              </a:tr>
              <a:tr h="920581">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商業類</a:t>
                      </a:r>
                    </a:p>
                  </a:txBody>
                  <a:tcPr marL="0" marR="0" marT="0" marB="0" anchor="ctr" anchorCtr="1"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商業管理群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商業經營科、國際貿易科、會計事務科、資料處理科、文書事務科</a:t>
                      </a:r>
                      <a:r>
                        <a:rPr kumimoji="0" lang="zh-TW" altLang="en-US" sz="2000" b="0" i="0" u="none" strike="noStrike" cap="none" normalizeH="0" baseline="0" dirty="0" smtClean="0">
                          <a:ln>
                            <a:noFill/>
                          </a:ln>
                          <a:solidFill>
                            <a:srgbClr val="002060"/>
                          </a:solidFill>
                          <a:effectLst/>
                          <a:latin typeface="微軟正黑體"/>
                          <a:ea typeface="微軟正黑體"/>
                          <a:cs typeface="Times New Roman" pitchFamily="18" charset="0"/>
                        </a:rPr>
                        <a:t>、不動產事務科、</a:t>
                      </a: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電子商務科、流通管理科、農產行銷科、水產經營科</a:t>
                      </a:r>
                      <a:r>
                        <a:rPr kumimoji="0" lang="zh-TW" altLang="en-US" sz="2000" b="0" i="0" u="none" strike="noStrike" cap="none" normalizeH="0" baseline="0" dirty="0" smtClean="0">
                          <a:ln>
                            <a:noFill/>
                          </a:ln>
                          <a:solidFill>
                            <a:srgbClr val="002060"/>
                          </a:solidFill>
                          <a:effectLst/>
                          <a:latin typeface="微軟正黑體"/>
                          <a:ea typeface="微軟正黑體"/>
                          <a:cs typeface="Times New Roman" pitchFamily="18" charset="0"/>
                        </a:rPr>
                        <a:t>、</a:t>
                      </a: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航運管理科</a:t>
                      </a:r>
                      <a:endPar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6"/>
                  </a:ext>
                </a:extLst>
              </a:tr>
              <a:tr h="649778">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外語群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9D8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1.</a:t>
                      </a: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英語類：應用外語科英文組</a:t>
                      </a:r>
                      <a:endPar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2.</a:t>
                      </a: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日語類：應用外語科日文組</a:t>
                      </a:r>
                      <a:endPar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9D8FF"/>
                    </a:solidFill>
                  </a:tcPr>
                </a:tc>
                <a:extLst>
                  <a:ext uri="{0D108BD9-81ED-4DB2-BD59-A6C34878D82A}">
                    <a16:rowId xmlns:a16="http://schemas.microsoft.com/office/drawing/2014/main" xmlns="" val="10007"/>
                  </a:ext>
                </a:extLst>
              </a:tr>
              <a:tr h="920581">
                <a:tc vMerge="1">
                  <a:txBody>
                    <a:bodyPr/>
                    <a:lstStyle/>
                    <a:p>
                      <a:endParaRPr lang="zh-TW" altLang="en-US"/>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設計群</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rPr>
                        <a:t>美工科、家具木工科、陶瓷工程科、室內空間設計科、圖文傳播科、金屬工藝科、家具設計科、廣告設計科、多媒體設計科、室內設計科、多媒體</a:t>
                      </a: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rPr>
                        <a:t>應用</a:t>
                      </a:r>
                      <a:r>
                        <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rPr>
                        <a:t>科</a:t>
                      </a: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rPr>
                        <a:t>、美術工藝科</a:t>
                      </a:r>
                      <a:endPar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FFCC"/>
                    </a:solidFill>
                  </a:tcPr>
                </a:tc>
                <a:extLst>
                  <a:ext uri="{0D108BD9-81ED-4DB2-BD59-A6C34878D82A}">
                    <a16:rowId xmlns:a16="http://schemas.microsoft.com/office/drawing/2014/main" xmlns="" val="10008"/>
                  </a:ext>
                </a:extLst>
              </a:tr>
            </a:tbl>
          </a:graphicData>
        </a:graphic>
      </p:graphicFrame>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65</a:t>
            </a:fld>
            <a:endParaRPr lang="zh-TW" altLang="en-US">
              <a:solidFill>
                <a:prstClr val="black">
                  <a:tint val="75000"/>
                </a:prstClr>
              </a:solidFill>
            </a:endParaRPr>
          </a:p>
        </p:txBody>
      </p:sp>
    </p:spTree>
    <p:extLst>
      <p:ext uri="{BB962C8B-B14F-4D97-AF65-F5344CB8AC3E}">
        <p14:creationId xmlns:p14="http://schemas.microsoft.com/office/powerpoint/2010/main" val="810396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287" name="Group 119"/>
          <p:cNvGraphicFramePr>
            <a:graphicFrameLocks noGrp="1"/>
          </p:cNvGraphicFramePr>
          <p:nvPr>
            <p:extLst>
              <p:ext uri="{D42A27DB-BD31-4B8C-83A1-F6EECF244321}">
                <p14:modId xmlns:p14="http://schemas.microsoft.com/office/powerpoint/2010/main" val="2199304015"/>
              </p:ext>
            </p:extLst>
          </p:nvPr>
        </p:nvGraphicFramePr>
        <p:xfrm>
          <a:off x="330200" y="1124743"/>
          <a:ext cx="8572500" cy="5227111"/>
        </p:xfrm>
        <a:graphic>
          <a:graphicData uri="http://schemas.openxmlformats.org/drawingml/2006/table">
            <a:tbl>
              <a:tblPr/>
              <a:tblGrid>
                <a:gridCol w="599190">
                  <a:extLst>
                    <a:ext uri="{9D8B030D-6E8A-4147-A177-3AD203B41FA5}">
                      <a16:colId xmlns:a16="http://schemas.microsoft.com/office/drawing/2014/main" xmlns="" val="20000"/>
                    </a:ext>
                  </a:extLst>
                </a:gridCol>
                <a:gridCol w="1424066">
                  <a:extLst>
                    <a:ext uri="{9D8B030D-6E8A-4147-A177-3AD203B41FA5}">
                      <a16:colId xmlns:a16="http://schemas.microsoft.com/office/drawing/2014/main" xmlns="" val="20001"/>
                    </a:ext>
                  </a:extLst>
                </a:gridCol>
                <a:gridCol w="6549244">
                  <a:extLst>
                    <a:ext uri="{9D8B030D-6E8A-4147-A177-3AD203B41FA5}">
                      <a16:colId xmlns:a16="http://schemas.microsoft.com/office/drawing/2014/main" xmlns="" val="20002"/>
                    </a:ext>
                  </a:extLst>
                </a:gridCol>
              </a:tblGrid>
              <a:tr h="425340">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zh-TW" altLang="en-US" sz="2000" b="0" i="0" u="none" strike="noStrike" cap="none" normalizeH="0" baseline="0" dirty="0" smtClean="0">
                        <a:ln>
                          <a:noFill/>
                        </a:ln>
                        <a:solidFill>
                          <a:srgbClr val="003300"/>
                        </a:solidFill>
                        <a:effectLst/>
                        <a:latin typeface="微軟正黑體" pitchFamily="34" charset="-120"/>
                        <a:ea typeface="微軟正黑體" pitchFamily="34" charset="-120"/>
                        <a:cs typeface="Times New Roman" pitchFamily="18" charset="0"/>
                      </a:endParaRPr>
                    </a:p>
                  </a:txBody>
                  <a:tcPr marL="91437" marR="91437" marT="45729" marB="45729" anchor="ctr" horzOverflow="overflow">
                    <a:lnL>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BB9BE9"/>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smtClean="0">
                          <a:ln>
                            <a:noFill/>
                          </a:ln>
                          <a:solidFill>
                            <a:srgbClr val="003300"/>
                          </a:solidFill>
                          <a:effectLst/>
                          <a:latin typeface="微軟正黑體" pitchFamily="34" charset="-120"/>
                          <a:ea typeface="微軟正黑體" pitchFamily="34" charset="-120"/>
                          <a:cs typeface="Times New Roman" pitchFamily="18" charset="0"/>
                        </a:rPr>
                        <a:t>群別</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BB9BE9"/>
                    </a:solidFill>
                  </a:tcPr>
                </a:tc>
                <a:tc>
                  <a:txBody>
                    <a:bodyPr/>
                    <a:lstStyle/>
                    <a:p>
                      <a:pPr marL="0" marR="0" lvl="0" indent="0" algn="ctr" defTabSz="914400" rtl="0" eaLnBrk="1" fontAlgn="base" latinLnBrk="0" hangingPunct="1">
                        <a:lnSpc>
                          <a:spcPts val="1700"/>
                        </a:lnSpc>
                        <a:spcBef>
                          <a:spcPct val="0"/>
                        </a:spcBef>
                        <a:spcAft>
                          <a:spcPct val="0"/>
                        </a:spcAft>
                        <a:buClrTx/>
                        <a:buSzTx/>
                        <a:buFontTx/>
                        <a:buNone/>
                        <a:tabLst/>
                      </a:pPr>
                      <a:r>
                        <a:rPr kumimoji="0" lang="zh-TW" altLang="en-US" sz="2000" b="0" i="0" u="none" strike="noStrike" cap="none" normalizeH="0" baseline="0" dirty="0" smtClean="0">
                          <a:ln>
                            <a:noFill/>
                          </a:ln>
                          <a:solidFill>
                            <a:srgbClr val="003300"/>
                          </a:solidFill>
                          <a:effectLst/>
                          <a:latin typeface="微軟正黑體" pitchFamily="34" charset="-120"/>
                          <a:ea typeface="微軟正黑體" pitchFamily="34" charset="-120"/>
                          <a:cs typeface="Times New Roman" pitchFamily="18" charset="0"/>
                        </a:rPr>
                        <a:t>科別</a:t>
                      </a: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BB9BE9"/>
                    </a:solidFill>
                  </a:tcPr>
                </a:tc>
                <a:extLst>
                  <a:ext uri="{0D108BD9-81ED-4DB2-BD59-A6C34878D82A}">
                    <a16:rowId xmlns:a16="http://schemas.microsoft.com/office/drawing/2014/main" xmlns="" val="10000"/>
                  </a:ext>
                </a:extLst>
              </a:tr>
              <a:tr h="680225">
                <a:tc row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農業類</a:t>
                      </a:r>
                    </a:p>
                  </a:txBody>
                  <a:tcPr marL="91437" marR="91437" marT="45729" marB="45729"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農業群 </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D8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rPr>
                        <a:t>農場經營科、園藝科、森林科、野生動物保育科、造園科、畜產保健科</a:t>
                      </a:r>
                      <a:endPar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D8FF"/>
                    </a:solidFill>
                  </a:tcPr>
                </a:tc>
                <a:extLst>
                  <a:ext uri="{0D108BD9-81ED-4DB2-BD59-A6C34878D82A}">
                    <a16:rowId xmlns:a16="http://schemas.microsoft.com/office/drawing/2014/main" xmlns="" val="10001"/>
                  </a:ext>
                </a:extLst>
              </a:tr>
              <a:tr h="509771">
                <a:tc vMerge="1">
                  <a:txBody>
                    <a:bodyPr/>
                    <a:lstStyle/>
                    <a:p>
                      <a:endParaRPr lang="zh-TW" altLang="en-US"/>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食品群 </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ts val="1700"/>
                        </a:lnSpc>
                        <a:spcBef>
                          <a:spcPct val="0"/>
                        </a:spcBef>
                        <a:spcAft>
                          <a:spcPct val="0"/>
                        </a:spcAft>
                        <a:buClrTx/>
                        <a:buSzTx/>
                        <a:buFontTx/>
                        <a:buNone/>
                        <a:tabLst/>
                      </a:pPr>
                      <a:r>
                        <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rPr>
                        <a:t>食品加工科、食品科、水產食品科、烘焙科</a:t>
                      </a: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2"/>
                  </a:ext>
                </a:extLst>
              </a:tr>
              <a:tr h="707306">
                <a:tc row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家事類</a:t>
                      </a:r>
                    </a:p>
                  </a:txBody>
                  <a:tcPr marL="91437" marR="91437" marT="45729" marB="45729"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D8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家政群 </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D8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rPr>
                        <a:t>家政科、服裝科、幼兒保育科、美容科、時尚模特兒科、流行服飾科、時尚造型科、照顧服務科</a:t>
                      </a:r>
                      <a:endPar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D8FF"/>
                    </a:solidFill>
                  </a:tcPr>
                </a:tc>
                <a:extLst>
                  <a:ext uri="{0D108BD9-81ED-4DB2-BD59-A6C34878D82A}">
                    <a16:rowId xmlns:a16="http://schemas.microsoft.com/office/drawing/2014/main" xmlns="" val="10003"/>
                  </a:ext>
                </a:extLst>
              </a:tr>
              <a:tr h="567120">
                <a:tc vMerge="1">
                  <a:txBody>
                    <a:bodyPr/>
                    <a:lstStyle/>
                    <a:p>
                      <a:endParaRPr lang="zh-TW" altLang="en-US"/>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餐旅群 </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ts val="1700"/>
                        </a:lnSpc>
                        <a:spcBef>
                          <a:spcPct val="0"/>
                        </a:spcBef>
                        <a:spcAft>
                          <a:spcPct val="0"/>
                        </a:spcAft>
                        <a:buClrTx/>
                        <a:buSzTx/>
                        <a:buFontTx/>
                        <a:buNone/>
                        <a:tabLst/>
                      </a:pPr>
                      <a:r>
                        <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rPr>
                        <a:t>餐飲管理科、觀光事業科</a:t>
                      </a: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4"/>
                  </a:ext>
                </a:extLst>
              </a:tr>
              <a:tr h="636890">
                <a:tc row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海事水產類</a:t>
                      </a:r>
                    </a:p>
                  </a:txBody>
                  <a:tcPr marL="91437" marR="91437" marT="45729" marB="45729"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海事群 </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D8FF"/>
                    </a:solidFill>
                  </a:tcPr>
                </a:tc>
                <a:tc>
                  <a:txBody>
                    <a:bodyPr/>
                    <a:lstStyle/>
                    <a:p>
                      <a:pPr marL="0" marR="0" lvl="0" indent="0" algn="l" defTabSz="914400" rtl="0" eaLnBrk="1" fontAlgn="base" latinLnBrk="0" hangingPunct="1">
                        <a:lnSpc>
                          <a:spcPts val="1700"/>
                        </a:lnSpc>
                        <a:spcBef>
                          <a:spcPct val="0"/>
                        </a:spcBef>
                        <a:spcAft>
                          <a:spcPct val="0"/>
                        </a:spcAft>
                        <a:buClrTx/>
                        <a:buSzTx/>
                        <a:buFontTx/>
                        <a:buNone/>
                        <a:tabLst/>
                      </a:pPr>
                      <a:r>
                        <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rPr>
                        <a:t>輪機科、航海科</a:t>
                      </a:r>
                      <a:endPar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D8FF"/>
                    </a:solidFill>
                  </a:tcPr>
                </a:tc>
                <a:extLst>
                  <a:ext uri="{0D108BD9-81ED-4DB2-BD59-A6C34878D82A}">
                    <a16:rowId xmlns:a16="http://schemas.microsoft.com/office/drawing/2014/main" xmlns="" val="10005"/>
                  </a:ext>
                </a:extLst>
              </a:tr>
              <a:tr h="610601">
                <a:tc vMerge="1">
                  <a:txBody>
                    <a:bodyPr/>
                    <a:lstStyle/>
                    <a:p>
                      <a:endParaRPr lang="zh-TW" altLang="en-US"/>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水產群 </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ts val="1700"/>
                        </a:lnSpc>
                        <a:spcBef>
                          <a:spcPct val="0"/>
                        </a:spcBef>
                        <a:spcAft>
                          <a:spcPct val="0"/>
                        </a:spcAft>
                        <a:buClrTx/>
                        <a:buSzTx/>
                        <a:buFontTx/>
                        <a:buNone/>
                        <a:tabLst/>
                      </a:pPr>
                      <a:r>
                        <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rPr>
                        <a:t>水產養殖科、漁業科</a:t>
                      </a: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6"/>
                  </a:ext>
                </a:extLst>
              </a:tr>
              <a:tr h="957381">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藝術類</a:t>
                      </a:r>
                    </a:p>
                  </a:txBody>
                  <a:tcPr marL="91437" marR="91437" marT="45729" marB="45729"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69D8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藝術群 </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69D8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rPr>
                        <a:t>電影電視科、多媒體動畫科、影劇科、表演藝術科、戲劇科、美術科、時尚工藝科、音樂科、國樂科、西樂科、舞蹈科</a:t>
                      </a: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rPr>
                        <a:t>、劇場藝術科</a:t>
                      </a:r>
                      <a:endPar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69D8FF"/>
                    </a:solidFill>
                  </a:tcPr>
                </a:tc>
                <a:extLst>
                  <a:ext uri="{0D108BD9-81ED-4DB2-BD59-A6C34878D82A}">
                    <a16:rowId xmlns:a16="http://schemas.microsoft.com/office/drawing/2014/main" xmlns="" val="10007"/>
                  </a:ext>
                </a:extLst>
              </a:tr>
            </a:tbl>
          </a:graphicData>
        </a:graphic>
      </p:graphicFrame>
      <p:sp>
        <p:nvSpPr>
          <p:cNvPr id="17442" name="文字方塊 4"/>
          <p:cNvSpPr txBox="1">
            <a:spLocks noChangeArrowheads="1"/>
          </p:cNvSpPr>
          <p:nvPr/>
        </p:nvSpPr>
        <p:spPr bwMode="auto">
          <a:xfrm>
            <a:off x="1189037" y="6356350"/>
            <a:ext cx="6931025" cy="40005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600">
                <a:solidFill>
                  <a:srgbClr val="FFFFFF"/>
                </a:solidFill>
                <a:latin typeface="標楷體" pitchFamily="65" charset="-120"/>
                <a:ea typeface="標楷體" pitchFamily="65" charset="-120"/>
              </a:defRPr>
            </a:lvl1pPr>
            <a:lvl2pPr marL="742950" indent="-285750">
              <a:defRPr kumimoji="1" sz="1600">
                <a:solidFill>
                  <a:srgbClr val="FFFFFF"/>
                </a:solidFill>
                <a:latin typeface="標楷體" pitchFamily="65" charset="-120"/>
                <a:ea typeface="標楷體" pitchFamily="65" charset="-120"/>
              </a:defRPr>
            </a:lvl2pPr>
            <a:lvl3pPr marL="1143000" indent="-228600">
              <a:defRPr kumimoji="1" sz="1600">
                <a:solidFill>
                  <a:srgbClr val="FFFFFF"/>
                </a:solidFill>
                <a:latin typeface="標楷體" pitchFamily="65" charset="-120"/>
                <a:ea typeface="標楷體" pitchFamily="65" charset="-120"/>
              </a:defRPr>
            </a:lvl3pPr>
            <a:lvl4pPr marL="1600200" indent="-228600">
              <a:defRPr kumimoji="1" sz="1600">
                <a:solidFill>
                  <a:srgbClr val="FFFFFF"/>
                </a:solidFill>
                <a:latin typeface="標楷體" pitchFamily="65" charset="-120"/>
                <a:ea typeface="標楷體" pitchFamily="65" charset="-120"/>
              </a:defRPr>
            </a:lvl4pPr>
            <a:lvl5pPr marL="2057400" indent="-228600">
              <a:defRPr kumimoji="1" sz="1600">
                <a:solidFill>
                  <a:srgbClr val="FFFFFF"/>
                </a:solidFill>
                <a:latin typeface="標楷體" pitchFamily="65" charset="-120"/>
                <a:ea typeface="標楷體" pitchFamily="65" charset="-120"/>
              </a:defRPr>
            </a:lvl5pPr>
            <a:lvl6pPr marL="25146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6pPr>
            <a:lvl7pPr marL="29718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7pPr>
            <a:lvl8pPr marL="34290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8pPr>
            <a:lvl9pPr marL="38862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9pPr>
          </a:lstStyle>
          <a:p>
            <a:pPr eaLnBrk="1" hangingPunct="1"/>
            <a:r>
              <a:rPr lang="en-US" altLang="zh-TW" sz="2000" b="1" dirty="0">
                <a:solidFill>
                  <a:srgbClr val="0043C8"/>
                </a:solidFill>
                <a:latin typeface="微軟正黑體" pitchFamily="34" charset="-120"/>
                <a:ea typeface="微軟正黑體" pitchFamily="34" charset="-120"/>
              </a:rPr>
              <a:t>*</a:t>
            </a:r>
            <a:r>
              <a:rPr lang="zh-TW" altLang="en-US" sz="2000" b="1" dirty="0">
                <a:solidFill>
                  <a:srgbClr val="0043C8"/>
                </a:solidFill>
                <a:latin typeface="微軟正黑體" pitchFamily="34" charset="-120"/>
                <a:ea typeface="微軟正黑體" pitchFamily="34" charset="-120"/>
              </a:rPr>
              <a:t>各高職實際招生科別以當學年度各校核定開設科別為準</a:t>
            </a:r>
          </a:p>
        </p:txBody>
      </p:sp>
      <p:sp>
        <p:nvSpPr>
          <p:cNvPr id="6" name="Rectangle 2"/>
          <p:cNvSpPr txBox="1">
            <a:spLocks noChangeArrowheads="1"/>
          </p:cNvSpPr>
          <p:nvPr/>
        </p:nvSpPr>
        <p:spPr bwMode="auto">
          <a:xfrm>
            <a:off x="370073" y="548680"/>
            <a:ext cx="8568951" cy="476250"/>
          </a:xfrm>
          <a:prstGeom prst="rect">
            <a:avLst/>
          </a:prstGeom>
          <a:ln/>
          <a:extLst/>
        </p:spPr>
        <p:style>
          <a:lnRef idx="1">
            <a:schemeClr val="accent2"/>
          </a:lnRef>
          <a:fillRef idx="2">
            <a:schemeClr val="accent2"/>
          </a:fillRef>
          <a:effectRef idx="1">
            <a:schemeClr val="accent2"/>
          </a:effectRef>
          <a:fontRef idx="minor">
            <a:schemeClr val="dk1"/>
          </a:fontRef>
        </p:style>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標楷體" pitchFamily="65" charset="-120"/>
              </a:defRPr>
            </a:lvl2pPr>
            <a:lvl3pPr algn="ctr" rtl="0" eaLnBrk="0" fontAlgn="base" hangingPunct="0">
              <a:spcBef>
                <a:spcPct val="0"/>
              </a:spcBef>
              <a:spcAft>
                <a:spcPct val="0"/>
              </a:spcAft>
              <a:defRPr kumimoji="1" sz="4400">
                <a:solidFill>
                  <a:schemeClr val="tx2"/>
                </a:solidFill>
                <a:latin typeface="Arial" charset="0"/>
                <a:ea typeface="標楷體" pitchFamily="65" charset="-120"/>
              </a:defRPr>
            </a:lvl3pPr>
            <a:lvl4pPr algn="ctr" rtl="0" eaLnBrk="0" fontAlgn="base" hangingPunct="0">
              <a:spcBef>
                <a:spcPct val="0"/>
              </a:spcBef>
              <a:spcAft>
                <a:spcPct val="0"/>
              </a:spcAft>
              <a:defRPr kumimoji="1" sz="4400">
                <a:solidFill>
                  <a:schemeClr val="tx2"/>
                </a:solidFill>
                <a:latin typeface="Arial" charset="0"/>
                <a:ea typeface="標楷體" pitchFamily="65" charset="-120"/>
              </a:defRPr>
            </a:lvl4pPr>
            <a:lvl5pPr algn="ctr" rtl="0" eaLnBrk="0" fontAlgn="base" hangingPunct="0">
              <a:spcBef>
                <a:spcPct val="0"/>
              </a:spcBef>
              <a:spcAft>
                <a:spcPct val="0"/>
              </a:spcAft>
              <a:defRPr kumimoji="1" sz="4400">
                <a:solidFill>
                  <a:schemeClr val="tx2"/>
                </a:solidFill>
                <a:latin typeface="Arial" charset="0"/>
                <a:ea typeface="標楷體" pitchFamily="65" charset="-120"/>
              </a:defRPr>
            </a:lvl5pPr>
            <a:lvl6pPr marL="457200" algn="ctr" rtl="0" fontAlgn="base">
              <a:spcBef>
                <a:spcPct val="0"/>
              </a:spcBef>
              <a:spcAft>
                <a:spcPct val="0"/>
              </a:spcAft>
              <a:defRPr kumimoji="1" sz="4400">
                <a:solidFill>
                  <a:schemeClr val="tx2"/>
                </a:solidFill>
                <a:latin typeface="Arial" charset="0"/>
                <a:ea typeface="標楷體" pitchFamily="65" charset="-120"/>
              </a:defRPr>
            </a:lvl6pPr>
            <a:lvl7pPr marL="914400" algn="ctr" rtl="0" fontAlgn="base">
              <a:spcBef>
                <a:spcPct val="0"/>
              </a:spcBef>
              <a:spcAft>
                <a:spcPct val="0"/>
              </a:spcAft>
              <a:defRPr kumimoji="1" sz="4400">
                <a:solidFill>
                  <a:schemeClr val="tx2"/>
                </a:solidFill>
                <a:latin typeface="Arial" charset="0"/>
                <a:ea typeface="標楷體" pitchFamily="65" charset="-120"/>
              </a:defRPr>
            </a:lvl7pPr>
            <a:lvl8pPr marL="1371600" algn="ctr" rtl="0" fontAlgn="base">
              <a:spcBef>
                <a:spcPct val="0"/>
              </a:spcBef>
              <a:spcAft>
                <a:spcPct val="0"/>
              </a:spcAft>
              <a:defRPr kumimoji="1" sz="4400">
                <a:solidFill>
                  <a:schemeClr val="tx2"/>
                </a:solidFill>
                <a:latin typeface="Arial" charset="0"/>
                <a:ea typeface="標楷體" pitchFamily="65" charset="-120"/>
              </a:defRPr>
            </a:lvl8pPr>
            <a:lvl9pPr marL="1828800" algn="ctr" rtl="0" fontAlgn="base">
              <a:spcBef>
                <a:spcPct val="0"/>
              </a:spcBef>
              <a:spcAft>
                <a:spcPct val="0"/>
              </a:spcAft>
              <a:defRPr kumimoji="1" sz="4400">
                <a:solidFill>
                  <a:schemeClr val="tx2"/>
                </a:solidFill>
                <a:latin typeface="Arial" charset="0"/>
                <a:ea typeface="標楷體" pitchFamily="65" charset="-120"/>
              </a:defRPr>
            </a:lvl9pPr>
          </a:lstStyle>
          <a:p>
            <a:pPr eaLnBrk="1" hangingPunct="1">
              <a:defRPr/>
            </a:pPr>
            <a:r>
              <a:rPr lang="en-US" altLang="zh-TW"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a:t>
            </a:r>
            <a:r>
              <a:rPr lang="en-US" altLang="zh-TW"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109</a:t>
            </a: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技術型高中</a:t>
            </a:r>
            <a:r>
              <a:rPr lang="en-US" altLang="zh-TW"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a:t>
            </a: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高職</a:t>
            </a:r>
            <a:r>
              <a:rPr lang="en-US" altLang="zh-TW"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)15</a:t>
            </a: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群科歸屬表</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a:t>
            </a:r>
            <a:r>
              <a:rPr lang="en-US" altLang="zh-TW"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2/2</a:t>
            </a:r>
          </a:p>
        </p:txBody>
      </p:sp>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66</a:t>
            </a:fld>
            <a:endParaRPr lang="zh-TW" altLang="en-US">
              <a:solidFill>
                <a:prstClr val="black">
                  <a:tint val="75000"/>
                </a:prstClr>
              </a:solidFill>
            </a:endParaRPr>
          </a:p>
        </p:txBody>
      </p:sp>
    </p:spTree>
    <p:extLst>
      <p:ext uri="{BB962C8B-B14F-4D97-AF65-F5344CB8AC3E}">
        <p14:creationId xmlns:p14="http://schemas.microsoft.com/office/powerpoint/2010/main" val="35822121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518160" y="460828"/>
            <a:ext cx="8229600" cy="706438"/>
          </a:xfrm>
        </p:spPr>
        <p:txBody>
          <a:bodyPr>
            <a:normAutofit/>
          </a:bodyPr>
          <a:lstStyle/>
          <a:p>
            <a:pPr lvl="0" algn="ctr"/>
            <a:r>
              <a:rPr lang="en-US" altLang="zh-TW" sz="4000" b="1" dirty="0" smtClean="0">
                <a:solidFill>
                  <a:srgbClr val="0000FF"/>
                </a:solidFill>
                <a:latin typeface="微軟正黑體" pitchFamily="34" charset="-120"/>
                <a:ea typeface="微軟正黑體" pitchFamily="34" charset="-120"/>
              </a:rPr>
              <a:t>109</a:t>
            </a:r>
            <a:r>
              <a:rPr lang="zh-TW" altLang="en-US" sz="4000" b="1" dirty="0" smtClean="0">
                <a:solidFill>
                  <a:srgbClr val="0000FF"/>
                </a:solidFill>
                <a:latin typeface="微軟正黑體" pitchFamily="34" charset="-120"/>
                <a:ea typeface="微軟正黑體" pitchFamily="34" charset="-120"/>
              </a:rPr>
              <a:t>年</a:t>
            </a:r>
            <a:r>
              <a:rPr lang="zh-TW" altLang="en-US" sz="4000" b="1" dirty="0" smtClean="0">
                <a:solidFill>
                  <a:srgbClr val="0000FF"/>
                </a:solidFill>
                <a:effectLst/>
                <a:latin typeface="微軟正黑體" pitchFamily="34" charset="-120"/>
                <a:ea typeface="微軟正黑體" pitchFamily="34" charset="-120"/>
              </a:rPr>
              <a:t>彰化區 </a:t>
            </a:r>
            <a:r>
              <a:rPr lang="zh-TW" altLang="en-US" sz="4000" b="1" dirty="0" smtClean="0">
                <a:solidFill>
                  <a:srgbClr val="006600"/>
                </a:solidFill>
                <a:effectLst>
                  <a:glow rad="101600">
                    <a:srgbClr val="C00000">
                      <a:alpha val="40000"/>
                    </a:srgbClr>
                  </a:glow>
                </a:effectLst>
                <a:latin typeface="微軟正黑體" pitchFamily="34" charset="-120"/>
                <a:ea typeface="微軟正黑體" pitchFamily="34" charset="-120"/>
              </a:rPr>
              <a:t>工業類 </a:t>
            </a:r>
            <a:r>
              <a:rPr lang="zh-TW" altLang="en-US" sz="4000" b="1" dirty="0" smtClean="0">
                <a:solidFill>
                  <a:srgbClr val="0000FF"/>
                </a:solidFill>
                <a:effectLst/>
                <a:latin typeface="微軟正黑體" pitchFamily="34" charset="-120"/>
                <a:ea typeface="微軟正黑體" pitchFamily="34" charset="-120"/>
              </a:rPr>
              <a:t>設科學校</a:t>
            </a:r>
            <a:endParaRPr lang="zh-TW" altLang="en-US" sz="4000" b="1" dirty="0">
              <a:solidFill>
                <a:srgbClr val="0000FF"/>
              </a:solidFill>
              <a:effectLst/>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3287042812"/>
              </p:ext>
            </p:extLst>
          </p:nvPr>
        </p:nvGraphicFramePr>
        <p:xfrm>
          <a:off x="251520" y="1268760"/>
          <a:ext cx="4175167" cy="3564240"/>
        </p:xfrm>
        <a:graphic>
          <a:graphicData uri="http://schemas.openxmlformats.org/drawingml/2006/table">
            <a:tbl>
              <a:tblPr bandRow="1">
                <a:tableStyleId>{284E427A-3D55-4303-BF80-6455036E1DE7}</a:tableStyleId>
              </a:tblPr>
              <a:tblGrid>
                <a:gridCol w="4175167">
                  <a:extLst>
                    <a:ext uri="{9D8B030D-6E8A-4147-A177-3AD203B41FA5}">
                      <a16:colId xmlns:a16="http://schemas.microsoft.com/office/drawing/2014/main" xmlns="" val="20000"/>
                    </a:ext>
                  </a:extLst>
                </a:gridCol>
              </a:tblGrid>
              <a:tr h="943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smtClean="0">
                          <a:solidFill>
                            <a:srgbClr val="FF0000"/>
                          </a:solidFill>
                          <a:latin typeface="微軟正黑體" pitchFamily="34" charset="-120"/>
                          <a:ea typeface="微軟正黑體" pitchFamily="34" charset="-120"/>
                        </a:rPr>
                        <a:t>機械科：</a:t>
                      </a:r>
                      <a:r>
                        <a:rPr lang="zh-TW" altLang="en-US" sz="2400" b="1" u="sng" dirty="0" smtClean="0">
                          <a:solidFill>
                            <a:schemeClr val="tx1"/>
                          </a:solidFill>
                          <a:latin typeface="微軟正黑體" pitchFamily="34" charset="-120"/>
                          <a:ea typeface="微軟正黑體" pitchFamily="34" charset="-120"/>
                        </a:rPr>
                        <a:t>彰工</a:t>
                      </a:r>
                      <a:r>
                        <a:rPr lang="zh-TW" altLang="en-US" sz="2400" b="1" u="none" dirty="0" smtClean="0">
                          <a:latin typeface="微軟正黑體" pitchFamily="34" charset="-120"/>
                          <a:ea typeface="微軟正黑體" pitchFamily="34" charset="-120"/>
                        </a:rPr>
                        <a:t>、</a:t>
                      </a:r>
                      <a:r>
                        <a:rPr lang="zh-TW" altLang="en-US" sz="2400" b="1" u="sng" dirty="0" smtClean="0">
                          <a:solidFill>
                            <a:schemeClr val="tx1"/>
                          </a:solidFill>
                          <a:latin typeface="微軟正黑體" pitchFamily="34" charset="-120"/>
                          <a:ea typeface="微軟正黑體" pitchFamily="34" charset="-120"/>
                        </a:rPr>
                        <a:t>秀工</a:t>
                      </a:r>
                      <a:r>
                        <a:rPr lang="zh-TW" altLang="en-US" sz="2400" b="1" u="none" dirty="0" smtClean="0">
                          <a:latin typeface="微軟正黑體" pitchFamily="34" charset="-120"/>
                          <a:ea typeface="微軟正黑體" pitchFamily="34" charset="-120"/>
                        </a:rPr>
                        <a:t>、</a:t>
                      </a:r>
                      <a:r>
                        <a:rPr lang="zh-TW" altLang="en-US" sz="2400" b="1" u="sng" dirty="0" smtClean="0">
                          <a:solidFill>
                            <a:schemeClr val="tx1"/>
                          </a:solidFill>
                          <a:latin typeface="微軟正黑體" pitchFamily="34" charset="-120"/>
                          <a:ea typeface="微軟正黑體" pitchFamily="34" charset="-120"/>
                        </a:rPr>
                        <a:t>員農</a:t>
                      </a:r>
                      <a:r>
                        <a:rPr lang="zh-TW" altLang="en-US" sz="2400" b="1" u="none" dirty="0" smtClean="0">
                          <a:latin typeface="微軟正黑體" pitchFamily="34" charset="-120"/>
                          <a:ea typeface="微軟正黑體" pitchFamily="34" charset="-120"/>
                        </a:rPr>
                        <a:t>、</a:t>
                      </a:r>
                      <a:r>
                        <a:rPr lang="en-US" altLang="zh-TW" sz="2400" b="1" u="none" dirty="0" smtClean="0">
                          <a:latin typeface="微軟正黑體" pitchFamily="34" charset="-120"/>
                          <a:ea typeface="微軟正黑體" pitchFamily="34" charset="-120"/>
                        </a:rPr>
                        <a:t/>
                      </a:r>
                      <a:br>
                        <a:rPr lang="en-US" altLang="zh-TW" sz="2400" b="1" u="none" dirty="0" smtClean="0">
                          <a:latin typeface="微軟正黑體" pitchFamily="34" charset="-120"/>
                          <a:ea typeface="微軟正黑體" pitchFamily="34" charset="-120"/>
                        </a:rPr>
                      </a:br>
                      <a:r>
                        <a:rPr lang="zh-TW" altLang="en-US" sz="2400" b="1" u="none" dirty="0" smtClean="0">
                          <a:latin typeface="微軟正黑體" pitchFamily="34" charset="-120"/>
                          <a:ea typeface="微軟正黑體" pitchFamily="34" charset="-120"/>
                        </a:rPr>
                        <a:t>                永工、二工、達德</a:t>
                      </a:r>
                      <a:endParaRPr lang="en-US" altLang="zh-TW" sz="2400" b="1" u="none" dirty="0" smtClean="0">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smtClean="0">
                          <a:solidFill>
                            <a:srgbClr val="FF0000"/>
                          </a:solidFill>
                          <a:latin typeface="微軟正黑體" pitchFamily="34" charset="-120"/>
                          <a:ea typeface="微軟正黑體" pitchFamily="34" charset="-120"/>
                        </a:rPr>
                        <a:t>鑄造科*：</a:t>
                      </a:r>
                      <a:r>
                        <a:rPr lang="zh-TW" altLang="en-US" sz="2400" b="1" u="none" dirty="0" smtClean="0">
                          <a:latin typeface="微軟正黑體" pitchFamily="34" charset="-120"/>
                          <a:ea typeface="微軟正黑體" pitchFamily="34" charset="-120"/>
                        </a:rPr>
                        <a:t>彰工</a:t>
                      </a:r>
                      <a:endParaRPr lang="zh-TW" altLang="en-US" sz="2400" b="1" u="none" dirty="0">
                        <a:latin typeface="微軟正黑體" pitchFamily="34" charset="-120"/>
                        <a:ea typeface="微軟正黑體" pitchFamily="34" charset="-120"/>
                      </a:endParaRPr>
                    </a:p>
                  </a:txBody>
                  <a:tcPr/>
                </a:tc>
                <a:extLst>
                  <a:ext uri="{0D108BD9-81ED-4DB2-BD59-A6C34878D82A}">
                    <a16:rowId xmlns:a16="http://schemas.microsoft.com/office/drawing/2014/main" xmlns="" val="10001"/>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smtClean="0">
                          <a:solidFill>
                            <a:srgbClr val="FF0000"/>
                          </a:solidFill>
                          <a:latin typeface="微軟正黑體" pitchFamily="34" charset="-120"/>
                          <a:ea typeface="微軟正黑體" pitchFamily="34" charset="-120"/>
                        </a:rPr>
                        <a:t>機械木模科*：</a:t>
                      </a:r>
                      <a:r>
                        <a:rPr lang="zh-TW" altLang="en-US" sz="2400" b="1" u="none" dirty="0" smtClean="0">
                          <a:latin typeface="微軟正黑體" pitchFamily="34" charset="-120"/>
                          <a:ea typeface="微軟正黑體" pitchFamily="34" charset="-120"/>
                        </a:rPr>
                        <a:t>彰工</a:t>
                      </a:r>
                      <a:endParaRPr lang="zh-TW" altLang="en-US" sz="2400" b="1" u="none" dirty="0">
                        <a:latin typeface="微軟正黑體" pitchFamily="34" charset="-120"/>
                        <a:ea typeface="微軟正黑體" pitchFamily="34" charset="-120"/>
                      </a:endParaRPr>
                    </a:p>
                  </a:txBody>
                  <a:tcPr/>
                </a:tc>
                <a:extLst>
                  <a:ext uri="{0D108BD9-81ED-4DB2-BD59-A6C34878D82A}">
                    <a16:rowId xmlns:a16="http://schemas.microsoft.com/office/drawing/2014/main" xmlns="" val="10002"/>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smtClean="0">
                          <a:solidFill>
                            <a:srgbClr val="FF0000"/>
                          </a:solidFill>
                          <a:latin typeface="微軟正黑體" pitchFamily="34" charset="-120"/>
                          <a:ea typeface="微軟正黑體" pitchFamily="34" charset="-120"/>
                        </a:rPr>
                        <a:t>機電科：</a:t>
                      </a:r>
                      <a:r>
                        <a:rPr lang="zh-TW" altLang="en-US" sz="2400" b="1" u="none" dirty="0" smtClean="0">
                          <a:latin typeface="微軟正黑體" pitchFamily="34" charset="-120"/>
                          <a:ea typeface="微軟正黑體" pitchFamily="34" charset="-120"/>
                        </a:rPr>
                        <a:t>彰工</a:t>
                      </a:r>
                      <a:endParaRPr lang="zh-TW" altLang="en-US" sz="2400" b="1" u="none" dirty="0">
                        <a:latin typeface="微軟正黑體" pitchFamily="34" charset="-120"/>
                        <a:ea typeface="微軟正黑體" pitchFamily="34" charset="-120"/>
                      </a:endParaRPr>
                    </a:p>
                  </a:txBody>
                  <a:tcPr/>
                </a:tc>
                <a:extLst>
                  <a:ext uri="{0D108BD9-81ED-4DB2-BD59-A6C34878D82A}">
                    <a16:rowId xmlns:a16="http://schemas.microsoft.com/office/drawing/2014/main" xmlns="" val="10003"/>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smtClean="0">
                          <a:solidFill>
                            <a:srgbClr val="FF0000"/>
                          </a:solidFill>
                          <a:latin typeface="微軟正黑體" pitchFamily="34" charset="-120"/>
                          <a:ea typeface="微軟正黑體" pitchFamily="34" charset="-120"/>
                        </a:rPr>
                        <a:t>製圖科：</a:t>
                      </a:r>
                      <a:r>
                        <a:rPr lang="zh-TW" altLang="en-US" sz="2200" b="1" u="sng" dirty="0" smtClean="0">
                          <a:latin typeface="微軟正黑體" pitchFamily="34" charset="-120"/>
                          <a:ea typeface="微軟正黑體" pitchFamily="34" charset="-120"/>
                        </a:rPr>
                        <a:t>彰工</a:t>
                      </a:r>
                      <a:r>
                        <a:rPr lang="zh-TW" altLang="en-US" sz="2200" b="1" u="none" dirty="0" smtClean="0">
                          <a:latin typeface="微軟正黑體" pitchFamily="34" charset="-120"/>
                          <a:ea typeface="微軟正黑體" pitchFamily="34" charset="-120"/>
                        </a:rPr>
                        <a:t>、</a:t>
                      </a:r>
                      <a:r>
                        <a:rPr lang="zh-TW" altLang="en-US" sz="2200" b="1" u="sng" dirty="0" smtClean="0">
                          <a:latin typeface="微軟正黑體" pitchFamily="34" charset="-120"/>
                          <a:ea typeface="微軟正黑體" pitchFamily="34" charset="-120"/>
                        </a:rPr>
                        <a:t>秀工</a:t>
                      </a:r>
                      <a:r>
                        <a:rPr lang="zh-TW" altLang="en-US" sz="2200" b="1" u="none" dirty="0" smtClean="0">
                          <a:latin typeface="微軟正黑體" pitchFamily="34" charset="-120"/>
                          <a:ea typeface="微軟正黑體" pitchFamily="34" charset="-120"/>
                        </a:rPr>
                        <a:t>、永工</a:t>
                      </a:r>
                      <a:endParaRPr lang="zh-TW" altLang="en-US" sz="2200" b="1" u="none" dirty="0">
                        <a:latin typeface="微軟正黑體" pitchFamily="34" charset="-120"/>
                        <a:ea typeface="微軟正黑體" pitchFamily="34" charset="-120"/>
                      </a:endParaRPr>
                    </a:p>
                  </a:txBody>
                  <a:tcPr/>
                </a:tc>
                <a:extLst>
                  <a:ext uri="{0D108BD9-81ED-4DB2-BD59-A6C34878D82A}">
                    <a16:rowId xmlns:a16="http://schemas.microsoft.com/office/drawing/2014/main" xmlns="" val="10004"/>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smtClean="0">
                          <a:solidFill>
                            <a:srgbClr val="FF0000"/>
                          </a:solidFill>
                          <a:latin typeface="微軟正黑體" pitchFamily="34" charset="-120"/>
                          <a:ea typeface="微軟正黑體" pitchFamily="34" charset="-120"/>
                        </a:rPr>
                        <a:t>生物產業機電科：</a:t>
                      </a:r>
                      <a:r>
                        <a:rPr lang="zh-TW" altLang="en-US" sz="2400" b="1" u="none" dirty="0" smtClean="0">
                          <a:latin typeface="微軟正黑體" pitchFamily="34" charset="-120"/>
                          <a:ea typeface="微軟正黑體" pitchFamily="34" charset="-120"/>
                        </a:rPr>
                        <a:t>員農</a:t>
                      </a:r>
                      <a:endParaRPr lang="zh-TW" altLang="en-US" sz="2400" b="1" u="none" dirty="0">
                        <a:latin typeface="微軟正黑體" pitchFamily="34" charset="-120"/>
                        <a:ea typeface="微軟正黑體" pitchFamily="34" charset="-120"/>
                      </a:endParaRPr>
                    </a:p>
                  </a:txBody>
                  <a:tcPr/>
                </a:tc>
                <a:extLst>
                  <a:ext uri="{0D108BD9-81ED-4DB2-BD59-A6C34878D82A}">
                    <a16:rowId xmlns:a16="http://schemas.microsoft.com/office/drawing/2014/main" xmlns="" val="10005"/>
                  </a:ext>
                </a:extLst>
              </a:tr>
            </a:tbl>
          </a:graphicData>
        </a:graphic>
      </p:graphicFrame>
      <p:graphicFrame>
        <p:nvGraphicFramePr>
          <p:cNvPr id="23" name="表格 22"/>
          <p:cNvGraphicFramePr>
            <a:graphicFrameLocks noGrp="1"/>
          </p:cNvGraphicFramePr>
          <p:nvPr>
            <p:extLst>
              <p:ext uri="{D42A27DB-BD31-4B8C-83A1-F6EECF244321}">
                <p14:modId xmlns:p14="http://schemas.microsoft.com/office/powerpoint/2010/main" val="2534844318"/>
              </p:ext>
            </p:extLst>
          </p:nvPr>
        </p:nvGraphicFramePr>
        <p:xfrm>
          <a:off x="4788024" y="5013176"/>
          <a:ext cx="4176464" cy="457200"/>
        </p:xfrm>
        <a:graphic>
          <a:graphicData uri="http://schemas.openxmlformats.org/drawingml/2006/table">
            <a:tbl>
              <a:tblPr bandRow="1">
                <a:tableStyleId>{284E427A-3D55-4303-BF80-6455036E1DE7}</a:tableStyleId>
              </a:tblPr>
              <a:tblGrid>
                <a:gridCol w="4176464">
                  <a:extLst>
                    <a:ext uri="{9D8B030D-6E8A-4147-A177-3AD203B41FA5}">
                      <a16:colId xmlns:a16="http://schemas.microsoft.com/office/drawing/2014/main" xmlns=""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化工科：</a:t>
                      </a:r>
                      <a:r>
                        <a:rPr lang="zh-TW" altLang="en-US" sz="2400" b="1" u="sng" dirty="0" smtClean="0">
                          <a:solidFill>
                            <a:schemeClr val="tx1"/>
                          </a:solidFill>
                          <a:latin typeface="微軟正黑體" pitchFamily="34" charset="-120"/>
                          <a:ea typeface="微軟正黑體" pitchFamily="34" charset="-120"/>
                        </a:rPr>
                        <a:t>崇實</a:t>
                      </a:r>
                      <a:r>
                        <a:rPr lang="zh-TW" altLang="en-US" sz="2400" b="1" dirty="0" smtClean="0">
                          <a:solidFill>
                            <a:schemeClr val="tx1"/>
                          </a:solidFill>
                          <a:latin typeface="微軟正黑體" pitchFamily="34" charset="-120"/>
                          <a:ea typeface="微軟正黑體" pitchFamily="34" charset="-120"/>
                        </a:rPr>
                        <a:t>、</a:t>
                      </a:r>
                      <a:r>
                        <a:rPr lang="zh-TW" altLang="en-US" sz="2400" b="1" u="none" dirty="0" smtClean="0">
                          <a:solidFill>
                            <a:schemeClr val="tx1"/>
                          </a:solidFill>
                          <a:latin typeface="微軟正黑體" pitchFamily="34" charset="-120"/>
                          <a:ea typeface="微軟正黑體" pitchFamily="34" charset="-120"/>
                        </a:rPr>
                        <a:t>永工</a:t>
                      </a:r>
                      <a:endParaRPr lang="en-US" altLang="zh-TW" sz="2400" b="1" u="none" dirty="0" smtClean="0">
                        <a:solidFill>
                          <a:schemeClr val="tx1"/>
                        </a:solidFill>
                      </a:endParaRPr>
                    </a:p>
                  </a:txBody>
                  <a:tcPr>
                    <a:solidFill>
                      <a:schemeClr val="accent6">
                        <a:alpha val="40000"/>
                      </a:schemeClr>
                    </a:solidFill>
                  </a:tcPr>
                </a:tc>
                <a:extLst>
                  <a:ext uri="{0D108BD9-81ED-4DB2-BD59-A6C34878D82A}">
                    <a16:rowId xmlns:a16="http://schemas.microsoft.com/office/drawing/2014/main" xmlns="" val="10000"/>
                  </a:ext>
                </a:extLst>
              </a:tr>
            </a:tbl>
          </a:graphicData>
        </a:graphic>
      </p:graphicFrame>
      <p:graphicFrame>
        <p:nvGraphicFramePr>
          <p:cNvPr id="27" name="表格 26"/>
          <p:cNvGraphicFramePr>
            <a:graphicFrameLocks noGrp="1"/>
          </p:cNvGraphicFramePr>
          <p:nvPr>
            <p:extLst>
              <p:ext uri="{D42A27DB-BD31-4B8C-83A1-F6EECF244321}">
                <p14:modId xmlns:p14="http://schemas.microsoft.com/office/powerpoint/2010/main" val="3288929024"/>
              </p:ext>
            </p:extLst>
          </p:nvPr>
        </p:nvGraphicFramePr>
        <p:xfrm>
          <a:off x="251520" y="5229200"/>
          <a:ext cx="4235755" cy="1298813"/>
        </p:xfrm>
        <a:graphic>
          <a:graphicData uri="http://schemas.openxmlformats.org/drawingml/2006/table">
            <a:tbl>
              <a:tblPr bandRow="1">
                <a:tableStyleId>{284E427A-3D55-4303-BF80-6455036E1DE7}</a:tableStyleId>
              </a:tblPr>
              <a:tblGrid>
                <a:gridCol w="4235755">
                  <a:extLst>
                    <a:ext uri="{9D8B030D-6E8A-4147-A177-3AD203B41FA5}">
                      <a16:colId xmlns:a16="http://schemas.microsoft.com/office/drawing/2014/main" xmlns="" val="20000"/>
                    </a:ext>
                  </a:extLst>
                </a:gridCol>
              </a:tblGrid>
              <a:tr h="6042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smtClean="0">
                          <a:solidFill>
                            <a:srgbClr val="FF0000"/>
                          </a:solidFill>
                          <a:latin typeface="微軟正黑體" pitchFamily="34" charset="-120"/>
                          <a:ea typeface="微軟正黑體" pitchFamily="34" charset="-120"/>
                        </a:rPr>
                        <a:t>汽車科：</a:t>
                      </a:r>
                      <a:r>
                        <a:rPr lang="zh-TW" altLang="en-US" sz="2400" b="1" u="none" dirty="0" smtClean="0">
                          <a:solidFill>
                            <a:schemeClr val="tx1"/>
                          </a:solidFill>
                          <a:latin typeface="微軟正黑體" pitchFamily="34" charset="-120"/>
                          <a:ea typeface="微軟正黑體" pitchFamily="34" charset="-120"/>
                        </a:rPr>
                        <a:t>鹿中、</a:t>
                      </a:r>
                      <a:r>
                        <a:rPr lang="zh-TW" altLang="en-US" sz="2400" b="1" u="sng" dirty="0" smtClean="0">
                          <a:solidFill>
                            <a:schemeClr val="tx1"/>
                          </a:solidFill>
                          <a:latin typeface="微軟正黑體" pitchFamily="34" charset="-120"/>
                          <a:ea typeface="微軟正黑體" pitchFamily="34" charset="-120"/>
                        </a:rPr>
                        <a:t>彰工</a:t>
                      </a:r>
                      <a:r>
                        <a:rPr lang="zh-TW" altLang="en-US" sz="2400" b="1" u="none" dirty="0" smtClean="0">
                          <a:solidFill>
                            <a:schemeClr val="tx1"/>
                          </a:solidFill>
                          <a:latin typeface="微軟正黑體" pitchFamily="34" charset="-120"/>
                          <a:ea typeface="微軟正黑體" pitchFamily="34" charset="-120"/>
                        </a:rPr>
                        <a:t>、</a:t>
                      </a:r>
                      <a:r>
                        <a:rPr lang="zh-TW" altLang="en-US" sz="2400" b="1" u="sng" dirty="0" smtClean="0">
                          <a:solidFill>
                            <a:schemeClr val="tx1"/>
                          </a:solidFill>
                          <a:latin typeface="微軟正黑體" pitchFamily="34" charset="-120"/>
                          <a:ea typeface="微軟正黑體" pitchFamily="34" charset="-120"/>
                        </a:rPr>
                        <a:t>大慶</a:t>
                      </a:r>
                      <a:r>
                        <a:rPr lang="zh-TW" altLang="en-US" sz="2400" b="1" u="none" dirty="0" smtClean="0">
                          <a:solidFill>
                            <a:schemeClr val="tx1"/>
                          </a:solidFill>
                          <a:latin typeface="微軟正黑體" pitchFamily="34" charset="-120"/>
                          <a:ea typeface="微軟正黑體" pitchFamily="34" charset="-120"/>
                        </a:rPr>
                        <a:t>、</a:t>
                      </a:r>
                      <a:r>
                        <a:rPr lang="en-US" altLang="zh-TW" sz="2400" b="1" u="none" dirty="0" smtClean="0">
                          <a:solidFill>
                            <a:schemeClr val="tx1"/>
                          </a:solidFill>
                          <a:latin typeface="微軟正黑體" pitchFamily="34" charset="-120"/>
                          <a:ea typeface="微軟正黑體" pitchFamily="34" charset="-120"/>
                        </a:rPr>
                        <a:t/>
                      </a:r>
                      <a:br>
                        <a:rPr lang="en-US" altLang="zh-TW" sz="2400" b="1" u="none" dirty="0" smtClean="0">
                          <a:solidFill>
                            <a:schemeClr val="tx1"/>
                          </a:solidFill>
                          <a:latin typeface="微軟正黑體" pitchFamily="34" charset="-120"/>
                          <a:ea typeface="微軟正黑體" pitchFamily="34" charset="-120"/>
                        </a:rPr>
                      </a:br>
                      <a:r>
                        <a:rPr lang="zh-TW" altLang="en-US" sz="2400" b="1" u="none" dirty="0" smtClean="0">
                          <a:solidFill>
                            <a:schemeClr val="tx1"/>
                          </a:solidFill>
                          <a:latin typeface="微軟正黑體" pitchFamily="34" charset="-120"/>
                          <a:ea typeface="微軟正黑體" pitchFamily="34" charset="-120"/>
                        </a:rPr>
                        <a:t>                達德</a:t>
                      </a:r>
                      <a:endParaRPr lang="en-US" altLang="zh-TW" sz="2400" b="1" u="none" dirty="0" smtClean="0">
                        <a:solidFill>
                          <a:schemeClr val="tx1"/>
                        </a:solidFill>
                        <a:latin typeface="微軟正黑體" pitchFamily="34" charset="-120"/>
                        <a:ea typeface="微軟正黑體" pitchFamily="34" charset="-120"/>
                      </a:endParaRPr>
                    </a:p>
                  </a:txBody>
                  <a:tcPr>
                    <a:solidFill>
                      <a:srgbClr val="FFC000">
                        <a:alpha val="40000"/>
                      </a:srgbClr>
                    </a:solidFill>
                  </a:tcPr>
                </a:tc>
                <a:extLst>
                  <a:ext uri="{0D108BD9-81ED-4DB2-BD59-A6C34878D82A}">
                    <a16:rowId xmlns:a16="http://schemas.microsoft.com/office/drawing/2014/main" xmlns="" val="10000"/>
                  </a:ext>
                </a:extLst>
              </a:tr>
              <a:tr h="4758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smtClean="0">
                          <a:solidFill>
                            <a:srgbClr val="FF0000"/>
                          </a:solidFill>
                          <a:latin typeface="微軟正黑體" pitchFamily="34" charset="-120"/>
                          <a:ea typeface="微軟正黑體" pitchFamily="34" charset="-120"/>
                        </a:rPr>
                        <a:t>飛機修護科：</a:t>
                      </a:r>
                      <a:r>
                        <a:rPr lang="zh-TW" altLang="en-US" sz="2400" b="1" u="none" dirty="0" smtClean="0">
                          <a:solidFill>
                            <a:schemeClr val="tx1"/>
                          </a:solidFill>
                          <a:latin typeface="微軟正黑體" pitchFamily="34" charset="-120"/>
                          <a:ea typeface="微軟正黑體" pitchFamily="34" charset="-120"/>
                        </a:rPr>
                        <a:t>大慶</a:t>
                      </a:r>
                      <a:endParaRPr lang="en-US" altLang="zh-TW" sz="2400" b="1" u="none" dirty="0" smtClean="0">
                        <a:solidFill>
                          <a:schemeClr val="tx1"/>
                        </a:solidFill>
                        <a:latin typeface="微軟正黑體" pitchFamily="34" charset="-120"/>
                        <a:ea typeface="微軟正黑體" pitchFamily="34" charset="-120"/>
                      </a:endParaRPr>
                    </a:p>
                  </a:txBody>
                  <a:tcPr>
                    <a:solidFill>
                      <a:srgbClr val="FFC000">
                        <a:alpha val="40000"/>
                      </a:srgbClr>
                    </a:solidFill>
                  </a:tcPr>
                </a:tc>
                <a:extLst>
                  <a:ext uri="{0D108BD9-81ED-4DB2-BD59-A6C34878D82A}">
                    <a16:rowId xmlns:a16="http://schemas.microsoft.com/office/drawing/2014/main" xmlns="" val="10001"/>
                  </a:ext>
                </a:extLst>
              </a:tr>
            </a:tbl>
          </a:graphicData>
        </a:graphic>
      </p:graphicFrame>
      <p:graphicFrame>
        <p:nvGraphicFramePr>
          <p:cNvPr id="30" name="表格 29"/>
          <p:cNvGraphicFramePr>
            <a:graphicFrameLocks noGrp="1"/>
          </p:cNvGraphicFramePr>
          <p:nvPr>
            <p:extLst>
              <p:ext uri="{D42A27DB-BD31-4B8C-83A1-F6EECF244321}">
                <p14:modId xmlns:p14="http://schemas.microsoft.com/office/powerpoint/2010/main" val="1785761738"/>
              </p:ext>
            </p:extLst>
          </p:nvPr>
        </p:nvGraphicFramePr>
        <p:xfrm>
          <a:off x="4788024" y="1268760"/>
          <a:ext cx="4176464" cy="3017520"/>
        </p:xfrm>
        <a:graphic>
          <a:graphicData uri="http://schemas.openxmlformats.org/drawingml/2006/table">
            <a:tbl>
              <a:tblPr bandRow="1">
                <a:tableStyleId>{69C7853C-536D-4A76-A0AE-DD22124D55A5}</a:tableStyleId>
              </a:tblPr>
              <a:tblGrid>
                <a:gridCol w="4176464">
                  <a:extLst>
                    <a:ext uri="{9D8B030D-6E8A-4147-A177-3AD203B41FA5}">
                      <a16:colId xmlns:a16="http://schemas.microsoft.com/office/drawing/2014/main" xmlns="" val="20000"/>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資訊科：</a:t>
                      </a:r>
                      <a:r>
                        <a:rPr lang="zh-TW" altLang="en-US" sz="2400" b="1" u="sng" dirty="0" smtClean="0">
                          <a:solidFill>
                            <a:schemeClr val="tx1"/>
                          </a:solidFill>
                          <a:latin typeface="微軟正黑體" pitchFamily="34" charset="-120"/>
                          <a:ea typeface="微軟正黑體" pitchFamily="34" charset="-120"/>
                        </a:rPr>
                        <a:t>彰工</a:t>
                      </a:r>
                      <a:r>
                        <a:rPr lang="zh-TW" altLang="en-US" sz="2400" b="1" dirty="0" smtClean="0">
                          <a:solidFill>
                            <a:schemeClr val="tx1"/>
                          </a:solidFill>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崇實、</a:t>
                      </a:r>
                      <a:r>
                        <a:rPr lang="zh-TW" altLang="en-US" sz="2400" b="1" u="sng" dirty="0" smtClean="0">
                          <a:latin typeface="微軟正黑體" pitchFamily="34" charset="-120"/>
                          <a:ea typeface="微軟正黑體" pitchFamily="34" charset="-120"/>
                        </a:rPr>
                        <a:t>永工</a:t>
                      </a:r>
                      <a:r>
                        <a:rPr lang="zh-TW" altLang="en-US" sz="2400" b="1" dirty="0" smtClean="0">
                          <a:latin typeface="微軟正黑體" pitchFamily="34" charset="-120"/>
                          <a:ea typeface="微軟正黑體" pitchFamily="34" charset="-120"/>
                        </a:rPr>
                        <a:t>、</a:t>
                      </a:r>
                      <a:r>
                        <a:rPr lang="en-US" altLang="zh-TW" sz="2400" b="1" dirty="0" smtClean="0">
                          <a:latin typeface="微軟正黑體" pitchFamily="34" charset="-120"/>
                          <a:ea typeface="微軟正黑體" pitchFamily="34" charset="-120"/>
                        </a:rPr>
                        <a:t/>
                      </a:r>
                      <a:br>
                        <a:rPr lang="en-US" altLang="zh-TW" sz="2400" b="1" dirty="0" smtClean="0">
                          <a:latin typeface="微軟正黑體" pitchFamily="34" charset="-120"/>
                          <a:ea typeface="微軟正黑體" pitchFamily="34" charset="-120"/>
                        </a:rPr>
                      </a:br>
                      <a:r>
                        <a:rPr lang="zh-TW" altLang="en-US" sz="2400" b="1" dirty="0" smtClean="0">
                          <a:latin typeface="微軟正黑體" pitchFamily="34" charset="-120"/>
                          <a:ea typeface="微軟正黑體" pitchFamily="34" charset="-120"/>
                        </a:rPr>
                        <a:t>                大慶、達德</a:t>
                      </a:r>
                      <a:endParaRPr lang="en-US" altLang="zh-TW" sz="2400" b="1" u="none" dirty="0" smtClean="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電子科：</a:t>
                      </a:r>
                      <a:r>
                        <a:rPr lang="zh-TW" altLang="en-US" sz="2400" b="1" u="none" dirty="0" smtClean="0">
                          <a:latin typeface="微軟正黑體" pitchFamily="34" charset="-120"/>
                          <a:ea typeface="微軟正黑體" pitchFamily="34" charset="-120"/>
                        </a:rPr>
                        <a:t>彰工</a:t>
                      </a:r>
                      <a:r>
                        <a:rPr lang="zh-TW" altLang="en-US" sz="2400" b="1" dirty="0" smtClean="0">
                          <a:latin typeface="微軟正黑體" pitchFamily="34" charset="-120"/>
                          <a:ea typeface="微軟正黑體" pitchFamily="34" charset="-120"/>
                        </a:rPr>
                        <a:t>、二工、正德</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1"/>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控制科：</a:t>
                      </a:r>
                      <a:r>
                        <a:rPr lang="zh-TW" altLang="en-US" sz="2400" b="1" dirty="0" smtClean="0">
                          <a:latin typeface="微軟正黑體" pitchFamily="34" charset="-120"/>
                          <a:ea typeface="微軟正黑體" pitchFamily="34" charset="-120"/>
                        </a:rPr>
                        <a:t>彰工</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2"/>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電機科：</a:t>
                      </a:r>
                      <a:r>
                        <a:rPr lang="zh-TW" altLang="en-US" sz="2400" b="1" u="sng" dirty="0" smtClean="0">
                          <a:latin typeface="微軟正黑體" pitchFamily="34" charset="-120"/>
                          <a:ea typeface="微軟正黑體" pitchFamily="34" charset="-120"/>
                        </a:rPr>
                        <a:t>彰工</a:t>
                      </a:r>
                      <a:r>
                        <a:rPr lang="zh-TW" altLang="en-US" sz="2400" b="1" dirty="0" smtClean="0">
                          <a:latin typeface="微軟正黑體" pitchFamily="34" charset="-120"/>
                          <a:ea typeface="微軟正黑體" pitchFamily="34" charset="-120"/>
                        </a:rPr>
                        <a:t>、</a:t>
                      </a:r>
                      <a:r>
                        <a:rPr lang="zh-TW" altLang="en-US" sz="2400" b="1" u="sng" dirty="0" smtClean="0">
                          <a:latin typeface="微軟正黑體" pitchFamily="34" charset="-120"/>
                          <a:ea typeface="微軟正黑體" pitchFamily="34" charset="-120"/>
                        </a:rPr>
                        <a:t>秀工</a:t>
                      </a:r>
                      <a:r>
                        <a:rPr lang="zh-TW" altLang="en-US" sz="2400" b="1" dirty="0" smtClean="0">
                          <a:latin typeface="微軟正黑體" pitchFamily="34" charset="-120"/>
                          <a:ea typeface="微軟正黑體" pitchFamily="34" charset="-120"/>
                        </a:rPr>
                        <a:t>、</a:t>
                      </a:r>
                      <a:r>
                        <a:rPr lang="zh-TW" altLang="en-US" sz="2400" b="1" u="sng" dirty="0" smtClean="0">
                          <a:latin typeface="微軟正黑體" pitchFamily="34" charset="-120"/>
                          <a:ea typeface="微軟正黑體" pitchFamily="34" charset="-120"/>
                        </a:rPr>
                        <a:t>崇實</a:t>
                      </a:r>
                      <a:r>
                        <a:rPr lang="zh-TW" altLang="en-US" sz="2400" b="1" dirty="0" smtClean="0">
                          <a:latin typeface="微軟正黑體" pitchFamily="34" charset="-120"/>
                          <a:ea typeface="微軟正黑體" pitchFamily="34" charset="-120"/>
                        </a:rPr>
                        <a:t>、</a:t>
                      </a:r>
                      <a:r>
                        <a:rPr lang="en-US" altLang="zh-TW" sz="2400" b="1" dirty="0" smtClean="0">
                          <a:latin typeface="微軟正黑體" pitchFamily="34" charset="-120"/>
                          <a:ea typeface="微軟正黑體" pitchFamily="34" charset="-120"/>
                        </a:rPr>
                        <a:t/>
                      </a:r>
                      <a:br>
                        <a:rPr lang="en-US" altLang="zh-TW" sz="2400" b="1" dirty="0" smtClean="0">
                          <a:latin typeface="微軟正黑體" pitchFamily="34" charset="-120"/>
                          <a:ea typeface="微軟正黑體" pitchFamily="34" charset="-120"/>
                        </a:rPr>
                      </a:br>
                      <a:r>
                        <a:rPr lang="zh-TW" altLang="en-US" sz="2400" b="1" dirty="0" smtClean="0">
                          <a:latin typeface="微軟正黑體" pitchFamily="34" charset="-120"/>
                          <a:ea typeface="微軟正黑體" pitchFamily="34" charset="-120"/>
                        </a:rPr>
                        <a:t>                永工、二工、達德</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3"/>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電機空調科：</a:t>
                      </a:r>
                      <a:r>
                        <a:rPr lang="zh-TW" altLang="en-US" sz="2400" b="1" u="sng" dirty="0" smtClean="0">
                          <a:latin typeface="微軟正黑體" pitchFamily="34" charset="-120"/>
                          <a:ea typeface="微軟正黑體" pitchFamily="34" charset="-120"/>
                        </a:rPr>
                        <a:t>崇實</a:t>
                      </a:r>
                      <a:endParaRPr lang="zh-TW" altLang="en-US"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4"/>
                  </a:ext>
                </a:extLst>
              </a:tr>
            </a:tbl>
          </a:graphicData>
        </a:graphic>
      </p:graphicFrame>
      <p:graphicFrame>
        <p:nvGraphicFramePr>
          <p:cNvPr id="31" name="表格 30"/>
          <p:cNvGraphicFramePr>
            <a:graphicFrameLocks noGrp="1"/>
          </p:cNvGraphicFramePr>
          <p:nvPr>
            <p:extLst>
              <p:ext uri="{D42A27DB-BD31-4B8C-83A1-F6EECF244321}">
                <p14:modId xmlns:p14="http://schemas.microsoft.com/office/powerpoint/2010/main" val="1147833731"/>
              </p:ext>
            </p:extLst>
          </p:nvPr>
        </p:nvGraphicFramePr>
        <p:xfrm>
          <a:off x="4788024" y="5661248"/>
          <a:ext cx="4175167" cy="851943"/>
        </p:xfrm>
        <a:graphic>
          <a:graphicData uri="http://schemas.openxmlformats.org/drawingml/2006/table">
            <a:tbl>
              <a:tblPr bandRow="1">
                <a:tableStyleId>{775DCB02-9BB8-47FD-8907-85C794F793BA}</a:tableStyleId>
              </a:tblPr>
              <a:tblGrid>
                <a:gridCol w="4175167">
                  <a:extLst>
                    <a:ext uri="{9D8B030D-6E8A-4147-A177-3AD203B41FA5}">
                      <a16:colId xmlns:a16="http://schemas.microsoft.com/office/drawing/2014/main" xmlns="" val="20000"/>
                    </a:ext>
                  </a:extLst>
                </a:gridCol>
              </a:tblGrid>
              <a:tr h="8519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建築科：</a:t>
                      </a:r>
                      <a:r>
                        <a:rPr lang="zh-TW" altLang="en-US" sz="2400" b="1" u="sng" dirty="0" smtClean="0">
                          <a:latin typeface="微軟正黑體" pitchFamily="34" charset="-120"/>
                          <a:ea typeface="微軟正黑體" pitchFamily="34" charset="-120"/>
                        </a:rPr>
                        <a:t>彰工</a:t>
                      </a:r>
                      <a:r>
                        <a:rPr lang="zh-TW" altLang="en-US" sz="2400" b="1" dirty="0" smtClean="0">
                          <a:latin typeface="微軟正黑體" pitchFamily="34" charset="-120"/>
                          <a:ea typeface="微軟正黑體" pitchFamily="34" charset="-120"/>
                        </a:rPr>
                        <a:t>、秀工、員農、</a:t>
                      </a:r>
                      <a:r>
                        <a:rPr lang="en-US" altLang="zh-TW" sz="2400" b="1" dirty="0" smtClean="0">
                          <a:latin typeface="微軟正黑體" pitchFamily="34" charset="-120"/>
                          <a:ea typeface="微軟正黑體" pitchFamily="34" charset="-120"/>
                        </a:rPr>
                        <a:t/>
                      </a:r>
                      <a:br>
                        <a:rPr lang="en-US" altLang="zh-TW" sz="2400" b="1" dirty="0" smtClean="0">
                          <a:latin typeface="微軟正黑體" pitchFamily="34" charset="-120"/>
                          <a:ea typeface="微軟正黑體" pitchFamily="34" charset="-120"/>
                        </a:rPr>
                      </a:br>
                      <a:r>
                        <a:rPr lang="zh-TW" altLang="en-US" sz="2400" b="1" dirty="0" smtClean="0">
                          <a:latin typeface="微軟正黑體" pitchFamily="34" charset="-120"/>
                          <a:ea typeface="微軟正黑體" pitchFamily="34" charset="-120"/>
                        </a:rPr>
                        <a:t>                </a:t>
                      </a:r>
                      <a:r>
                        <a:rPr lang="zh-TW" altLang="en-US" sz="2400" b="1" u="none" dirty="0" smtClean="0">
                          <a:latin typeface="微軟正黑體" pitchFamily="34" charset="-120"/>
                          <a:ea typeface="微軟正黑體" pitchFamily="34" charset="-120"/>
                        </a:rPr>
                        <a:t>永工</a:t>
                      </a:r>
                      <a:r>
                        <a:rPr lang="zh-TW" altLang="en-US" sz="2400" b="1" dirty="0" smtClean="0">
                          <a:latin typeface="微軟正黑體" pitchFamily="34" charset="-120"/>
                          <a:ea typeface="微軟正黑體" pitchFamily="34" charset="-120"/>
                        </a:rPr>
                        <a:t>、二工</a:t>
                      </a:r>
                      <a:endParaRPr lang="en-US" altLang="zh-TW" sz="2400" b="1" u="sng" dirty="0" smtClean="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bl>
          </a:graphicData>
        </a:graphic>
      </p:graphicFrame>
      <p:sp>
        <p:nvSpPr>
          <p:cNvPr id="4" name="投影片編號版面配置區 3"/>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67</a:t>
            </a:fld>
            <a:endParaRPr lang="zh-TW" altLang="en-US">
              <a:solidFill>
                <a:prstClr val="black">
                  <a:tint val="75000"/>
                </a:prstClr>
              </a:solidFill>
            </a:endParaRPr>
          </a:p>
        </p:txBody>
      </p:sp>
    </p:spTree>
    <p:extLst>
      <p:ext uri="{BB962C8B-B14F-4D97-AF65-F5344CB8AC3E}">
        <p14:creationId xmlns:p14="http://schemas.microsoft.com/office/powerpoint/2010/main" val="8462187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29587" y="464456"/>
            <a:ext cx="9014414" cy="706438"/>
          </a:xfrm>
        </p:spPr>
        <p:txBody>
          <a:bodyPr>
            <a:normAutofit/>
          </a:bodyPr>
          <a:lstStyle/>
          <a:p>
            <a:pPr lvl="0"/>
            <a:r>
              <a:rPr lang="zh-TW" altLang="en-US" sz="4000" b="1" dirty="0" smtClean="0">
                <a:solidFill>
                  <a:srgbClr val="0000FF"/>
                </a:solidFill>
                <a:effectLst/>
                <a:latin typeface="微軟正黑體" pitchFamily="34" charset="-120"/>
                <a:ea typeface="微軟正黑體" pitchFamily="34" charset="-120"/>
              </a:rPr>
              <a:t>彰化區 </a:t>
            </a:r>
            <a:r>
              <a:rPr lang="zh-TW" altLang="en-US" sz="4000" b="1" dirty="0" smtClean="0">
                <a:solidFill>
                  <a:srgbClr val="006600"/>
                </a:solidFill>
                <a:effectLst>
                  <a:glow rad="101600">
                    <a:srgbClr val="C00000">
                      <a:alpha val="40000"/>
                    </a:srgbClr>
                  </a:glow>
                </a:effectLst>
                <a:latin typeface="微軟正黑體" pitchFamily="34" charset="-120"/>
                <a:ea typeface="微軟正黑體" pitchFamily="34" charset="-120"/>
              </a:rPr>
              <a:t>商業、水產、藝術類 </a:t>
            </a:r>
            <a:r>
              <a:rPr lang="zh-TW" altLang="en-US" sz="4000" b="1" dirty="0" smtClean="0">
                <a:solidFill>
                  <a:srgbClr val="0000FF"/>
                </a:solidFill>
                <a:effectLst/>
                <a:latin typeface="微軟正黑體" pitchFamily="34" charset="-120"/>
                <a:ea typeface="微軟正黑體" pitchFamily="34" charset="-120"/>
              </a:rPr>
              <a:t>設科學校</a:t>
            </a:r>
            <a:endParaRPr lang="zh-TW" altLang="en-US" sz="4000" b="1" dirty="0">
              <a:solidFill>
                <a:srgbClr val="0000FF"/>
              </a:solidFill>
              <a:effectLst/>
              <a:latin typeface="微軟正黑體" pitchFamily="34" charset="-120"/>
              <a:ea typeface="微軟正黑體" pitchFamily="34" charset="-120"/>
            </a:endParaRPr>
          </a:p>
        </p:txBody>
      </p:sp>
      <p:graphicFrame>
        <p:nvGraphicFramePr>
          <p:cNvPr id="16" name="表格 15"/>
          <p:cNvGraphicFramePr>
            <a:graphicFrameLocks noGrp="1"/>
          </p:cNvGraphicFramePr>
          <p:nvPr>
            <p:extLst>
              <p:ext uri="{D42A27DB-BD31-4B8C-83A1-F6EECF244321}">
                <p14:modId xmlns:p14="http://schemas.microsoft.com/office/powerpoint/2010/main" val="2093298348"/>
              </p:ext>
            </p:extLst>
          </p:nvPr>
        </p:nvGraphicFramePr>
        <p:xfrm>
          <a:off x="254832" y="1344715"/>
          <a:ext cx="7413512" cy="2164448"/>
        </p:xfrm>
        <a:graphic>
          <a:graphicData uri="http://schemas.openxmlformats.org/drawingml/2006/table">
            <a:tbl>
              <a:tblPr bandRow="1">
                <a:tableStyleId>{284E427A-3D55-4303-BF80-6455036E1DE7}</a:tableStyleId>
              </a:tblPr>
              <a:tblGrid>
                <a:gridCol w="7413512">
                  <a:extLst>
                    <a:ext uri="{9D8B030D-6E8A-4147-A177-3AD203B41FA5}">
                      <a16:colId xmlns:a16="http://schemas.microsoft.com/office/drawing/2014/main" xmlns="" val="20000"/>
                    </a:ext>
                  </a:extLst>
                </a:gridCol>
              </a:tblGrid>
              <a:tr h="541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商業經營科：</a:t>
                      </a:r>
                      <a:r>
                        <a:rPr lang="zh-TW" altLang="en-US" sz="2400" b="1" u="sng" dirty="0" smtClean="0">
                          <a:solidFill>
                            <a:schemeClr val="tx1"/>
                          </a:solidFill>
                          <a:latin typeface="微軟正黑體" pitchFamily="34" charset="-120"/>
                          <a:ea typeface="微軟正黑體" pitchFamily="34" charset="-120"/>
                        </a:rPr>
                        <a:t>鹿中</a:t>
                      </a:r>
                      <a:r>
                        <a:rPr lang="zh-TW" altLang="en-US" sz="2400" b="1" dirty="0" smtClean="0">
                          <a:solidFill>
                            <a:schemeClr val="tx1"/>
                          </a:solidFill>
                          <a:latin typeface="微軟正黑體" pitchFamily="34" charset="-120"/>
                          <a:ea typeface="微軟正黑體" pitchFamily="34" charset="-120"/>
                        </a:rPr>
                        <a:t>、</a:t>
                      </a:r>
                      <a:r>
                        <a:rPr lang="zh-TW" altLang="en-US" sz="2400" b="1" u="sng" dirty="0" smtClean="0">
                          <a:solidFill>
                            <a:schemeClr val="tx1"/>
                          </a:solidFill>
                          <a:latin typeface="微軟正黑體" pitchFamily="34" charset="-120"/>
                          <a:ea typeface="微軟正黑體" pitchFamily="34" charset="-120"/>
                        </a:rPr>
                        <a:t>彰商</a:t>
                      </a:r>
                      <a:r>
                        <a:rPr lang="zh-TW" altLang="en-US" sz="2400" b="1" dirty="0" smtClean="0">
                          <a:solidFill>
                            <a:schemeClr val="tx1"/>
                          </a:solidFill>
                          <a:latin typeface="微軟正黑體" pitchFamily="34" charset="-120"/>
                          <a:ea typeface="微軟正黑體" pitchFamily="34" charset="-120"/>
                        </a:rPr>
                        <a:t>、</a:t>
                      </a:r>
                      <a:r>
                        <a:rPr lang="zh-TW" altLang="en-US" sz="2400" b="1" u="sng" dirty="0" smtClean="0">
                          <a:solidFill>
                            <a:schemeClr val="tx1"/>
                          </a:solidFill>
                          <a:latin typeface="微軟正黑體" pitchFamily="34" charset="-120"/>
                          <a:ea typeface="微軟正黑體" pitchFamily="34" charset="-120"/>
                        </a:rPr>
                        <a:t>員家</a:t>
                      </a:r>
                      <a:r>
                        <a:rPr lang="zh-TW" altLang="en-US" sz="2400" b="1" dirty="0" smtClean="0">
                          <a:solidFill>
                            <a:schemeClr val="tx1"/>
                          </a:solidFill>
                          <a:latin typeface="微軟正黑體" pitchFamily="34" charset="-120"/>
                          <a:ea typeface="微軟正黑體" pitchFamily="34" charset="-120"/>
                        </a:rPr>
                        <a:t>、</a:t>
                      </a:r>
                      <a:r>
                        <a:rPr lang="zh-TW" altLang="en-US" sz="2400" b="1" u="none" dirty="0" smtClean="0">
                          <a:solidFill>
                            <a:schemeClr val="tx1"/>
                          </a:solidFill>
                          <a:latin typeface="微軟正黑體" pitchFamily="34" charset="-120"/>
                          <a:ea typeface="微軟正黑體" pitchFamily="34" charset="-120"/>
                        </a:rPr>
                        <a:t>北家</a:t>
                      </a:r>
                      <a:r>
                        <a:rPr lang="zh-TW" altLang="en-US" sz="2400" b="1" dirty="0" smtClean="0">
                          <a:solidFill>
                            <a:schemeClr val="tx1"/>
                          </a:solidFill>
                          <a:latin typeface="微軟正黑體" pitchFamily="34" charset="-120"/>
                          <a:ea typeface="微軟正黑體" pitchFamily="34" charset="-120"/>
                        </a:rPr>
                        <a:t>、</a:t>
                      </a:r>
                      <a:r>
                        <a:rPr lang="zh-TW" altLang="en-US" sz="2400" b="1" u="sng" dirty="0" smtClean="0">
                          <a:solidFill>
                            <a:schemeClr val="tx1"/>
                          </a:solidFill>
                          <a:latin typeface="微軟正黑體" pitchFamily="34" charset="-120"/>
                          <a:ea typeface="微軟正黑體" pitchFamily="34" charset="-120"/>
                        </a:rPr>
                        <a:t>二工</a:t>
                      </a:r>
                      <a:r>
                        <a:rPr lang="zh-TW" altLang="en-US" sz="2400" b="1" u="none" dirty="0" smtClean="0">
                          <a:solidFill>
                            <a:schemeClr val="tx1"/>
                          </a:solidFill>
                          <a:latin typeface="微軟正黑體" pitchFamily="34" charset="-120"/>
                          <a:ea typeface="微軟正黑體" pitchFamily="34" charset="-120"/>
                        </a:rPr>
                        <a:t>、正德</a:t>
                      </a:r>
                      <a:endParaRPr lang="en-US" altLang="zh-TW" sz="2400" b="1" u="none" dirty="0" smtClean="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541112">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國際貿易科：</a:t>
                      </a:r>
                      <a:r>
                        <a:rPr lang="zh-TW" altLang="en-US" sz="2400" b="1" dirty="0" smtClean="0">
                          <a:solidFill>
                            <a:schemeClr val="tx1"/>
                          </a:solidFill>
                          <a:latin typeface="微軟正黑體" pitchFamily="34" charset="-120"/>
                          <a:ea typeface="微軟正黑體" pitchFamily="34" charset="-120"/>
                        </a:rPr>
                        <a:t>鹿中、</a:t>
                      </a:r>
                      <a:r>
                        <a:rPr lang="zh-TW" altLang="en-US" sz="2400" b="1" u="none" dirty="0" smtClean="0">
                          <a:solidFill>
                            <a:schemeClr val="tx1"/>
                          </a:solidFill>
                          <a:latin typeface="微軟正黑體" pitchFamily="34" charset="-120"/>
                          <a:ea typeface="微軟正黑體" pitchFamily="34" charset="-120"/>
                        </a:rPr>
                        <a:t>彰商</a:t>
                      </a:r>
                      <a:r>
                        <a:rPr lang="zh-TW" altLang="en-US" sz="2400" b="1" dirty="0" smtClean="0">
                          <a:solidFill>
                            <a:schemeClr val="tx1"/>
                          </a:solidFill>
                          <a:latin typeface="微軟正黑體" pitchFamily="34" charset="-120"/>
                          <a:ea typeface="微軟正黑體" pitchFamily="34" charset="-120"/>
                        </a:rPr>
                        <a:t>、員家、北家</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1"/>
                  </a:ext>
                </a:extLst>
              </a:tr>
              <a:tr h="541112">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資料處理科：</a:t>
                      </a:r>
                      <a:r>
                        <a:rPr lang="zh-TW" altLang="en-US" sz="2400" b="1" dirty="0" smtClean="0">
                          <a:solidFill>
                            <a:schemeClr val="tx1"/>
                          </a:solidFill>
                          <a:latin typeface="微軟正黑體" pitchFamily="34" charset="-120"/>
                          <a:ea typeface="微軟正黑體" pitchFamily="34" charset="-120"/>
                        </a:rPr>
                        <a:t>彰商、北家、</a:t>
                      </a:r>
                      <a:r>
                        <a:rPr lang="zh-TW" altLang="en-US" sz="2400" b="1" u="sng" dirty="0" smtClean="0">
                          <a:solidFill>
                            <a:schemeClr val="tx1"/>
                          </a:solidFill>
                          <a:latin typeface="微軟正黑體" pitchFamily="34" charset="-120"/>
                          <a:ea typeface="微軟正黑體" pitchFamily="34" charset="-120"/>
                        </a:rPr>
                        <a:t>二工</a:t>
                      </a:r>
                      <a:r>
                        <a:rPr lang="zh-TW" altLang="en-US" sz="2400" b="1" dirty="0" smtClean="0">
                          <a:solidFill>
                            <a:schemeClr val="tx1"/>
                          </a:solidFill>
                          <a:latin typeface="微軟正黑體" pitchFamily="34" charset="-120"/>
                          <a:ea typeface="微軟正黑體" pitchFamily="34" charset="-120"/>
                        </a:rPr>
                        <a:t>、達德</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2"/>
                  </a:ext>
                </a:extLst>
              </a:tr>
              <a:tr h="541112">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電子商務科：</a:t>
                      </a:r>
                      <a:r>
                        <a:rPr lang="zh-TW" altLang="en-US" sz="2400" b="1" dirty="0" smtClean="0">
                          <a:solidFill>
                            <a:schemeClr val="tx1"/>
                          </a:solidFill>
                          <a:latin typeface="微軟正黑體" pitchFamily="34" charset="-120"/>
                          <a:ea typeface="微軟正黑體" pitchFamily="34" charset="-120"/>
                        </a:rPr>
                        <a:t>員農、達德、大慶</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3"/>
                  </a:ext>
                </a:extLst>
              </a:tr>
            </a:tbl>
          </a:graphicData>
        </a:graphic>
      </p:graphicFrame>
      <p:graphicFrame>
        <p:nvGraphicFramePr>
          <p:cNvPr id="18" name="表格 17"/>
          <p:cNvGraphicFramePr>
            <a:graphicFrameLocks noGrp="1"/>
          </p:cNvGraphicFramePr>
          <p:nvPr>
            <p:extLst>
              <p:ext uri="{D42A27DB-BD31-4B8C-83A1-F6EECF244321}">
                <p14:modId xmlns:p14="http://schemas.microsoft.com/office/powerpoint/2010/main" val="3391328421"/>
              </p:ext>
            </p:extLst>
          </p:nvPr>
        </p:nvGraphicFramePr>
        <p:xfrm>
          <a:off x="251520" y="3933056"/>
          <a:ext cx="4968552" cy="822960"/>
        </p:xfrm>
        <a:graphic>
          <a:graphicData uri="http://schemas.openxmlformats.org/drawingml/2006/table">
            <a:tbl>
              <a:tblPr bandRow="1">
                <a:tableStyleId>{69C7853C-536D-4A76-A0AE-DD22124D55A5}</a:tableStyleId>
              </a:tblPr>
              <a:tblGrid>
                <a:gridCol w="4968552">
                  <a:extLst>
                    <a:ext uri="{9D8B030D-6E8A-4147-A177-3AD203B41FA5}">
                      <a16:colId xmlns:a16="http://schemas.microsoft.com/office/drawing/2014/main" xmlns="" val="20000"/>
                    </a:ext>
                  </a:extLst>
                </a:gridCol>
              </a:tblGrid>
              <a:tr h="5638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應用英語科：</a:t>
                      </a:r>
                      <a:r>
                        <a:rPr lang="zh-TW" altLang="en-US" sz="2400" b="1" dirty="0" smtClean="0">
                          <a:solidFill>
                            <a:schemeClr val="tx1"/>
                          </a:solidFill>
                          <a:latin typeface="微軟正黑體" pitchFamily="34" charset="-120"/>
                          <a:ea typeface="微軟正黑體" pitchFamily="34" charset="-120"/>
                        </a:rPr>
                        <a:t>彰商、員家、正德</a:t>
                      </a:r>
                      <a:r>
                        <a:rPr lang="en-US" altLang="zh-TW" sz="2400" b="1" dirty="0" smtClean="0">
                          <a:solidFill>
                            <a:srgbClr val="FF0000"/>
                          </a:solidFill>
                          <a:latin typeface="微軟正黑體" pitchFamily="34" charset="-120"/>
                          <a:ea typeface="微軟正黑體" pitchFamily="34" charset="-120"/>
                        </a:rPr>
                        <a:t/>
                      </a:r>
                      <a:br>
                        <a:rPr lang="en-US" altLang="zh-TW" sz="2400" b="1" dirty="0" smtClean="0">
                          <a:solidFill>
                            <a:srgbClr val="FF0000"/>
                          </a:solidFill>
                          <a:latin typeface="微軟正黑體" pitchFamily="34" charset="-120"/>
                          <a:ea typeface="微軟正黑體" pitchFamily="34" charset="-120"/>
                        </a:rPr>
                      </a:br>
                      <a:r>
                        <a:rPr lang="zh-TW" altLang="en-US" sz="2400" b="1" dirty="0" smtClean="0">
                          <a:solidFill>
                            <a:srgbClr val="FF0000"/>
                          </a:solidFill>
                          <a:latin typeface="微軟正黑體" pitchFamily="34" charset="-120"/>
                          <a:ea typeface="微軟正黑體" pitchFamily="34" charset="-120"/>
                        </a:rPr>
                        <a:t>應用日語科：</a:t>
                      </a:r>
                      <a:r>
                        <a:rPr lang="zh-TW" altLang="en-US" sz="2400" b="1" dirty="0" smtClean="0">
                          <a:solidFill>
                            <a:schemeClr val="tx1"/>
                          </a:solidFill>
                          <a:latin typeface="微軟正黑體" pitchFamily="34" charset="-120"/>
                          <a:ea typeface="微軟正黑體" pitchFamily="34" charset="-120"/>
                        </a:rPr>
                        <a:t>正德</a:t>
                      </a:r>
                      <a:endParaRPr lang="en-US" altLang="zh-TW" sz="2400" b="1" u="sng" dirty="0" smtClean="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bl>
          </a:graphicData>
        </a:graphic>
      </p:graphicFrame>
      <p:graphicFrame>
        <p:nvGraphicFramePr>
          <p:cNvPr id="19" name="表格 18"/>
          <p:cNvGraphicFramePr>
            <a:graphicFrameLocks noGrp="1"/>
          </p:cNvGraphicFramePr>
          <p:nvPr>
            <p:extLst>
              <p:ext uri="{D42A27DB-BD31-4B8C-83A1-F6EECF244321}">
                <p14:modId xmlns:p14="http://schemas.microsoft.com/office/powerpoint/2010/main" val="1638364409"/>
              </p:ext>
            </p:extLst>
          </p:nvPr>
        </p:nvGraphicFramePr>
        <p:xfrm>
          <a:off x="251520" y="5013176"/>
          <a:ext cx="8577278" cy="1509330"/>
        </p:xfrm>
        <a:graphic>
          <a:graphicData uri="http://schemas.openxmlformats.org/drawingml/2006/table">
            <a:tbl>
              <a:tblPr bandRow="1">
                <a:tableStyleId>{35758FB7-9AC5-4552-8A53-C91805E547FA}</a:tableStyleId>
              </a:tblPr>
              <a:tblGrid>
                <a:gridCol w="8577278">
                  <a:extLst>
                    <a:ext uri="{9D8B030D-6E8A-4147-A177-3AD203B41FA5}">
                      <a16:colId xmlns:a16="http://schemas.microsoft.com/office/drawing/2014/main" xmlns="" val="20000"/>
                    </a:ext>
                  </a:extLst>
                </a:gridCol>
              </a:tblGrid>
              <a:tr h="5031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室內空間設計科：</a:t>
                      </a:r>
                      <a:r>
                        <a:rPr lang="zh-TW" altLang="en-US" sz="2400" b="1" u="sng" dirty="0" smtClean="0">
                          <a:solidFill>
                            <a:schemeClr val="tx1"/>
                          </a:solidFill>
                          <a:latin typeface="微軟正黑體" pitchFamily="34" charset="-120"/>
                          <a:ea typeface="微軟正黑體" pitchFamily="34" charset="-120"/>
                        </a:rPr>
                        <a:t>秀工</a:t>
                      </a:r>
                      <a:r>
                        <a:rPr lang="zh-TW" altLang="en-US" sz="2400" b="1" dirty="0" smtClean="0">
                          <a:solidFill>
                            <a:schemeClr val="tx1"/>
                          </a:solidFill>
                          <a:latin typeface="微軟正黑體" pitchFamily="34" charset="-120"/>
                          <a:ea typeface="微軟正黑體" pitchFamily="34" charset="-120"/>
                        </a:rPr>
                        <a:t>、</a:t>
                      </a:r>
                      <a:r>
                        <a:rPr lang="zh-TW" altLang="en-US" sz="2400" b="1" u="sng" dirty="0" smtClean="0">
                          <a:solidFill>
                            <a:schemeClr val="tx1"/>
                          </a:solidFill>
                          <a:latin typeface="微軟正黑體" pitchFamily="34" charset="-120"/>
                          <a:ea typeface="微軟正黑體" pitchFamily="34" charset="-120"/>
                        </a:rPr>
                        <a:t>崇實</a:t>
                      </a:r>
                      <a:r>
                        <a:rPr lang="zh-TW" altLang="en-US" sz="2400" b="1" dirty="0" smtClean="0">
                          <a:solidFill>
                            <a:schemeClr val="tx1"/>
                          </a:solidFill>
                          <a:latin typeface="微軟正黑體" pitchFamily="34" charset="-120"/>
                          <a:ea typeface="微軟正黑體" pitchFamily="34" charset="-120"/>
                        </a:rPr>
                        <a:t>、永工</a:t>
                      </a:r>
                      <a:endParaRPr lang="en-US" altLang="zh-TW" sz="2400" b="1" u="sng" dirty="0" smtClean="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50311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家具設計科：</a:t>
                      </a:r>
                      <a:r>
                        <a:rPr lang="zh-TW" altLang="en-US" sz="2400" b="1" dirty="0" smtClean="0">
                          <a:solidFill>
                            <a:schemeClr val="tx1"/>
                          </a:solidFill>
                          <a:latin typeface="微軟正黑體" pitchFamily="34" charset="-120"/>
                          <a:ea typeface="微軟正黑體" pitchFamily="34" charset="-120"/>
                        </a:rPr>
                        <a:t>崇實</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1"/>
                  </a:ext>
                </a:extLst>
              </a:tr>
              <a:tr h="50311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廣告設計科：</a:t>
                      </a:r>
                      <a:r>
                        <a:rPr lang="zh-TW" altLang="en-US" sz="2400" b="1" dirty="0" smtClean="0">
                          <a:solidFill>
                            <a:schemeClr val="tx1"/>
                          </a:solidFill>
                          <a:latin typeface="微軟正黑體" pitchFamily="34" charset="-120"/>
                          <a:ea typeface="微軟正黑體" pitchFamily="34" charset="-120"/>
                        </a:rPr>
                        <a:t>彰商、北家</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2"/>
                  </a:ext>
                </a:extLst>
              </a:tr>
            </a:tbl>
          </a:graphicData>
        </a:graphic>
      </p:graphicFrame>
      <p:graphicFrame>
        <p:nvGraphicFramePr>
          <p:cNvPr id="20" name="表格 19"/>
          <p:cNvGraphicFramePr>
            <a:graphicFrameLocks noGrp="1"/>
          </p:cNvGraphicFramePr>
          <p:nvPr>
            <p:extLst>
              <p:ext uri="{D42A27DB-BD31-4B8C-83A1-F6EECF244321}">
                <p14:modId xmlns:p14="http://schemas.microsoft.com/office/powerpoint/2010/main" val="1543685888"/>
              </p:ext>
            </p:extLst>
          </p:nvPr>
        </p:nvGraphicFramePr>
        <p:xfrm>
          <a:off x="5580112" y="4293096"/>
          <a:ext cx="3248686" cy="457200"/>
        </p:xfrm>
        <a:graphic>
          <a:graphicData uri="http://schemas.openxmlformats.org/drawingml/2006/table">
            <a:tbl>
              <a:tblPr bandRow="1">
                <a:tableStyleId>{775DCB02-9BB8-47FD-8907-85C794F793BA}</a:tableStyleId>
              </a:tblPr>
              <a:tblGrid>
                <a:gridCol w="3248686">
                  <a:extLst>
                    <a:ext uri="{9D8B030D-6E8A-4147-A177-3AD203B41FA5}">
                      <a16:colId xmlns:a16="http://schemas.microsoft.com/office/drawing/2014/main" xmlns="" val="20000"/>
                    </a:ext>
                  </a:extLst>
                </a:gridCol>
              </a:tblGrid>
              <a:tr h="3976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多媒體動畫科：</a:t>
                      </a:r>
                      <a:r>
                        <a:rPr lang="zh-TW" altLang="en-US" sz="2400" b="1" dirty="0" smtClean="0">
                          <a:latin typeface="微軟正黑體" pitchFamily="34" charset="-120"/>
                          <a:ea typeface="微軟正黑體" pitchFamily="34" charset="-120"/>
                        </a:rPr>
                        <a:t>大慶</a:t>
                      </a:r>
                      <a:endParaRPr lang="en-US" altLang="zh-TW" sz="2400" b="1" u="sng" dirty="0" smtClean="0">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bl>
          </a:graphicData>
        </a:graphic>
      </p:graphicFrame>
      <p:graphicFrame>
        <p:nvGraphicFramePr>
          <p:cNvPr id="22" name="表格 21"/>
          <p:cNvGraphicFramePr>
            <a:graphicFrameLocks noGrp="1"/>
          </p:cNvGraphicFramePr>
          <p:nvPr>
            <p:extLst>
              <p:ext uri="{D42A27DB-BD31-4B8C-83A1-F6EECF244321}">
                <p14:modId xmlns:p14="http://schemas.microsoft.com/office/powerpoint/2010/main" val="678994650"/>
              </p:ext>
            </p:extLst>
          </p:nvPr>
        </p:nvGraphicFramePr>
        <p:xfrm>
          <a:off x="5580112" y="3645024"/>
          <a:ext cx="3248686" cy="504056"/>
        </p:xfrm>
        <a:graphic>
          <a:graphicData uri="http://schemas.openxmlformats.org/drawingml/2006/table">
            <a:tbl>
              <a:tblPr bandRow="1">
                <a:tableStyleId>{08FB837D-C827-4EFA-A057-4D05807E0F7C}</a:tableStyleId>
              </a:tblPr>
              <a:tblGrid>
                <a:gridCol w="3248686">
                  <a:extLst>
                    <a:ext uri="{9D8B030D-6E8A-4147-A177-3AD203B41FA5}">
                      <a16:colId xmlns:a16="http://schemas.microsoft.com/office/drawing/2014/main" xmlns="" val="20000"/>
                    </a:ext>
                  </a:extLst>
                </a:gridCol>
              </a:tblGrid>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水產養殖科*：</a:t>
                      </a:r>
                      <a:r>
                        <a:rPr lang="zh-TW" altLang="en-US" sz="2400" b="1" dirty="0" smtClean="0">
                          <a:solidFill>
                            <a:schemeClr val="tx1"/>
                          </a:solidFill>
                          <a:latin typeface="微軟正黑體" pitchFamily="34" charset="-120"/>
                          <a:ea typeface="微軟正黑體" pitchFamily="34" charset="-120"/>
                        </a:rPr>
                        <a:t>鹿中</a:t>
                      </a:r>
                      <a:endParaRPr lang="en-US" altLang="zh-TW" sz="2400" b="1" u="sng" dirty="0" smtClean="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bl>
          </a:graphicData>
        </a:graphic>
      </p:graphicFrame>
      <p:pic>
        <p:nvPicPr>
          <p:cNvPr id="34" name="圖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1412776"/>
            <a:ext cx="1016438" cy="199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68</a:t>
            </a:fld>
            <a:endParaRPr lang="zh-TW" altLang="en-US">
              <a:solidFill>
                <a:prstClr val="black">
                  <a:tint val="75000"/>
                </a:prstClr>
              </a:solidFill>
            </a:endParaRPr>
          </a:p>
        </p:txBody>
      </p:sp>
    </p:spTree>
    <p:extLst>
      <p:ext uri="{BB962C8B-B14F-4D97-AF65-F5344CB8AC3E}">
        <p14:creationId xmlns:p14="http://schemas.microsoft.com/office/powerpoint/2010/main" val="401908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689548" y="469273"/>
            <a:ext cx="8229600" cy="706438"/>
          </a:xfrm>
        </p:spPr>
        <p:txBody>
          <a:bodyPr>
            <a:normAutofit/>
          </a:bodyPr>
          <a:lstStyle/>
          <a:p>
            <a:pPr lvl="0"/>
            <a:r>
              <a:rPr lang="zh-TW" altLang="en-US" sz="4000" b="1" dirty="0" smtClean="0">
                <a:solidFill>
                  <a:srgbClr val="0000FF"/>
                </a:solidFill>
                <a:effectLst/>
                <a:latin typeface="微軟正黑體" pitchFamily="34" charset="-120"/>
                <a:ea typeface="微軟正黑體" pitchFamily="34" charset="-120"/>
              </a:rPr>
              <a:t>彰化區 </a:t>
            </a:r>
            <a:r>
              <a:rPr lang="zh-TW" altLang="en-US" sz="4000" b="1" dirty="0" smtClean="0">
                <a:solidFill>
                  <a:srgbClr val="006600"/>
                </a:solidFill>
                <a:effectLst>
                  <a:glow rad="101600">
                    <a:srgbClr val="C00000">
                      <a:alpha val="40000"/>
                    </a:srgbClr>
                  </a:glow>
                </a:effectLst>
                <a:latin typeface="微軟正黑體" pitchFamily="34" charset="-120"/>
                <a:ea typeface="微軟正黑體" pitchFamily="34" charset="-120"/>
              </a:rPr>
              <a:t>農業、家事類 </a:t>
            </a:r>
            <a:r>
              <a:rPr lang="zh-TW" altLang="en-US" sz="4000" b="1" dirty="0" smtClean="0">
                <a:solidFill>
                  <a:srgbClr val="0000FF"/>
                </a:solidFill>
                <a:effectLst/>
                <a:latin typeface="微軟正黑體" pitchFamily="34" charset="-120"/>
                <a:ea typeface="微軟正黑體" pitchFamily="34" charset="-120"/>
              </a:rPr>
              <a:t>設科學校</a:t>
            </a:r>
            <a:endParaRPr lang="zh-TW" altLang="en-US" sz="4000" b="1" dirty="0">
              <a:solidFill>
                <a:srgbClr val="0000FF"/>
              </a:solidFill>
              <a:effectLst/>
              <a:latin typeface="微軟正黑體" pitchFamily="34" charset="-120"/>
              <a:ea typeface="微軟正黑體" pitchFamily="34" charset="-120"/>
            </a:endParaRPr>
          </a:p>
        </p:txBody>
      </p:sp>
      <p:pic>
        <p:nvPicPr>
          <p:cNvPr id="26" name="圖片 2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1301" y="5805264"/>
            <a:ext cx="3673357" cy="73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表格 22"/>
          <p:cNvGraphicFramePr>
            <a:graphicFrameLocks noGrp="1"/>
          </p:cNvGraphicFramePr>
          <p:nvPr>
            <p:extLst>
              <p:ext uri="{D42A27DB-BD31-4B8C-83A1-F6EECF244321}">
                <p14:modId xmlns:p14="http://schemas.microsoft.com/office/powerpoint/2010/main" val="3133893330"/>
              </p:ext>
            </p:extLst>
          </p:nvPr>
        </p:nvGraphicFramePr>
        <p:xfrm>
          <a:off x="207660" y="1397030"/>
          <a:ext cx="4018481" cy="1910679"/>
        </p:xfrm>
        <a:graphic>
          <a:graphicData uri="http://schemas.openxmlformats.org/drawingml/2006/table">
            <a:tbl>
              <a:tblPr bandRow="1">
                <a:tableStyleId>{3C2FFA5D-87B4-456A-9821-1D502468CF0F}</a:tableStyleId>
              </a:tblPr>
              <a:tblGrid>
                <a:gridCol w="4018481">
                  <a:extLst>
                    <a:ext uri="{9D8B030D-6E8A-4147-A177-3AD203B41FA5}">
                      <a16:colId xmlns:a16="http://schemas.microsoft.com/office/drawing/2014/main" xmlns="" val="20000"/>
                    </a:ext>
                  </a:extLst>
                </a:gridCol>
              </a:tblGrid>
              <a:tr h="6368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園藝科：</a:t>
                      </a:r>
                      <a:r>
                        <a:rPr lang="zh-TW" altLang="en-US" sz="2400" b="1" u="sng" dirty="0" smtClean="0">
                          <a:solidFill>
                            <a:schemeClr val="tx1"/>
                          </a:solidFill>
                          <a:latin typeface="微軟正黑體" pitchFamily="34" charset="-120"/>
                          <a:ea typeface="微軟正黑體" pitchFamily="34" charset="-120"/>
                        </a:rPr>
                        <a:t>員農</a:t>
                      </a:r>
                      <a:endParaRPr lang="en-US" altLang="zh-TW" sz="2400" b="1" u="sng" dirty="0" smtClean="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63689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農場經營科*：</a:t>
                      </a:r>
                      <a:r>
                        <a:rPr lang="zh-TW" altLang="en-US" sz="2400" b="1" dirty="0" smtClean="0">
                          <a:solidFill>
                            <a:schemeClr val="tx1"/>
                          </a:solidFill>
                          <a:latin typeface="微軟正黑體" pitchFamily="34" charset="-120"/>
                          <a:ea typeface="微軟正黑體" pitchFamily="34" charset="-120"/>
                        </a:rPr>
                        <a:t>員農</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1"/>
                  </a:ext>
                </a:extLst>
              </a:tr>
              <a:tr h="63689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畜產保健料*：</a:t>
                      </a:r>
                      <a:r>
                        <a:rPr lang="zh-TW" altLang="en-US" sz="2400" b="1" dirty="0" smtClean="0">
                          <a:solidFill>
                            <a:schemeClr val="tx1"/>
                          </a:solidFill>
                          <a:latin typeface="微軟正黑體" pitchFamily="34" charset="-120"/>
                          <a:ea typeface="微軟正黑體" pitchFamily="34" charset="-120"/>
                        </a:rPr>
                        <a:t>員農</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2"/>
                  </a:ext>
                </a:extLst>
              </a:tr>
            </a:tbl>
          </a:graphicData>
        </a:graphic>
      </p:graphicFrame>
      <p:graphicFrame>
        <p:nvGraphicFramePr>
          <p:cNvPr id="28" name="表格 27"/>
          <p:cNvGraphicFramePr>
            <a:graphicFrameLocks noGrp="1"/>
          </p:cNvGraphicFramePr>
          <p:nvPr>
            <p:extLst>
              <p:ext uri="{D42A27DB-BD31-4B8C-83A1-F6EECF244321}">
                <p14:modId xmlns:p14="http://schemas.microsoft.com/office/powerpoint/2010/main" val="4071021459"/>
              </p:ext>
            </p:extLst>
          </p:nvPr>
        </p:nvGraphicFramePr>
        <p:xfrm>
          <a:off x="4499992" y="3076562"/>
          <a:ext cx="4436055" cy="3160749"/>
        </p:xfrm>
        <a:graphic>
          <a:graphicData uri="http://schemas.openxmlformats.org/drawingml/2006/table">
            <a:tbl>
              <a:tblPr bandRow="1">
                <a:tableStyleId>{08FB837D-C827-4EFA-A057-4D05807E0F7C}</a:tableStyleId>
              </a:tblPr>
              <a:tblGrid>
                <a:gridCol w="4436055">
                  <a:extLst>
                    <a:ext uri="{9D8B030D-6E8A-4147-A177-3AD203B41FA5}">
                      <a16:colId xmlns:a16="http://schemas.microsoft.com/office/drawing/2014/main" xmlns="" val="20000"/>
                    </a:ext>
                  </a:extLst>
                </a:gridCol>
              </a:tblGrid>
              <a:tr h="5654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家政科：</a:t>
                      </a:r>
                      <a:r>
                        <a:rPr lang="zh-TW" altLang="en-US" sz="2400" b="1" dirty="0" smtClean="0">
                          <a:solidFill>
                            <a:schemeClr val="tx1"/>
                          </a:solidFill>
                          <a:latin typeface="微軟正黑體" pitchFamily="34" charset="-120"/>
                          <a:ea typeface="微軟正黑體" pitchFamily="34" charset="-120"/>
                        </a:rPr>
                        <a:t>員家</a:t>
                      </a:r>
                      <a:endParaRPr lang="en-US" altLang="zh-TW" sz="2400" b="1" u="sng" dirty="0" smtClean="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520361">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服裝科：</a:t>
                      </a:r>
                      <a:r>
                        <a:rPr lang="zh-TW" altLang="en-US" sz="2400" b="1" dirty="0" smtClean="0">
                          <a:solidFill>
                            <a:schemeClr val="tx1"/>
                          </a:solidFill>
                          <a:latin typeface="微軟正黑體" pitchFamily="34" charset="-120"/>
                          <a:ea typeface="微軟正黑體" pitchFamily="34" charset="-120"/>
                        </a:rPr>
                        <a:t>員家</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1"/>
                  </a:ext>
                </a:extLst>
              </a:tr>
              <a:tr h="520361">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時尚造型科：</a:t>
                      </a:r>
                      <a:r>
                        <a:rPr lang="zh-TW" altLang="en-US" sz="2400" b="1" dirty="0" smtClean="0">
                          <a:solidFill>
                            <a:schemeClr val="tx1"/>
                          </a:solidFill>
                          <a:latin typeface="微軟正黑體" pitchFamily="34" charset="-120"/>
                          <a:ea typeface="微軟正黑體" pitchFamily="34" charset="-120"/>
                        </a:rPr>
                        <a:t>大慶</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2"/>
                  </a:ext>
                </a:extLst>
              </a:tr>
              <a:tr h="594699">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幼兒保育科：</a:t>
                      </a:r>
                      <a:r>
                        <a:rPr lang="zh-TW" altLang="en-US" sz="2400" b="1" u="sng" dirty="0" smtClean="0">
                          <a:solidFill>
                            <a:schemeClr val="tx1"/>
                          </a:solidFill>
                          <a:latin typeface="微軟正黑體" pitchFamily="34" charset="-120"/>
                          <a:ea typeface="微軟正黑體" pitchFamily="34" charset="-120"/>
                        </a:rPr>
                        <a:t>員家</a:t>
                      </a:r>
                      <a:r>
                        <a:rPr lang="zh-TW" altLang="en-US" sz="2400" b="1" dirty="0" smtClean="0">
                          <a:solidFill>
                            <a:schemeClr val="tx1"/>
                          </a:solidFill>
                          <a:latin typeface="微軟正黑體" pitchFamily="34" charset="-120"/>
                          <a:ea typeface="微軟正黑體" pitchFamily="34" charset="-120"/>
                        </a:rPr>
                        <a:t>、達德</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3"/>
                  </a:ext>
                </a:extLst>
              </a:tr>
              <a:tr h="47199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美容科：</a:t>
                      </a:r>
                      <a:r>
                        <a:rPr lang="zh-TW" altLang="en-US" sz="2400" b="1" u="sng" dirty="0" smtClean="0">
                          <a:solidFill>
                            <a:schemeClr val="tx1"/>
                          </a:solidFill>
                          <a:latin typeface="微軟正黑體" pitchFamily="34" charset="-120"/>
                          <a:ea typeface="微軟正黑體" pitchFamily="34" charset="-120"/>
                        </a:rPr>
                        <a:t>北家</a:t>
                      </a:r>
                      <a:r>
                        <a:rPr lang="zh-TW" altLang="en-US" sz="2400" b="1" u="none" dirty="0" smtClean="0">
                          <a:solidFill>
                            <a:schemeClr val="tx1"/>
                          </a:solidFill>
                          <a:latin typeface="微軟正黑體" pitchFamily="34" charset="-120"/>
                          <a:ea typeface="微軟正黑體" pitchFamily="34" charset="-120"/>
                        </a:rPr>
                        <a:t>、達德</a:t>
                      </a:r>
                      <a:r>
                        <a:rPr lang="zh-TW" altLang="en-US" sz="2400" b="1" dirty="0" smtClean="0">
                          <a:solidFill>
                            <a:schemeClr val="tx1"/>
                          </a:solidFill>
                          <a:latin typeface="微軟正黑體" pitchFamily="34" charset="-120"/>
                          <a:ea typeface="微軟正黑體" pitchFamily="34" charset="-120"/>
                        </a:rPr>
                        <a:t>、員家</a:t>
                      </a:r>
                      <a:r>
                        <a:rPr lang="en-US" altLang="zh-TW" sz="2400" b="1" dirty="0" smtClean="0">
                          <a:solidFill>
                            <a:schemeClr val="tx1"/>
                          </a:solidFill>
                          <a:latin typeface="微軟正黑體" pitchFamily="34" charset="-120"/>
                          <a:ea typeface="微軟正黑體" pitchFamily="34" charset="-120"/>
                        </a:rPr>
                        <a:t>(</a:t>
                      </a:r>
                      <a:r>
                        <a:rPr lang="zh-TW" altLang="en-US" sz="2400" b="1" dirty="0" smtClean="0">
                          <a:solidFill>
                            <a:schemeClr val="tx1"/>
                          </a:solidFill>
                          <a:latin typeface="微軟正黑體" pitchFamily="34" charset="-120"/>
                          <a:ea typeface="微軟正黑體" pitchFamily="34" charset="-120"/>
                        </a:rPr>
                        <a:t>夜</a:t>
                      </a:r>
                      <a:r>
                        <a:rPr lang="en-US" altLang="zh-TW" sz="2400" b="1" dirty="0" smtClean="0">
                          <a:solidFill>
                            <a:schemeClr val="tx1"/>
                          </a:solidFill>
                          <a:latin typeface="微軟正黑體" pitchFamily="34" charset="-120"/>
                          <a:ea typeface="微軟正黑體" pitchFamily="34" charset="-120"/>
                        </a:rPr>
                        <a:t>)</a:t>
                      </a:r>
                      <a:endParaRPr lang="zh-TW" altLang="en-US"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4"/>
                  </a:ext>
                </a:extLst>
              </a:tr>
              <a:tr h="487911">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smtClean="0">
                          <a:solidFill>
                            <a:srgbClr val="FF0000"/>
                          </a:solidFill>
                          <a:latin typeface="微軟正黑體" pitchFamily="34" charset="-120"/>
                          <a:ea typeface="微軟正黑體" pitchFamily="34" charset="-120"/>
                        </a:rPr>
                        <a:t>照顧服務科：</a:t>
                      </a:r>
                      <a:r>
                        <a:rPr lang="zh-TW" altLang="en-US" sz="2400" b="1" u="none" dirty="0" smtClean="0">
                          <a:solidFill>
                            <a:schemeClr val="tx1"/>
                          </a:solidFill>
                          <a:latin typeface="微軟正黑體" pitchFamily="34" charset="-120"/>
                          <a:ea typeface="微軟正黑體" pitchFamily="34" charset="-120"/>
                        </a:rPr>
                        <a:t>北家</a:t>
                      </a:r>
                      <a:r>
                        <a:rPr lang="en-US" altLang="zh-TW" sz="2400" b="1" u="none" dirty="0" smtClean="0">
                          <a:solidFill>
                            <a:schemeClr val="tx1"/>
                          </a:solidFill>
                          <a:latin typeface="微軟正黑體" pitchFamily="34" charset="-120"/>
                          <a:ea typeface="微軟正黑體" pitchFamily="34" charset="-120"/>
                        </a:rPr>
                        <a:t>(</a:t>
                      </a:r>
                      <a:r>
                        <a:rPr lang="zh-TW" altLang="en-US" sz="2400" b="1" u="none" dirty="0" smtClean="0">
                          <a:solidFill>
                            <a:schemeClr val="tx1"/>
                          </a:solidFill>
                          <a:latin typeface="微軟正黑體" pitchFamily="34" charset="-120"/>
                          <a:ea typeface="微軟正黑體" pitchFamily="34" charset="-120"/>
                        </a:rPr>
                        <a:t>夜</a:t>
                      </a:r>
                      <a:r>
                        <a:rPr lang="en-US" altLang="zh-TW" sz="2400" b="1" u="none" dirty="0" smtClean="0">
                          <a:solidFill>
                            <a:schemeClr val="tx1"/>
                          </a:solidFill>
                          <a:latin typeface="微軟正黑體" pitchFamily="34" charset="-120"/>
                          <a:ea typeface="微軟正黑體" pitchFamily="34" charset="-120"/>
                        </a:rPr>
                        <a:t>)</a:t>
                      </a:r>
                      <a:r>
                        <a:rPr lang="zh-TW" altLang="en-US" sz="2400" b="1" u="none" dirty="0" smtClean="0">
                          <a:solidFill>
                            <a:schemeClr val="tx1"/>
                          </a:solidFill>
                          <a:latin typeface="微軟正黑體" pitchFamily="34" charset="-120"/>
                          <a:ea typeface="微軟正黑體" pitchFamily="34" charset="-120"/>
                        </a:rPr>
                        <a:t>、達德</a:t>
                      </a:r>
                      <a:endParaRPr lang="zh-TW" altLang="en-US"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5"/>
                  </a:ext>
                </a:extLst>
              </a:tr>
            </a:tbl>
          </a:graphicData>
        </a:graphic>
      </p:graphicFrame>
      <p:graphicFrame>
        <p:nvGraphicFramePr>
          <p:cNvPr id="29" name="表格 28"/>
          <p:cNvGraphicFramePr>
            <a:graphicFrameLocks noGrp="1"/>
          </p:cNvGraphicFramePr>
          <p:nvPr>
            <p:extLst>
              <p:ext uri="{D42A27DB-BD31-4B8C-83A1-F6EECF244321}">
                <p14:modId xmlns:p14="http://schemas.microsoft.com/office/powerpoint/2010/main" val="2332817609"/>
              </p:ext>
            </p:extLst>
          </p:nvPr>
        </p:nvGraphicFramePr>
        <p:xfrm>
          <a:off x="200268" y="3645024"/>
          <a:ext cx="4018481" cy="457200"/>
        </p:xfrm>
        <a:graphic>
          <a:graphicData uri="http://schemas.openxmlformats.org/drawingml/2006/table">
            <a:tbl>
              <a:tblPr bandRow="1">
                <a:tableStyleId>{69C7853C-536D-4A76-A0AE-DD22124D55A5}</a:tableStyleId>
              </a:tblPr>
              <a:tblGrid>
                <a:gridCol w="4018481">
                  <a:extLst>
                    <a:ext uri="{9D8B030D-6E8A-4147-A177-3AD203B41FA5}">
                      <a16:colId xmlns:a16="http://schemas.microsoft.com/office/drawing/2014/main" xmlns=""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食品加工科：</a:t>
                      </a:r>
                      <a:r>
                        <a:rPr lang="zh-TW" altLang="en-US" sz="2400" b="1" u="none" dirty="0" smtClean="0">
                          <a:solidFill>
                            <a:schemeClr val="tx1"/>
                          </a:solidFill>
                          <a:latin typeface="微軟正黑體" pitchFamily="34" charset="-120"/>
                          <a:ea typeface="微軟正黑體" pitchFamily="34" charset="-120"/>
                        </a:rPr>
                        <a:t>員農</a:t>
                      </a:r>
                      <a:endParaRPr lang="en-US" altLang="zh-TW" sz="2400" b="1" u="none" dirty="0" smtClean="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bl>
          </a:graphicData>
        </a:graphic>
      </p:graphicFrame>
      <p:graphicFrame>
        <p:nvGraphicFramePr>
          <p:cNvPr id="31" name="表格 30"/>
          <p:cNvGraphicFramePr>
            <a:graphicFrameLocks noGrp="1"/>
          </p:cNvGraphicFramePr>
          <p:nvPr>
            <p:extLst>
              <p:ext uri="{D42A27DB-BD31-4B8C-83A1-F6EECF244321}">
                <p14:modId xmlns:p14="http://schemas.microsoft.com/office/powerpoint/2010/main" val="4160441942"/>
              </p:ext>
            </p:extLst>
          </p:nvPr>
        </p:nvGraphicFramePr>
        <p:xfrm>
          <a:off x="4495965" y="1412776"/>
          <a:ext cx="4467068" cy="1347604"/>
        </p:xfrm>
        <a:graphic>
          <a:graphicData uri="http://schemas.openxmlformats.org/drawingml/2006/table">
            <a:tbl>
              <a:tblPr bandRow="1">
                <a:tableStyleId>{284E427A-3D55-4303-BF80-6455036E1DE7}</a:tableStyleId>
              </a:tblPr>
              <a:tblGrid>
                <a:gridCol w="4467068">
                  <a:extLst>
                    <a:ext uri="{9D8B030D-6E8A-4147-A177-3AD203B41FA5}">
                      <a16:colId xmlns:a16="http://schemas.microsoft.com/office/drawing/2014/main" xmlns="" val="20000"/>
                    </a:ext>
                  </a:extLst>
                </a:gridCol>
              </a:tblGrid>
              <a:tr h="6738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餐飲管理科：</a:t>
                      </a:r>
                      <a:r>
                        <a:rPr lang="zh-TW" altLang="en-US" sz="2400" b="1" dirty="0" smtClean="0">
                          <a:solidFill>
                            <a:schemeClr val="tx1"/>
                          </a:solidFill>
                          <a:latin typeface="微軟正黑體" pitchFamily="34" charset="-120"/>
                          <a:ea typeface="微軟正黑體" pitchFamily="34" charset="-120"/>
                        </a:rPr>
                        <a:t>北家、</a:t>
                      </a:r>
                      <a:r>
                        <a:rPr lang="zh-TW" altLang="en-US" sz="2400" b="1" u="sng" dirty="0" smtClean="0">
                          <a:solidFill>
                            <a:schemeClr val="tx1"/>
                          </a:solidFill>
                          <a:latin typeface="微軟正黑體" pitchFamily="34" charset="-120"/>
                          <a:ea typeface="微軟正黑體" pitchFamily="34" charset="-120"/>
                        </a:rPr>
                        <a:t>大慶</a:t>
                      </a:r>
                      <a:r>
                        <a:rPr lang="zh-TW" altLang="en-US" sz="2400" b="1" dirty="0" smtClean="0">
                          <a:solidFill>
                            <a:schemeClr val="tx1"/>
                          </a:solidFill>
                          <a:latin typeface="微軟正黑體" pitchFamily="34" charset="-120"/>
                          <a:ea typeface="微軟正黑體" pitchFamily="34" charset="-120"/>
                        </a:rPr>
                        <a:t>、達德</a:t>
                      </a:r>
                      <a:endParaRPr lang="en-US" altLang="zh-TW" sz="2400" b="1" u="sng" dirty="0" smtClean="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6738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微軟正黑體" pitchFamily="34" charset="-120"/>
                          <a:ea typeface="微軟正黑體" pitchFamily="34" charset="-120"/>
                        </a:rPr>
                        <a:t>觀光事業科：</a:t>
                      </a:r>
                      <a:r>
                        <a:rPr lang="zh-TW" altLang="en-US" sz="2400" b="1" dirty="0" smtClean="0">
                          <a:solidFill>
                            <a:schemeClr val="tx1"/>
                          </a:solidFill>
                          <a:latin typeface="微軟正黑體" pitchFamily="34" charset="-120"/>
                          <a:ea typeface="微軟正黑體" pitchFamily="34" charset="-120"/>
                        </a:rPr>
                        <a:t>達德</a:t>
                      </a:r>
                      <a:endParaRPr lang="en-US" altLang="zh-TW" sz="2400" b="1" u="sng" dirty="0" smtClean="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1"/>
                  </a:ext>
                </a:extLst>
              </a:tr>
            </a:tbl>
          </a:graphicData>
        </a:graphic>
      </p:graphicFrame>
      <p:sp>
        <p:nvSpPr>
          <p:cNvPr id="3" name="投影片編號版面配置區 2"/>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69</a:t>
            </a:fld>
            <a:endParaRPr lang="zh-TW" altLang="en-US">
              <a:solidFill>
                <a:prstClr val="black">
                  <a:tint val="75000"/>
                </a:prstClr>
              </a:solidFill>
            </a:endParaRPr>
          </a:p>
        </p:txBody>
      </p:sp>
      <p:sp>
        <p:nvSpPr>
          <p:cNvPr id="4" name="文字方塊 3"/>
          <p:cNvSpPr txBox="1"/>
          <p:nvPr/>
        </p:nvSpPr>
        <p:spPr>
          <a:xfrm>
            <a:off x="186130" y="4457375"/>
            <a:ext cx="4083701" cy="1631216"/>
          </a:xfrm>
          <a:prstGeom prst="rect">
            <a:avLst/>
          </a:prstGeom>
          <a:noFill/>
        </p:spPr>
        <p:txBody>
          <a:bodyPr wrap="square" rtlCol="0">
            <a:spAutoFit/>
          </a:bodyPr>
          <a:lstStyle/>
          <a:p>
            <a:r>
              <a:rPr lang="zh-TW" altLang="en-US" sz="2000" b="1" dirty="0" smtClean="0">
                <a:latin typeface="微軟正黑體" pitchFamily="34" charset="-120"/>
                <a:ea typeface="微軟正黑體" pitchFamily="34" charset="-120"/>
              </a:rPr>
              <a:t>招生科別名額依各招生簡章為準</a:t>
            </a:r>
            <a:endParaRPr lang="en-US" altLang="zh-TW" sz="2000" b="1" dirty="0" smtClean="0">
              <a:latin typeface="微軟正黑體" pitchFamily="34" charset="-120"/>
              <a:ea typeface="微軟正黑體" pitchFamily="34" charset="-120"/>
            </a:endParaRPr>
          </a:p>
          <a:p>
            <a:r>
              <a:rPr lang="zh-TW" altLang="en-US" sz="2000" b="1" dirty="0" smtClean="0">
                <a:latin typeface="微軟正黑體" pitchFamily="34" charset="-120"/>
                <a:ea typeface="微軟正黑體" pitchFamily="34" charset="-120"/>
              </a:rPr>
              <a:t>底線：同時開設於進修</a:t>
            </a:r>
            <a:r>
              <a:rPr lang="zh-TW" altLang="en-US" sz="2000" b="1" dirty="0">
                <a:latin typeface="微軟正黑體" pitchFamily="34" charset="-120"/>
                <a:ea typeface="微軟正黑體" pitchFamily="34" charset="-120"/>
              </a:rPr>
              <a:t>部</a:t>
            </a:r>
            <a:r>
              <a:rPr lang="en-US" altLang="zh-TW" sz="2000" b="1" dirty="0" smtClean="0">
                <a:latin typeface="微軟正黑體" pitchFamily="34" charset="-120"/>
                <a:ea typeface="微軟正黑體" pitchFamily="34" charset="-120"/>
              </a:rPr>
              <a:t>(</a:t>
            </a:r>
            <a:r>
              <a:rPr lang="zh-TW" altLang="en-US" sz="2000" b="1" dirty="0" smtClean="0">
                <a:latin typeface="微軟正黑體" pitchFamily="34" charset="-120"/>
                <a:ea typeface="微軟正黑體" pitchFamily="34" charset="-120"/>
              </a:rPr>
              <a:t>夜校</a:t>
            </a:r>
            <a:r>
              <a:rPr lang="en-US" altLang="zh-TW" sz="2000" b="1" dirty="0" smtClean="0">
                <a:latin typeface="微軟正黑體" pitchFamily="34" charset="-120"/>
                <a:ea typeface="微軟正黑體" pitchFamily="34" charset="-120"/>
              </a:rPr>
              <a:t>)</a:t>
            </a:r>
          </a:p>
          <a:p>
            <a:r>
              <a:rPr lang="zh-TW" altLang="en-US" sz="2000" b="1" dirty="0" smtClean="0">
                <a:latin typeface="微軟正黑體" pitchFamily="34" charset="-120"/>
                <a:ea typeface="微軟正黑體" pitchFamily="34" charset="-120"/>
              </a:rPr>
              <a:t>星號：產業特殊需求類科，三年免</a:t>
            </a:r>
            <a:r>
              <a:rPr lang="en-US" altLang="zh-TW" sz="2000" b="1" dirty="0" smtClean="0">
                <a:latin typeface="微軟正黑體" pitchFamily="34" charset="-120"/>
                <a:ea typeface="微軟正黑體" pitchFamily="34" charset="-120"/>
              </a:rPr>
              <a:t/>
            </a:r>
            <a:br>
              <a:rPr lang="en-US" altLang="zh-TW" sz="2000" b="1" dirty="0" smtClean="0">
                <a:latin typeface="微軟正黑體" pitchFamily="34" charset="-120"/>
                <a:ea typeface="微軟正黑體" pitchFamily="34" charset="-120"/>
              </a:rPr>
            </a:br>
            <a:r>
              <a:rPr lang="zh-TW" altLang="en-US" sz="2000" b="1" dirty="0" smtClean="0">
                <a:latin typeface="微軟正黑體" pitchFamily="34" charset="-120"/>
                <a:ea typeface="微軟正黑體" pitchFamily="34" charset="-120"/>
              </a:rPr>
              <a:t>            學雜費</a:t>
            </a:r>
            <a:endParaRPr lang="en-US" altLang="zh-TW" sz="2000" b="1" dirty="0" smtClean="0">
              <a:latin typeface="微軟正黑體" pitchFamily="34" charset="-120"/>
              <a:ea typeface="微軟正黑體" pitchFamily="34" charset="-120"/>
            </a:endParaRPr>
          </a:p>
          <a:p>
            <a:endParaRPr lang="zh-TW" altLang="en-US" sz="2000" b="1" dirty="0">
              <a:latin typeface="微軟正黑體" pitchFamily="34" charset="-120"/>
              <a:ea typeface="微軟正黑體" pitchFamily="34" charset="-120"/>
            </a:endParaRPr>
          </a:p>
        </p:txBody>
      </p:sp>
    </p:spTree>
    <p:extLst>
      <p:ext uri="{BB962C8B-B14F-4D97-AF65-F5344CB8AC3E}">
        <p14:creationId xmlns:p14="http://schemas.microsoft.com/office/powerpoint/2010/main" val="32291939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5A0B221F-8FA4-4896-A16B-238BAC78FB39}" type="slidenum">
              <a:rPr lang="zh-TW" altLang="en-US"/>
              <a:pPr>
                <a:defRPr/>
              </a:pPr>
              <a:t>7</a:t>
            </a:fld>
            <a:endParaRPr lang="zh-TW" altLang="en-US"/>
          </a:p>
        </p:txBody>
      </p:sp>
      <p:graphicFrame>
        <p:nvGraphicFramePr>
          <p:cNvPr id="24584" name="Group 8"/>
          <p:cNvGraphicFramePr>
            <a:graphicFrameLocks noGrp="1"/>
          </p:cNvGraphicFramePr>
          <p:nvPr>
            <p:extLst/>
          </p:nvPr>
        </p:nvGraphicFramePr>
        <p:xfrm>
          <a:off x="476250" y="1340768"/>
          <a:ext cx="7964488" cy="5275265"/>
        </p:xfrm>
        <a:graphic>
          <a:graphicData uri="http://schemas.openxmlformats.org/drawingml/2006/table">
            <a:tbl>
              <a:tblPr/>
              <a:tblGrid>
                <a:gridCol w="2052915">
                  <a:extLst>
                    <a:ext uri="{9D8B030D-6E8A-4147-A177-3AD203B41FA5}">
                      <a16:colId xmlns:a16="http://schemas.microsoft.com/office/drawing/2014/main" xmlns="" val="20000"/>
                    </a:ext>
                  </a:extLst>
                </a:gridCol>
                <a:gridCol w="1769695">
                  <a:extLst>
                    <a:ext uri="{9D8B030D-6E8A-4147-A177-3AD203B41FA5}">
                      <a16:colId xmlns:a16="http://schemas.microsoft.com/office/drawing/2014/main" xmlns="" val="20001"/>
                    </a:ext>
                  </a:extLst>
                </a:gridCol>
                <a:gridCol w="2147323">
                  <a:extLst>
                    <a:ext uri="{9D8B030D-6E8A-4147-A177-3AD203B41FA5}">
                      <a16:colId xmlns:a16="http://schemas.microsoft.com/office/drawing/2014/main" xmlns="" val="20002"/>
                    </a:ext>
                  </a:extLst>
                </a:gridCol>
                <a:gridCol w="101272">
                  <a:extLst>
                    <a:ext uri="{9D8B030D-6E8A-4147-A177-3AD203B41FA5}">
                      <a16:colId xmlns:a16="http://schemas.microsoft.com/office/drawing/2014/main" xmlns="" val="20003"/>
                    </a:ext>
                  </a:extLst>
                </a:gridCol>
                <a:gridCol w="1893283">
                  <a:extLst>
                    <a:ext uri="{9D8B030D-6E8A-4147-A177-3AD203B41FA5}">
                      <a16:colId xmlns:a16="http://schemas.microsoft.com/office/drawing/2014/main" xmlns="" val="20004"/>
                    </a:ext>
                  </a:extLst>
                </a:gridCol>
              </a:tblGrid>
              <a:tr h="488950">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109</a:t>
                      </a: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年</a:t>
                      </a: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5</a:t>
                      </a: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月</a:t>
                      </a: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16</a:t>
                      </a: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日</a:t>
                      </a: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六</a:t>
                      </a: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3">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109</a:t>
                      </a: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年</a:t>
                      </a: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5</a:t>
                      </a: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月</a:t>
                      </a: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17</a:t>
                      </a: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日</a:t>
                      </a: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日</a:t>
                      </a: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3460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20-08</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20-08</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1"/>
                  </a:ext>
                </a:extLst>
              </a:tr>
              <a:tr h="62388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30-09</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社會</a:t>
                      </a: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30-09</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自然</a:t>
                      </a: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zh-TW" altLang="en-US"/>
                    </a:p>
                  </a:txBody>
                  <a:tcPr/>
                </a:tc>
                <a:extLst>
                  <a:ext uri="{0D108BD9-81ED-4DB2-BD59-A6C34878D82A}">
                    <a16:rowId xmlns:a16="http://schemas.microsoft.com/office/drawing/2014/main" xmlns="" val="10002"/>
                  </a:ext>
                </a:extLst>
              </a:tr>
              <a:tr h="355600">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09</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40-10</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20</a:t>
                      </a:r>
                      <a:endParaRPr kumimoji="0" lang="zh-TW" altLang="zh-TW" sz="20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09</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40-10</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20</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3"/>
                  </a:ext>
                </a:extLst>
              </a:tr>
              <a:tr h="42386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20-10</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20-10</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4"/>
                  </a:ext>
                </a:extLst>
              </a:tr>
              <a:tr h="55562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30-11</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50</a:t>
                      </a:r>
                      <a:endParaRPr kumimoji="0" lang="zh-TW" altLang="zh-TW" sz="20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數學</a:t>
                      </a: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7A7"/>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30-11</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英語閱讀</a:t>
                      </a: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hMerge="1">
                  <a:txBody>
                    <a:bodyPr/>
                    <a:lstStyle/>
                    <a:p>
                      <a:endParaRPr lang="zh-TW" altLang="en-US"/>
                    </a:p>
                  </a:txBody>
                  <a:tcPr/>
                </a:tc>
                <a:extLst>
                  <a:ext uri="{0D108BD9-81ED-4DB2-BD59-A6C34878D82A}">
                    <a16:rowId xmlns:a16="http://schemas.microsoft.com/office/drawing/2014/main" xmlns="" val="10005"/>
                  </a:ext>
                </a:extLst>
              </a:tr>
              <a:tr h="34448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 11</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50-13</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午休</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11</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30-12</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00</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6"/>
                  </a:ext>
                </a:extLst>
              </a:tr>
              <a:tr h="3587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13</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40-13</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50</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12</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00-12</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05</a:t>
                      </a:r>
                      <a:endParaRPr kumimoji="0" lang="zh-TW" altLang="zh-TW" sz="20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7"/>
                  </a:ext>
                </a:extLst>
              </a:tr>
              <a:tr h="533400">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13</a:t>
                      </a: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50-15</a:t>
                      </a: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00</a:t>
                      </a:r>
                      <a:endParaRPr kumimoji="0" lang="zh-TW"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國文</a:t>
                      </a: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12</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05-12</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英語聽力</a:t>
                      </a: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endParaRPr lang="zh-TW" altLang="en-US"/>
                    </a:p>
                  </a:txBody>
                  <a:tcPr/>
                </a:tc>
                <a:extLst>
                  <a:ext uri="{0D108BD9-81ED-4DB2-BD59-A6C34878D82A}">
                    <a16:rowId xmlns:a16="http://schemas.microsoft.com/office/drawing/2014/main" xmlns="" val="10008"/>
                  </a:ext>
                </a:extLst>
              </a:tr>
              <a:tr h="355600">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15</a:t>
                      </a: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00-15</a:t>
                      </a: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3">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ts val="2200"/>
                        </a:lnSpc>
                        <a:spcBef>
                          <a:spcPct val="0"/>
                        </a:spcBef>
                        <a:spcAft>
                          <a:spcPct val="0"/>
                        </a:spcAft>
                        <a:buClrTx/>
                        <a:buSzTx/>
                        <a:buFontTx/>
                        <a:buNone/>
                        <a:tabLst/>
                      </a:pP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9"/>
                  </a:ext>
                </a:extLst>
              </a:tr>
              <a:tr h="35718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15</a:t>
                      </a: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40-15</a:t>
                      </a: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50</a:t>
                      </a:r>
                      <a:endParaRPr kumimoji="0" lang="zh-TW"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新細明體" pitchFamily="18" charset="-120"/>
                        </a:rPr>
                        <a:t> </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zh-TW" altLang="en-US"/>
                    </a:p>
                  </a:txBody>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r" defTabSz="914400" rtl="0" eaLnBrk="1" fontAlgn="base" latinLnBrk="0" hangingPunct="1">
                        <a:lnSpc>
                          <a:spcPts val="2200"/>
                        </a:lnSpc>
                        <a:spcBef>
                          <a:spcPct val="0"/>
                        </a:spcBef>
                        <a:spcAft>
                          <a:spcPct val="0"/>
                        </a:spcAft>
                        <a:buClrTx/>
                        <a:buSzTx/>
                        <a:buFontTx/>
                        <a:buNone/>
                        <a:tabLst/>
                      </a:pPr>
                      <a:r>
                        <a:rPr kumimoji="0" lang="en-US" altLang="zh-TW" sz="1400" b="1" i="0" u="none" strike="noStrike" cap="none" normalizeH="0" baseline="0" dirty="0" smtClean="0">
                          <a:ln>
                            <a:noFill/>
                          </a:ln>
                          <a:solidFill>
                            <a:srgbClr val="000000"/>
                          </a:solidFill>
                          <a:effectLst/>
                          <a:latin typeface="微軟正黑體" pitchFamily="34" charset="-120"/>
                          <a:ea typeface="微軟正黑體" pitchFamily="34" charset="-120"/>
                          <a:cs typeface="新細明體" pitchFamily="18" charset="-120"/>
                        </a:rPr>
                        <a:t> </a:t>
                      </a:r>
                      <a:endParaRPr kumimoji="0" lang="zh-TW" altLang="zh-TW" sz="1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10"/>
                  </a:ext>
                </a:extLst>
              </a:tr>
              <a:tr h="5318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15</a:t>
                      </a: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50-16</a:t>
                      </a: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寫作測驗</a:t>
                      </a: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EC4EE"/>
                    </a:solid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 </a:t>
                      </a:r>
                      <a:endParaRPr kumimoji="0" lang="zh-TW" altLang="zh-TW" sz="20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微軟正黑體" pitchFamily="34" charset="-120"/>
                          <a:ea typeface="微軟正黑體" pitchFamily="34" charset="-120"/>
                        </a:rPr>
                        <a:t> </a:t>
                      </a:r>
                      <a:endParaRPr kumimoji="0" lang="zh-TW" altLang="zh-TW" sz="1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bl>
          </a:graphicData>
        </a:graphic>
      </p:graphicFrame>
      <p:sp>
        <p:nvSpPr>
          <p:cNvPr id="6" name="標題 1"/>
          <p:cNvSpPr txBox="1">
            <a:spLocks/>
          </p:cNvSpPr>
          <p:nvPr/>
        </p:nvSpPr>
        <p:spPr bwMode="auto">
          <a:xfrm>
            <a:off x="457200" y="260648"/>
            <a:ext cx="8002588" cy="850900"/>
          </a:xfrm>
          <a:prstGeom prst="rect">
            <a:avLst/>
          </a:prstGeom>
          <a:solidFill>
            <a:schemeClr val="accent6">
              <a:lumMod val="7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b="1" dirty="0" smtClean="0">
                <a:solidFill>
                  <a:schemeClr val="bg1"/>
                </a:solidFill>
                <a:latin typeface="微軟正黑體" panose="020B0604030504040204" pitchFamily="34" charset="-120"/>
                <a:ea typeface="微軟正黑體" panose="020B0604030504040204" pitchFamily="34" charset="-120"/>
              </a:rPr>
              <a:t>教育會考日期時間表</a:t>
            </a:r>
          </a:p>
        </p:txBody>
      </p:sp>
    </p:spTree>
    <p:extLst>
      <p:ext uri="{BB962C8B-B14F-4D97-AF65-F5344CB8AC3E}">
        <p14:creationId xmlns:p14="http://schemas.microsoft.com/office/powerpoint/2010/main" val="997186680"/>
      </p:ext>
    </p:extLst>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70</a:t>
            </a:fld>
            <a:endParaRPr lang="zh-TW" altLang="en-US">
              <a:solidFill>
                <a:prstClr val="black">
                  <a:tint val="75000"/>
                </a:prstClr>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299256071"/>
              </p:ext>
            </p:extLst>
          </p:nvPr>
        </p:nvGraphicFramePr>
        <p:xfrm>
          <a:off x="107504" y="664712"/>
          <a:ext cx="8856985" cy="6012696"/>
        </p:xfrm>
        <a:graphic>
          <a:graphicData uri="http://schemas.openxmlformats.org/drawingml/2006/table">
            <a:tbl>
              <a:tblPr firstRow="1" firstCol="1" bandRow="1">
                <a:tableStyleId>{5C22544A-7EE6-4342-B048-85BDC9FD1C3A}</a:tableStyleId>
              </a:tblPr>
              <a:tblGrid>
                <a:gridCol w="439189">
                  <a:extLst>
                    <a:ext uri="{9D8B030D-6E8A-4147-A177-3AD203B41FA5}">
                      <a16:colId xmlns:a16="http://schemas.microsoft.com/office/drawing/2014/main" xmlns="" val="20000"/>
                    </a:ext>
                  </a:extLst>
                </a:gridCol>
                <a:gridCol w="805180">
                  <a:extLst>
                    <a:ext uri="{9D8B030D-6E8A-4147-A177-3AD203B41FA5}">
                      <a16:colId xmlns:a16="http://schemas.microsoft.com/office/drawing/2014/main" xmlns="" val="20001"/>
                    </a:ext>
                  </a:extLst>
                </a:gridCol>
                <a:gridCol w="7612616">
                  <a:extLst>
                    <a:ext uri="{9D8B030D-6E8A-4147-A177-3AD203B41FA5}">
                      <a16:colId xmlns:a16="http://schemas.microsoft.com/office/drawing/2014/main" xmlns="" val="20002"/>
                    </a:ext>
                  </a:extLst>
                </a:gridCol>
              </a:tblGrid>
              <a:tr h="404691">
                <a:tc>
                  <a:txBody>
                    <a:bodyPr/>
                    <a:lstStyle/>
                    <a:p>
                      <a:pPr algn="ctr">
                        <a:spcAft>
                          <a:spcPts val="0"/>
                        </a:spcAft>
                      </a:pPr>
                      <a:r>
                        <a:rPr lang="zh-TW" altLang="en-US" sz="2400" kern="100" dirty="0" smtClean="0">
                          <a:effectLst/>
                          <a:latin typeface="微軟正黑體" panose="020B0604030504040204" pitchFamily="34" charset="-120"/>
                          <a:ea typeface="微軟正黑體" panose="020B0604030504040204" pitchFamily="34" charset="-120"/>
                          <a:cs typeface="Times New Roman"/>
                        </a:rPr>
                        <a:t>區</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spcAft>
                          <a:spcPts val="0"/>
                        </a:spcAft>
                      </a:pPr>
                      <a:r>
                        <a:rPr lang="zh-TW" sz="2000" kern="0" dirty="0" smtClean="0">
                          <a:effectLst/>
                          <a:latin typeface="微軟正黑體" panose="020B0604030504040204" pitchFamily="34" charset="-120"/>
                          <a:ea typeface="微軟正黑體" panose="020B0604030504040204" pitchFamily="34" charset="-120"/>
                        </a:rPr>
                        <a:t>縣市</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spcAft>
                          <a:spcPts val="0"/>
                        </a:spcAft>
                      </a:pPr>
                      <a:r>
                        <a:rPr lang="zh-TW" sz="2000" kern="0" dirty="0">
                          <a:effectLst/>
                          <a:latin typeface="微軟正黑體" panose="020B0604030504040204" pitchFamily="34" charset="-120"/>
                          <a:ea typeface="微軟正黑體" panose="020B0604030504040204" pitchFamily="34" charset="-120"/>
                        </a:rPr>
                        <a:t>招生學校</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0"/>
                  </a:ext>
                </a:extLst>
              </a:tr>
              <a:tr h="239723">
                <a:tc rowSpan="7">
                  <a:txBody>
                    <a:bodyPr/>
                    <a:lstStyle/>
                    <a:p>
                      <a:pPr algn="ctr">
                        <a:spcAft>
                          <a:spcPts val="0"/>
                        </a:spcAft>
                      </a:pPr>
                      <a:r>
                        <a:rPr lang="zh-TW" sz="1800" kern="0" dirty="0" smtClean="0">
                          <a:effectLst/>
                          <a:latin typeface="微軟正黑體" panose="020B0604030504040204" pitchFamily="34" charset="-120"/>
                          <a:ea typeface="微軟正黑體" panose="020B0604030504040204" pitchFamily="34" charset="-120"/>
                        </a:rPr>
                        <a:t>北五專</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基隆市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經國管理暨健康</a:t>
                      </a:r>
                      <a:r>
                        <a:rPr lang="zh-TW" sz="1600" u="none" kern="0" dirty="0" smtClean="0">
                          <a:effectLst/>
                          <a:latin typeface="微軟正黑體" panose="020B0604030504040204" pitchFamily="34" charset="-120"/>
                          <a:ea typeface="微軟正黑體" panose="020B0604030504040204" pitchFamily="34" charset="-120"/>
                        </a:rPr>
                        <a:t>學院</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1"/>
                  </a:ext>
                </a:extLst>
              </a:tr>
              <a:tr h="502754">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台北市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國立臺北</a:t>
                      </a:r>
                      <a:r>
                        <a:rPr lang="zh-TW" sz="1600" u="none" kern="0" dirty="0" smtClean="0">
                          <a:effectLst/>
                          <a:latin typeface="微軟正黑體" panose="020B0604030504040204" pitchFamily="34" charset="-120"/>
                          <a:ea typeface="微軟正黑體" panose="020B0604030504040204" pitchFamily="34" charset="-120"/>
                        </a:rPr>
                        <a:t>商業</a:t>
                      </a:r>
                      <a:r>
                        <a:rPr lang="zh-TW" altLang="en-US" sz="1600" u="none" kern="0" dirty="0" smtClean="0">
                          <a:effectLst/>
                          <a:latin typeface="微軟正黑體" panose="020B0604030504040204" pitchFamily="34" charset="-120"/>
                          <a:ea typeface="微軟正黑體" panose="020B0604030504040204" pitchFamily="34" charset="-120"/>
                        </a:rPr>
                        <a:t>大學</a:t>
                      </a:r>
                      <a:r>
                        <a:rPr lang="zh-TW" sz="1600" u="none" kern="0" dirty="0" smtClean="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臺北城市科技大學</a:t>
                      </a:r>
                      <a:r>
                        <a:rPr lang="zh-TW" sz="1600" u="none" kern="0" dirty="0" smtClean="0">
                          <a:effectLst/>
                          <a:latin typeface="微軟正黑體" panose="020B0604030504040204" pitchFamily="34" charset="-120"/>
                          <a:ea typeface="微軟正黑體" panose="020B0604030504040204" pitchFamily="34" charset="-120"/>
                        </a:rPr>
                        <a:t>、台北海洋</a:t>
                      </a:r>
                      <a:r>
                        <a:rPr lang="zh-TW" altLang="en-US" sz="1600" u="none" kern="0" dirty="0" smtClean="0">
                          <a:effectLst/>
                          <a:latin typeface="微軟正黑體" panose="020B0604030504040204" pitchFamily="34" charset="-120"/>
                          <a:ea typeface="微軟正黑體" panose="020B0604030504040204" pitchFamily="34" charset="-120"/>
                        </a:rPr>
                        <a:t>科技大學</a:t>
                      </a:r>
                      <a:r>
                        <a:rPr lang="en-US" sz="1600" u="none" kern="0" dirty="0" smtClean="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士林校區</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a:t>
                      </a:r>
                      <a:r>
                        <a:rPr lang="en-US" sz="1600" u="none" kern="0" dirty="0">
                          <a:effectLst/>
                          <a:latin typeface="微軟正黑體" panose="020B0604030504040204" pitchFamily="34" charset="-120"/>
                          <a:ea typeface="微軟正黑體" panose="020B0604030504040204" pitchFamily="34" charset="-120"/>
                        </a:rPr>
                        <a:t/>
                      </a:r>
                      <a:br>
                        <a:rPr lang="en-US" sz="1600" u="none" kern="0" dirty="0">
                          <a:effectLst/>
                          <a:latin typeface="微軟正黑體" panose="020B0604030504040204" pitchFamily="34" charset="-120"/>
                          <a:ea typeface="微軟正黑體" panose="020B0604030504040204" pitchFamily="34" charset="-120"/>
                        </a:rPr>
                      </a:br>
                      <a:r>
                        <a:rPr lang="zh-TW" altLang="en-US" sz="1600" u="none" kern="0" dirty="0" smtClean="0">
                          <a:effectLst/>
                          <a:latin typeface="微軟正黑體" panose="020B0604030504040204" pitchFamily="34" charset="-120"/>
                          <a:ea typeface="微軟正黑體" panose="020B0604030504040204" pitchFamily="34" charset="-120"/>
                        </a:rPr>
                        <a:t>康寧大學</a:t>
                      </a:r>
                      <a:r>
                        <a:rPr lang="en-US" altLang="zh-TW" sz="1600" u="none" kern="0" dirty="0" smtClean="0">
                          <a:effectLst/>
                          <a:latin typeface="微軟正黑體" panose="020B0604030504040204" pitchFamily="34" charset="-120"/>
                          <a:ea typeface="微軟正黑體" panose="020B0604030504040204" pitchFamily="34" charset="-120"/>
                        </a:rPr>
                        <a:t>(</a:t>
                      </a:r>
                      <a:r>
                        <a:rPr lang="zh-TW" altLang="en-US" sz="1600" u="none" kern="0" dirty="0" smtClean="0">
                          <a:effectLst/>
                          <a:latin typeface="微軟正黑體" panose="020B0604030504040204" pitchFamily="34" charset="-120"/>
                          <a:ea typeface="微軟正黑體" panose="020B0604030504040204" pitchFamily="34" charset="-120"/>
                        </a:rPr>
                        <a:t>台北校區</a:t>
                      </a:r>
                      <a:r>
                        <a:rPr lang="en-US" altLang="zh-TW" sz="1600" u="none" kern="0" dirty="0" smtClean="0">
                          <a:effectLst/>
                          <a:latin typeface="微軟正黑體" panose="020B0604030504040204" pitchFamily="34" charset="-120"/>
                          <a:ea typeface="微軟正黑體" panose="020B0604030504040204" pitchFamily="34" charset="-120"/>
                        </a:rPr>
                        <a:t>)</a:t>
                      </a:r>
                      <a:r>
                        <a:rPr lang="zh-TW" altLang="en-US" sz="1600" u="none" kern="0" dirty="0" smtClean="0">
                          <a:effectLst/>
                          <a:latin typeface="微軟正黑體" panose="020B0604030504040204" pitchFamily="34" charset="-120"/>
                          <a:ea typeface="微軟正黑體" panose="020B0604030504040204" pitchFamily="34" charset="-120"/>
                        </a:rPr>
                        <a:t>、</a:t>
                      </a:r>
                      <a:r>
                        <a:rPr lang="zh-TW" sz="1600" u="none" kern="0" dirty="0" smtClean="0">
                          <a:effectLst/>
                          <a:latin typeface="微軟正黑體" panose="020B0604030504040204" pitchFamily="34" charset="-120"/>
                          <a:ea typeface="微軟正黑體" panose="020B0604030504040204" pitchFamily="34" charset="-120"/>
                        </a:rPr>
                        <a:t>馬偕</a:t>
                      </a:r>
                      <a:r>
                        <a:rPr lang="zh-TW" sz="1600" u="none" kern="0" dirty="0">
                          <a:effectLst/>
                          <a:latin typeface="微軟正黑體" panose="020B0604030504040204" pitchFamily="34" charset="-120"/>
                          <a:ea typeface="微軟正黑體" panose="020B0604030504040204" pitchFamily="34" charset="-120"/>
                        </a:rPr>
                        <a:t>醫護管理專科學校</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關渡校區</a:t>
                      </a:r>
                      <a:r>
                        <a:rPr lang="en-US" sz="1600" u="none" kern="0" dirty="0" smtClean="0">
                          <a:effectLst/>
                          <a:latin typeface="微軟正黑體" panose="020B0604030504040204" pitchFamily="34" charset="-120"/>
                          <a:ea typeface="微軟正黑體" panose="020B0604030504040204" pitchFamily="34" charset="-120"/>
                        </a:rPr>
                        <a:t>)</a:t>
                      </a:r>
                      <a:r>
                        <a:rPr lang="zh-TW" altLang="en-US" sz="1600" u="none" kern="0" dirty="0" smtClean="0">
                          <a:effectLst/>
                          <a:latin typeface="微軟正黑體" panose="020B0604030504040204" pitchFamily="34" charset="-120"/>
                          <a:ea typeface="微軟正黑體" panose="020B0604030504040204" pitchFamily="34" charset="-120"/>
                        </a:rPr>
                        <a:t>、</a:t>
                      </a:r>
                      <a:r>
                        <a:rPr lang="zh-TW" altLang="en-US" sz="1600" b="1" u="none" kern="0" dirty="0" smtClean="0">
                          <a:solidFill>
                            <a:srgbClr val="FF0000"/>
                          </a:solidFill>
                          <a:effectLst/>
                          <a:latin typeface="微軟正黑體" panose="020B0604030504040204" pitchFamily="34" charset="-120"/>
                          <a:ea typeface="微軟正黑體" panose="020B0604030504040204" pitchFamily="34" charset="-120"/>
                        </a:rPr>
                        <a:t>國立台北科技大學</a:t>
                      </a:r>
                      <a:endParaRPr lang="zh-TW" sz="1600" b="1" u="none"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2"/>
                  </a:ext>
                </a:extLst>
              </a:tr>
              <a:tr h="686745">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新北市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致</a:t>
                      </a:r>
                      <a:r>
                        <a:rPr lang="zh-TW" sz="1600" u="none" kern="0" dirty="0" smtClean="0">
                          <a:effectLst/>
                          <a:latin typeface="微軟正黑體" panose="020B0604030504040204" pitchFamily="34" charset="-120"/>
                          <a:ea typeface="微軟正黑體" panose="020B0604030504040204" pitchFamily="34" charset="-120"/>
                        </a:rPr>
                        <a:t>理</a:t>
                      </a:r>
                      <a:r>
                        <a:rPr lang="zh-TW" altLang="en-US" sz="1600" u="none" kern="0" dirty="0" smtClean="0">
                          <a:effectLst/>
                          <a:latin typeface="微軟正黑體" panose="020B0604030504040204" pitchFamily="34" charset="-120"/>
                          <a:ea typeface="微軟正黑體" panose="020B0604030504040204" pitchFamily="34" charset="-120"/>
                        </a:rPr>
                        <a:t>科技大學</a:t>
                      </a:r>
                      <a:r>
                        <a:rPr lang="zh-TW" sz="1600" u="none" kern="0" dirty="0" smtClean="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醒吾科技大學</a:t>
                      </a:r>
                      <a:r>
                        <a:rPr lang="zh-TW" sz="1600" u="none" kern="0" dirty="0" smtClean="0">
                          <a:effectLst/>
                          <a:latin typeface="微軟正黑體" panose="020B0604030504040204" pitchFamily="34" charset="-120"/>
                          <a:ea typeface="微軟正黑體" panose="020B0604030504040204" pitchFamily="34" charset="-120"/>
                        </a:rPr>
                        <a:t>、</a:t>
                      </a:r>
                      <a:r>
                        <a:rPr lang="zh-TW" altLang="en-US" sz="1600" u="none" kern="0" dirty="0" smtClean="0">
                          <a:effectLst/>
                          <a:latin typeface="微軟正黑體" panose="020B0604030504040204" pitchFamily="34" charset="-120"/>
                          <a:ea typeface="微軟正黑體" panose="020B0604030504040204" pitchFamily="34" charset="-120"/>
                        </a:rPr>
                        <a:t>宏國</a:t>
                      </a:r>
                      <a:r>
                        <a:rPr lang="zh-TW" sz="1600" u="none" kern="0" dirty="0" smtClean="0">
                          <a:effectLst/>
                          <a:latin typeface="微軟正黑體" panose="020B0604030504040204" pitchFamily="34" charset="-120"/>
                          <a:ea typeface="微軟正黑體" panose="020B0604030504040204" pitchFamily="34" charset="-120"/>
                        </a:rPr>
                        <a:t>德霖</a:t>
                      </a:r>
                      <a:r>
                        <a:rPr lang="zh-TW" altLang="en-US" sz="1600" u="none" kern="0" dirty="0" smtClean="0">
                          <a:effectLst/>
                          <a:latin typeface="微軟正黑體" panose="020B0604030504040204" pitchFamily="34" charset="-120"/>
                          <a:ea typeface="微軟正黑體" panose="020B0604030504040204" pitchFamily="34" charset="-120"/>
                        </a:rPr>
                        <a:t>科技大學</a:t>
                      </a:r>
                      <a:r>
                        <a:rPr lang="zh-TW" sz="1600" u="none" kern="0" dirty="0" smtClean="0">
                          <a:effectLst/>
                          <a:latin typeface="微軟正黑體" panose="020B0604030504040204" pitchFamily="34" charset="-120"/>
                          <a:ea typeface="微軟正黑體" panose="020B0604030504040204" pitchFamily="34" charset="-120"/>
                        </a:rPr>
                        <a:t>、黎明</a:t>
                      </a:r>
                      <a:r>
                        <a:rPr lang="zh-TW" sz="1600" u="none" kern="0" dirty="0">
                          <a:effectLst/>
                          <a:latin typeface="微軟正黑體" panose="020B0604030504040204" pitchFamily="34" charset="-120"/>
                          <a:ea typeface="微軟正黑體" panose="020B0604030504040204" pitchFamily="34" charset="-120"/>
                        </a:rPr>
                        <a:t>技術學院、華夏科技</a:t>
                      </a:r>
                      <a:r>
                        <a:rPr lang="zh-TW" sz="1600" u="none" kern="0" dirty="0" smtClean="0">
                          <a:effectLst/>
                          <a:latin typeface="微軟正黑體" panose="020B0604030504040204" pitchFamily="34" charset="-120"/>
                          <a:ea typeface="微軟正黑體" panose="020B0604030504040204" pitchFamily="34" charset="-120"/>
                        </a:rPr>
                        <a:t>大學</a:t>
                      </a:r>
                      <a:endParaRPr lang="en-US" altLang="zh-TW" sz="1600" u="none" kern="0" dirty="0" smtClean="0">
                        <a:effectLst/>
                        <a:latin typeface="微軟正黑體" panose="020B0604030504040204" pitchFamily="34" charset="-120"/>
                        <a:ea typeface="微軟正黑體" panose="020B0604030504040204" pitchFamily="34" charset="-120"/>
                      </a:endParaRPr>
                    </a:p>
                    <a:p>
                      <a:pPr algn="l">
                        <a:lnSpc>
                          <a:spcPts val="1700"/>
                        </a:lnSpc>
                        <a:spcBef>
                          <a:spcPts val="0"/>
                        </a:spcBef>
                        <a:spcAft>
                          <a:spcPts val="0"/>
                        </a:spcAft>
                      </a:pPr>
                      <a:r>
                        <a:rPr lang="zh-TW" sz="1600" u="none" kern="0" dirty="0" smtClean="0">
                          <a:effectLst/>
                          <a:latin typeface="微軟正黑體" panose="020B0604030504040204" pitchFamily="34" charset="-120"/>
                          <a:ea typeface="微軟正黑體" panose="020B0604030504040204" pitchFamily="34" charset="-120"/>
                        </a:rPr>
                        <a:t>聖約翰</a:t>
                      </a:r>
                      <a:r>
                        <a:rPr lang="zh-TW" sz="1600" u="none" kern="0" dirty="0">
                          <a:effectLst/>
                          <a:latin typeface="微軟正黑體" panose="020B0604030504040204" pitchFamily="34" charset="-120"/>
                          <a:ea typeface="微軟正黑體" panose="020B0604030504040204" pitchFamily="34" charset="-120"/>
                        </a:rPr>
                        <a:t>科技</a:t>
                      </a:r>
                      <a:r>
                        <a:rPr lang="zh-TW" sz="1600" u="none" kern="0" dirty="0" smtClean="0">
                          <a:effectLst/>
                          <a:latin typeface="微軟正黑體" panose="020B0604030504040204" pitchFamily="34" charset="-120"/>
                          <a:ea typeface="微軟正黑體" panose="020B0604030504040204" pitchFamily="34" charset="-120"/>
                        </a:rPr>
                        <a:t>大學</a:t>
                      </a:r>
                      <a:r>
                        <a:rPr lang="zh-TW" altLang="en-US" sz="1600" u="none" kern="0" dirty="0" smtClean="0">
                          <a:effectLst/>
                          <a:latin typeface="微軟正黑體" panose="020B0604030504040204" pitchFamily="34" charset="-120"/>
                          <a:ea typeface="微軟正黑體" panose="020B0604030504040204" pitchFamily="34" charset="-120"/>
                        </a:rPr>
                        <a:t>、</a:t>
                      </a:r>
                      <a:r>
                        <a:rPr lang="zh-TW" sz="1600" u="none" kern="0" dirty="0" smtClean="0">
                          <a:effectLst/>
                          <a:latin typeface="微軟正黑體" panose="020B0604030504040204" pitchFamily="34" charset="-120"/>
                          <a:ea typeface="微軟正黑體" panose="020B0604030504040204" pitchFamily="34" charset="-120"/>
                        </a:rPr>
                        <a:t>台北海洋</a:t>
                      </a:r>
                      <a:r>
                        <a:rPr lang="zh-TW" altLang="en-US" sz="1600" u="none" kern="0" dirty="0" smtClean="0">
                          <a:effectLst/>
                          <a:latin typeface="微軟正黑體" panose="020B0604030504040204" pitchFamily="34" charset="-120"/>
                          <a:ea typeface="微軟正黑體" panose="020B0604030504040204" pitchFamily="34" charset="-120"/>
                        </a:rPr>
                        <a:t>科技大學</a:t>
                      </a:r>
                      <a:r>
                        <a:rPr lang="en-US" sz="1600" u="none" kern="0" dirty="0" smtClean="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淡水校本部</a:t>
                      </a:r>
                      <a:r>
                        <a:rPr lang="en-US" sz="1600" u="none" kern="0" dirty="0" smtClean="0">
                          <a:effectLst/>
                          <a:latin typeface="微軟正黑體" panose="020B0604030504040204" pitchFamily="34" charset="-120"/>
                          <a:ea typeface="微軟正黑體" panose="020B0604030504040204" pitchFamily="34" charset="-120"/>
                        </a:rPr>
                        <a:t>)</a:t>
                      </a:r>
                      <a:endParaRPr lang="en-US" altLang="zh-TW" sz="1600" u="none" kern="0" dirty="0" smtClean="0">
                        <a:effectLst/>
                        <a:latin typeface="微軟正黑體" panose="020B0604030504040204" pitchFamily="34" charset="-120"/>
                        <a:ea typeface="微軟正黑體" panose="020B0604030504040204" pitchFamily="34" charset="-120"/>
                      </a:endParaRPr>
                    </a:p>
                    <a:p>
                      <a:pPr algn="l">
                        <a:lnSpc>
                          <a:spcPts val="1700"/>
                        </a:lnSpc>
                        <a:spcBef>
                          <a:spcPts val="0"/>
                        </a:spcBef>
                        <a:spcAft>
                          <a:spcPts val="0"/>
                        </a:spcAft>
                      </a:pPr>
                      <a:r>
                        <a:rPr lang="zh-TW" sz="1600" u="none" kern="0" dirty="0" smtClean="0">
                          <a:effectLst/>
                          <a:latin typeface="微軟正黑體" panose="020B0604030504040204" pitchFamily="34" charset="-120"/>
                          <a:ea typeface="微軟正黑體" panose="020B0604030504040204" pitchFamily="34" charset="-120"/>
                        </a:rPr>
                        <a:t>耕</a:t>
                      </a:r>
                      <a:r>
                        <a:rPr lang="zh-TW" sz="1600" u="none" kern="0" dirty="0">
                          <a:effectLst/>
                          <a:latin typeface="微軟正黑體" panose="020B0604030504040204" pitchFamily="34" charset="-120"/>
                          <a:ea typeface="微軟正黑體" panose="020B0604030504040204" pitchFamily="34" charset="-120"/>
                        </a:rPr>
                        <a:t>莘健康管理專科學校</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新店校區</a:t>
                      </a:r>
                      <a:r>
                        <a:rPr lang="en-US" sz="1600" u="none" kern="0" dirty="0">
                          <a:effectLst/>
                          <a:latin typeface="微軟正黑體" panose="020B0604030504040204" pitchFamily="34" charset="-120"/>
                          <a:ea typeface="微軟正黑體" panose="020B0604030504040204" pitchFamily="34" charset="-120"/>
                        </a:rPr>
                        <a:t>)</a:t>
                      </a:r>
                      <a:r>
                        <a:rPr lang="zh-TW" sz="1600" u="none" kern="0" dirty="0" smtClean="0">
                          <a:effectLst/>
                          <a:latin typeface="微軟正黑體" panose="020B0604030504040204" pitchFamily="34" charset="-120"/>
                          <a:ea typeface="微軟正黑體" panose="020B0604030504040204" pitchFamily="34" charset="-120"/>
                        </a:rPr>
                        <a:t>、馬偕</a:t>
                      </a:r>
                      <a:r>
                        <a:rPr lang="zh-TW" sz="1600" u="none" kern="0" dirty="0">
                          <a:effectLst/>
                          <a:latin typeface="微軟正黑體" panose="020B0604030504040204" pitchFamily="34" charset="-120"/>
                          <a:ea typeface="微軟正黑體" panose="020B0604030504040204" pitchFamily="34" charset="-120"/>
                        </a:rPr>
                        <a:t>醫護管理專科學校</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三芝校區</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3"/>
                  </a:ext>
                </a:extLst>
              </a:tr>
              <a:tr h="341050">
                <a:tc vMerge="1">
                  <a:txBody>
                    <a:bodyPr/>
                    <a:lstStyle/>
                    <a:p>
                      <a:endParaRPr lang="zh-TW" altLang="en-US"/>
                    </a:p>
                  </a:txBody>
                  <a:tcPr/>
                </a:tc>
                <a:tc>
                  <a:txBody>
                    <a:bodyPr/>
                    <a:lstStyle/>
                    <a:p>
                      <a:pPr algn="ctr">
                        <a:lnSpc>
                          <a:spcPts val="1700"/>
                        </a:lnSpc>
                        <a:spcBef>
                          <a:spcPts val="0"/>
                        </a:spcBef>
                        <a:spcAft>
                          <a:spcPts val="0"/>
                        </a:spcAft>
                      </a:pPr>
                      <a:r>
                        <a:rPr lang="zh-TW" sz="1600" kern="0" dirty="0" smtClean="0">
                          <a:effectLst/>
                          <a:latin typeface="微軟正黑體" panose="020B0604030504040204" pitchFamily="34" charset="-120"/>
                          <a:ea typeface="微軟正黑體" panose="020B0604030504040204" pitchFamily="34" charset="-120"/>
                        </a:rPr>
                        <a:t>桃園</a:t>
                      </a:r>
                      <a:r>
                        <a:rPr lang="zh-TW" altLang="en-US" sz="1600" kern="0" dirty="0" smtClean="0">
                          <a:effectLst/>
                          <a:latin typeface="微軟正黑體" panose="020B0604030504040204" pitchFamily="34" charset="-120"/>
                          <a:ea typeface="微軟正黑體" panose="020B0604030504040204" pitchFamily="34" charset="-120"/>
                        </a:rPr>
                        <a:t>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altLang="en-US" sz="1600" u="none" kern="0" dirty="0" smtClean="0">
                          <a:effectLst/>
                          <a:latin typeface="微軟正黑體" panose="020B0604030504040204" pitchFamily="34" charset="-120"/>
                          <a:ea typeface="微軟正黑體" panose="020B0604030504040204" pitchFamily="34" charset="-120"/>
                        </a:rPr>
                        <a:t>南亞技術學院</a:t>
                      </a:r>
                      <a:r>
                        <a:rPr lang="zh-TW" sz="1600" u="none" kern="0" dirty="0" smtClean="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新生醫護管理專科學校</a:t>
                      </a:r>
                      <a:r>
                        <a:rPr lang="zh-TW" sz="1600" u="none" kern="0" dirty="0" smtClean="0">
                          <a:effectLst/>
                          <a:latin typeface="微軟正黑體" panose="020B0604030504040204" pitchFamily="34" charset="-120"/>
                          <a:ea typeface="微軟正黑體" panose="020B0604030504040204" pitchFamily="34" charset="-120"/>
                        </a:rPr>
                        <a:t>、龍華</a:t>
                      </a:r>
                      <a:r>
                        <a:rPr lang="zh-TW" sz="1600" u="none" kern="0" dirty="0">
                          <a:effectLst/>
                          <a:latin typeface="微軟正黑體" panose="020B0604030504040204" pitchFamily="34" charset="-120"/>
                          <a:ea typeface="微軟正黑體" panose="020B0604030504040204" pitchFamily="34" charset="-120"/>
                        </a:rPr>
                        <a:t>科技</a:t>
                      </a:r>
                      <a:r>
                        <a:rPr lang="zh-TW" sz="1600" u="none" kern="0" dirty="0" smtClean="0">
                          <a:effectLst/>
                          <a:latin typeface="微軟正黑體" panose="020B0604030504040204" pitchFamily="34" charset="-120"/>
                          <a:ea typeface="微軟正黑體" panose="020B0604030504040204" pitchFamily="34" charset="-120"/>
                        </a:rPr>
                        <a:t>大學</a:t>
                      </a:r>
                      <a:endParaRPr lang="en-US" altLang="zh-TW" sz="1600" u="none" kern="0" dirty="0" smtClean="0">
                        <a:effectLst/>
                        <a:latin typeface="微軟正黑體" panose="020B0604030504040204" pitchFamily="34" charset="-120"/>
                        <a:ea typeface="微軟正黑體" panose="020B0604030504040204" pitchFamily="34" charset="-120"/>
                      </a:endParaRPr>
                    </a:p>
                  </a:txBody>
                  <a:tcPr marL="7830" marR="7830" marT="7830" marB="7830" anchor="ctr"/>
                </a:tc>
                <a:extLst>
                  <a:ext uri="{0D108BD9-81ED-4DB2-BD59-A6C34878D82A}">
                    <a16:rowId xmlns:a16="http://schemas.microsoft.com/office/drawing/2014/main" xmlns="" val="10004"/>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sz="1600" kern="0">
                          <a:effectLst/>
                          <a:latin typeface="微軟正黑體" panose="020B0604030504040204" pitchFamily="34" charset="-120"/>
                          <a:ea typeface="微軟正黑體" panose="020B0604030504040204" pitchFamily="34" charset="-120"/>
                        </a:rPr>
                        <a:t>新竹縣</a:t>
                      </a:r>
                      <a:endParaRPr lang="zh-TW" sz="1600" kern="10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大華科技大學</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5"/>
                  </a:ext>
                </a:extLst>
              </a:tr>
              <a:tr h="282475">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宜蘭縣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蘭陽技術學院、聖母醫護管理專科學校</a:t>
                      </a:r>
                      <a:r>
                        <a:rPr lang="zh-TW" sz="1600" u="none" kern="0" dirty="0" smtClean="0">
                          <a:effectLst/>
                          <a:latin typeface="微軟正黑體" panose="020B0604030504040204" pitchFamily="34" charset="-120"/>
                          <a:ea typeface="微軟正黑體" panose="020B0604030504040204" pitchFamily="34" charset="-120"/>
                        </a:rPr>
                        <a:t>、耕</a:t>
                      </a:r>
                      <a:r>
                        <a:rPr lang="zh-TW" sz="1600" u="none" kern="0" dirty="0">
                          <a:effectLst/>
                          <a:latin typeface="微軟正黑體" panose="020B0604030504040204" pitchFamily="34" charset="-120"/>
                          <a:ea typeface="微軟正黑體" panose="020B0604030504040204" pitchFamily="34" charset="-120"/>
                        </a:rPr>
                        <a:t>莘健康管理專科學校</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宜蘭校區</a:t>
                      </a:r>
                      <a:r>
                        <a:rPr lang="en-US" sz="1600" u="none" kern="0" dirty="0">
                          <a:effectLst/>
                          <a:latin typeface="微軟正黑體" panose="020B0604030504040204" pitchFamily="34" charset="-120"/>
                          <a:ea typeface="微軟正黑體" panose="020B0604030504040204" pitchFamily="34" charset="-120"/>
                        </a:rPr>
                        <a:t>)</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6"/>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花蓮縣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慈</a:t>
                      </a:r>
                      <a:r>
                        <a:rPr lang="zh-TW" sz="1600" u="none" kern="0" dirty="0" smtClean="0">
                          <a:effectLst/>
                          <a:latin typeface="微軟正黑體" panose="020B0604030504040204" pitchFamily="34" charset="-120"/>
                          <a:ea typeface="微軟正黑體" panose="020B0604030504040204" pitchFamily="34" charset="-120"/>
                        </a:rPr>
                        <a:t>濟</a:t>
                      </a:r>
                      <a:r>
                        <a:rPr lang="zh-TW" altLang="en-US" sz="1600" u="none" kern="0" dirty="0" smtClean="0">
                          <a:effectLst/>
                          <a:latin typeface="微軟正黑體" panose="020B0604030504040204" pitchFamily="34" charset="-120"/>
                          <a:ea typeface="微軟正黑體" panose="020B0604030504040204" pitchFamily="34" charset="-120"/>
                        </a:rPr>
                        <a:t>科技大學、</a:t>
                      </a:r>
                      <a:r>
                        <a:rPr lang="zh-TW" altLang="en-US" sz="1600" b="1" u="none" kern="0" dirty="0" smtClean="0">
                          <a:solidFill>
                            <a:srgbClr val="FF0000"/>
                          </a:solidFill>
                          <a:effectLst/>
                          <a:latin typeface="微軟正黑體" panose="020B0604030504040204" pitchFamily="34" charset="-120"/>
                          <a:ea typeface="微軟正黑體" panose="020B0604030504040204" pitchFamily="34" charset="-120"/>
                        </a:rPr>
                        <a:t>台灣觀光學院</a:t>
                      </a:r>
                      <a:endParaRPr lang="zh-TW" sz="1600" b="1" u="none"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7"/>
                  </a:ext>
                </a:extLst>
              </a:tr>
              <a:tr h="239723">
                <a:tc rowSpan="4">
                  <a:txBody>
                    <a:bodyPr/>
                    <a:lstStyle/>
                    <a:p>
                      <a:pPr algn="ctr">
                        <a:spcAft>
                          <a:spcPts val="0"/>
                        </a:spcAft>
                      </a:pPr>
                      <a:r>
                        <a:rPr lang="zh-TW" sz="1800" kern="0" dirty="0" smtClean="0">
                          <a:effectLst/>
                          <a:latin typeface="微軟正黑體" panose="020B0604030504040204" pitchFamily="34" charset="-120"/>
                          <a:ea typeface="微軟正黑體" panose="020B0604030504040204" pitchFamily="34" charset="-120"/>
                        </a:rPr>
                        <a:t>中五專</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苗栗縣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仁德醫護管理專科學校</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8"/>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台中市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國立臺中科技大學、弘光科技大學</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9"/>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altLang="en-US" sz="1600" kern="100" dirty="0" smtClean="0">
                          <a:effectLst/>
                          <a:latin typeface="微軟正黑體" panose="020B0604030504040204" pitchFamily="34" charset="-120"/>
                          <a:ea typeface="微軟正黑體" panose="020B0604030504040204" pitchFamily="34" charset="-120"/>
                          <a:cs typeface="Times New Roman"/>
                        </a:rPr>
                        <a:t>雲林縣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1" dirty="0" smtClean="0">
                          <a:solidFill>
                            <a:srgbClr val="FF0000"/>
                          </a:solidFill>
                          <a:latin typeface="微軟正黑體" panose="020B0604030504040204" pitchFamily="34" charset="-120"/>
                          <a:ea typeface="微軟正黑體" panose="020B0604030504040204" pitchFamily="34" charset="-120"/>
                        </a:rPr>
                        <a:t>國立虎尾科技大學</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0"/>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南投縣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南開科技大學</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1"/>
                  </a:ext>
                </a:extLst>
              </a:tr>
              <a:tr h="239723">
                <a:tc rowSpan="7">
                  <a:txBody>
                    <a:bodyPr/>
                    <a:lstStyle/>
                    <a:p>
                      <a:pPr algn="ctr">
                        <a:spcAft>
                          <a:spcPts val="0"/>
                        </a:spcAft>
                      </a:pPr>
                      <a:r>
                        <a:rPr lang="zh-TW" sz="1800" kern="0" dirty="0" smtClean="0">
                          <a:effectLst/>
                          <a:latin typeface="微軟正黑體" panose="020B0604030504040204" pitchFamily="34" charset="-120"/>
                          <a:ea typeface="微軟正黑體" panose="020B0604030504040204" pitchFamily="34" charset="-120"/>
                        </a:rPr>
                        <a:t>南五專</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altLang="en-US" sz="1600" kern="100" dirty="0" smtClean="0">
                          <a:effectLst/>
                          <a:latin typeface="微軟正黑體" panose="020B0604030504040204" pitchFamily="34" charset="-120"/>
                          <a:ea typeface="微軟正黑體" panose="020B0604030504040204" pitchFamily="34" charset="-120"/>
                          <a:cs typeface="Times New Roman"/>
                        </a:rPr>
                        <a:t>嘉義市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1" u="none" kern="0" dirty="0" smtClean="0">
                          <a:solidFill>
                            <a:srgbClr val="FF0000"/>
                          </a:solidFill>
                          <a:effectLst/>
                          <a:latin typeface="微軟正黑體" panose="020B0604030504040204" pitchFamily="34" charset="-120"/>
                          <a:ea typeface="微軟正黑體" panose="020B0604030504040204" pitchFamily="34" charset="-120"/>
                        </a:rPr>
                        <a:t>大同技術學院、</a:t>
                      </a:r>
                      <a:r>
                        <a:rPr lang="zh-TW" altLang="en-US" sz="1600" b="0" u="none" kern="0" dirty="0" smtClean="0">
                          <a:solidFill>
                            <a:schemeClr val="tx1"/>
                          </a:solidFill>
                          <a:effectLst/>
                          <a:latin typeface="微軟正黑體" panose="020B0604030504040204" pitchFamily="34" charset="-120"/>
                          <a:ea typeface="微軟正黑體" panose="020B0604030504040204" pitchFamily="34" charset="-120"/>
                        </a:rPr>
                        <a:t>崇仁醫護管理專科學校</a:t>
                      </a:r>
                      <a:r>
                        <a:rPr lang="en-US" altLang="zh-TW" sz="1600" b="0" u="none" kern="0" dirty="0" smtClean="0">
                          <a:solidFill>
                            <a:schemeClr val="tx1"/>
                          </a:solidFill>
                          <a:effectLst/>
                          <a:latin typeface="微軟正黑體" panose="020B0604030504040204" pitchFamily="34" charset="-120"/>
                          <a:ea typeface="微軟正黑體" panose="020B0604030504040204" pitchFamily="34" charset="-120"/>
                        </a:rPr>
                        <a:t>(</a:t>
                      </a:r>
                      <a:r>
                        <a:rPr lang="zh-TW" altLang="en-US" sz="1600" b="0" u="none" kern="0" dirty="0" smtClean="0">
                          <a:solidFill>
                            <a:schemeClr val="tx1"/>
                          </a:solidFill>
                          <a:effectLst/>
                          <a:latin typeface="微軟正黑體" panose="020B0604030504040204" pitchFamily="34" charset="-120"/>
                          <a:ea typeface="微軟正黑體" panose="020B0604030504040204" pitchFamily="34" charset="-120"/>
                        </a:rPr>
                        <a:t>嘉義校區</a:t>
                      </a:r>
                      <a:r>
                        <a:rPr lang="en-US" altLang="zh-TW" sz="1600" b="0" u="none" kern="0" dirty="0" smtClean="0">
                          <a:solidFill>
                            <a:schemeClr val="tx1"/>
                          </a:solidFill>
                          <a:effectLst/>
                          <a:latin typeface="微軟正黑體" panose="020B0604030504040204" pitchFamily="34" charset="-120"/>
                          <a:ea typeface="微軟正黑體" panose="020B0604030504040204" pitchFamily="34" charset="-120"/>
                        </a:rPr>
                        <a:t>)</a:t>
                      </a:r>
                      <a:endParaRPr lang="zh-TW" sz="1600" b="1" u="none"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2613544635"/>
                  </a:ext>
                </a:extLst>
              </a:tr>
              <a:tr h="239723">
                <a:tc vMerge="1">
                  <a:txBody>
                    <a:bodyPr/>
                    <a:lstStyle/>
                    <a:p>
                      <a:pPr algn="ctr">
                        <a:spcAft>
                          <a:spcPts val="0"/>
                        </a:spcAft>
                      </a:pP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嘉義縣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崇仁醫護管理專科學校</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大林校區</a:t>
                      </a:r>
                      <a:r>
                        <a:rPr lang="en-US" sz="1600" u="none" kern="0" dirty="0" smtClean="0">
                          <a:effectLst/>
                          <a:latin typeface="微軟正黑體" panose="020B0604030504040204" pitchFamily="34" charset="-120"/>
                          <a:ea typeface="微軟正黑體" panose="020B0604030504040204" pitchFamily="34" charset="-120"/>
                        </a:rPr>
                        <a:t>)</a:t>
                      </a:r>
                      <a:endParaRPr lang="zh-TW" sz="1600" b="1" u="none"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2"/>
                  </a:ext>
                </a:extLst>
              </a:tr>
              <a:tr h="180537">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台南市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中華醫事科技大學</a:t>
                      </a:r>
                      <a:r>
                        <a:rPr lang="zh-TW" sz="1600" u="none" kern="0" dirty="0" smtClean="0">
                          <a:effectLst/>
                          <a:latin typeface="微軟正黑體" panose="020B0604030504040204" pitchFamily="34" charset="-120"/>
                          <a:ea typeface="微軟正黑體" panose="020B0604030504040204" pitchFamily="34" charset="-120"/>
                        </a:rPr>
                        <a:t>、國立</a:t>
                      </a:r>
                      <a:r>
                        <a:rPr lang="zh-TW" sz="1600" u="none" kern="0" dirty="0">
                          <a:effectLst/>
                          <a:latin typeface="微軟正黑體" panose="020B0604030504040204" pitchFamily="34" charset="-120"/>
                          <a:ea typeface="微軟正黑體" panose="020B0604030504040204" pitchFamily="34" charset="-120"/>
                        </a:rPr>
                        <a:t>臺南護理專科學校、敏惠醫護管理</a:t>
                      </a:r>
                      <a:r>
                        <a:rPr lang="zh-TW" sz="1600" u="none" kern="0" dirty="0" smtClean="0">
                          <a:effectLst/>
                          <a:latin typeface="微軟正黑體" panose="020B0604030504040204" pitchFamily="34" charset="-120"/>
                          <a:ea typeface="微軟正黑體" panose="020B0604030504040204" pitchFamily="34" charset="-120"/>
                        </a:rPr>
                        <a:t>專科學校</a:t>
                      </a:r>
                      <a:r>
                        <a:rPr lang="zh-TW" altLang="en-US" sz="1600" u="none" kern="0" dirty="0" smtClean="0">
                          <a:effectLst/>
                          <a:latin typeface="微軟正黑體" panose="020B0604030504040204" pitchFamily="34" charset="-120"/>
                          <a:ea typeface="微軟正黑體" panose="020B0604030504040204" pitchFamily="34" charset="-120"/>
                        </a:rPr>
                        <a:t>、</a:t>
                      </a:r>
                      <a:r>
                        <a:rPr lang="zh-TW" altLang="en-US" sz="1600" b="1" u="none" kern="0" dirty="0" smtClean="0">
                          <a:solidFill>
                            <a:srgbClr val="FF0000"/>
                          </a:solidFill>
                          <a:effectLst/>
                          <a:latin typeface="微軟正黑體" panose="020B0604030504040204" pitchFamily="34" charset="-120"/>
                          <a:ea typeface="微軟正黑體" panose="020B0604030504040204" pitchFamily="34" charset="-120"/>
                          <a:cs typeface="Times New Roman"/>
                        </a:rPr>
                        <a:t>南臺科技大學</a:t>
                      </a:r>
                      <a:endParaRPr lang="zh-TW" sz="1600" b="1" u="none"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3"/>
                  </a:ext>
                </a:extLst>
              </a:tr>
              <a:tr h="686745">
                <a:tc vMerge="1">
                  <a:txBody>
                    <a:bodyPr/>
                    <a:lstStyle/>
                    <a:p>
                      <a:endParaRPr lang="zh-TW" altLang="en-US"/>
                    </a:p>
                  </a:txBody>
                  <a:tcPr/>
                </a:tc>
                <a:tc>
                  <a:txBody>
                    <a:bodyPr/>
                    <a:lstStyle/>
                    <a:p>
                      <a:pPr algn="ctr">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高雄市</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smtClean="0">
                          <a:effectLst/>
                          <a:latin typeface="微軟正黑體" panose="020B0604030504040204" pitchFamily="34" charset="-120"/>
                          <a:ea typeface="微軟正黑體" panose="020B0604030504040204" pitchFamily="34" charset="-120"/>
                        </a:rPr>
                        <a:t>國立</a:t>
                      </a:r>
                      <a:r>
                        <a:rPr lang="zh-TW" sz="1600" u="none" kern="0" dirty="0">
                          <a:effectLst/>
                          <a:latin typeface="微軟正黑體" panose="020B0604030504040204" pitchFamily="34" charset="-120"/>
                          <a:ea typeface="微軟正黑體" panose="020B0604030504040204" pitchFamily="34" charset="-120"/>
                        </a:rPr>
                        <a:t>高雄餐旅大學</a:t>
                      </a:r>
                      <a:r>
                        <a:rPr lang="zh-TW" sz="1600" u="none" kern="0" dirty="0" smtClean="0">
                          <a:effectLst/>
                          <a:latin typeface="微軟正黑體" panose="020B0604030504040204" pitchFamily="34" charset="-120"/>
                          <a:ea typeface="微軟正黑體" panose="020B0604030504040204" pitchFamily="34" charset="-120"/>
                        </a:rPr>
                        <a:t>、輔</a:t>
                      </a:r>
                      <a:r>
                        <a:rPr lang="zh-TW" sz="1600" u="none" kern="0" dirty="0">
                          <a:effectLst/>
                          <a:latin typeface="微軟正黑體" panose="020B0604030504040204" pitchFamily="34" charset="-120"/>
                          <a:ea typeface="微軟正黑體" panose="020B0604030504040204" pitchFamily="34" charset="-120"/>
                        </a:rPr>
                        <a:t>英科技大學、文藻外語大學</a:t>
                      </a:r>
                      <a:r>
                        <a:rPr lang="zh-TW" sz="1600" u="none" kern="0" dirty="0" smtClean="0">
                          <a:effectLst/>
                          <a:latin typeface="微軟正黑體" panose="020B0604030504040204" pitchFamily="34" charset="-120"/>
                          <a:ea typeface="微軟正黑體" panose="020B0604030504040204" pitchFamily="34" charset="-120"/>
                        </a:rPr>
                        <a:t>、東方設計</a:t>
                      </a:r>
                      <a:r>
                        <a:rPr lang="zh-TW" altLang="en-US" sz="1600" u="none" kern="0" dirty="0" smtClean="0">
                          <a:effectLst/>
                          <a:latin typeface="微軟正黑體" panose="020B0604030504040204" pitchFamily="34" charset="-120"/>
                          <a:ea typeface="微軟正黑體" panose="020B0604030504040204" pitchFamily="34" charset="-120"/>
                        </a:rPr>
                        <a:t>大學</a:t>
                      </a:r>
                      <a:r>
                        <a:rPr lang="zh-TW" sz="1600" u="none" kern="0" dirty="0" smtClean="0">
                          <a:effectLst/>
                          <a:latin typeface="微軟正黑體" panose="020B0604030504040204" pitchFamily="34" charset="-120"/>
                          <a:ea typeface="微軟正黑體" panose="020B0604030504040204" pitchFamily="34" charset="-120"/>
                        </a:rPr>
                        <a:t>、</a:t>
                      </a:r>
                      <a:r>
                        <a:rPr lang="en-US" altLang="zh-TW" sz="1600" u="none" kern="0" dirty="0" smtClean="0">
                          <a:effectLst/>
                          <a:latin typeface="微軟正黑體" panose="020B0604030504040204" pitchFamily="34" charset="-120"/>
                          <a:ea typeface="微軟正黑體" panose="020B0604030504040204" pitchFamily="34" charset="-120"/>
                        </a:rPr>
                        <a:t/>
                      </a:r>
                      <a:br>
                        <a:rPr lang="en-US" altLang="zh-TW" sz="1600" u="none" kern="0" dirty="0" smtClean="0">
                          <a:effectLst/>
                          <a:latin typeface="微軟正黑體" panose="020B0604030504040204" pitchFamily="34" charset="-120"/>
                          <a:ea typeface="微軟正黑體" panose="020B0604030504040204" pitchFamily="34" charset="-120"/>
                        </a:rPr>
                      </a:br>
                      <a:r>
                        <a:rPr lang="zh-TW" sz="1600" u="none" kern="0" dirty="0" smtClean="0">
                          <a:effectLst/>
                          <a:latin typeface="微軟正黑體" panose="020B0604030504040204" pitchFamily="34" charset="-120"/>
                          <a:ea typeface="微軟正黑體" panose="020B0604030504040204" pitchFamily="34" charset="-120"/>
                        </a:rPr>
                        <a:t>樹</a:t>
                      </a:r>
                      <a:r>
                        <a:rPr lang="zh-TW" sz="1600" u="none" kern="0" dirty="0">
                          <a:effectLst/>
                          <a:latin typeface="微軟正黑體" panose="020B0604030504040204" pitchFamily="34" charset="-120"/>
                          <a:ea typeface="微軟正黑體" panose="020B0604030504040204" pitchFamily="34" charset="-120"/>
                        </a:rPr>
                        <a:t>人醫護管理專科學校、育英醫護管理專科學校</a:t>
                      </a:r>
                      <a:r>
                        <a:rPr lang="zh-TW" sz="1600" u="none" kern="0" dirty="0" smtClean="0">
                          <a:effectLst/>
                          <a:latin typeface="微軟正黑體" panose="020B0604030504040204" pitchFamily="34" charset="-120"/>
                          <a:ea typeface="微軟正黑體" panose="020B0604030504040204" pitchFamily="34" charset="-120"/>
                        </a:rPr>
                        <a:t>、</a:t>
                      </a:r>
                      <a:endParaRPr lang="en-US" altLang="zh-TW" sz="1600" u="none" kern="0" dirty="0" smtClean="0">
                        <a:effectLst/>
                        <a:latin typeface="微軟正黑體" panose="020B0604030504040204" pitchFamily="34" charset="-120"/>
                        <a:ea typeface="微軟正黑體" panose="020B0604030504040204" pitchFamily="34" charset="-120"/>
                      </a:endParaRPr>
                    </a:p>
                    <a:p>
                      <a:pPr algn="l">
                        <a:lnSpc>
                          <a:spcPts val="1700"/>
                        </a:lnSpc>
                        <a:spcBef>
                          <a:spcPts val="0"/>
                        </a:spcBef>
                        <a:spcAft>
                          <a:spcPts val="0"/>
                        </a:spcAft>
                      </a:pPr>
                      <a:r>
                        <a:rPr lang="zh-TW" altLang="en-US" sz="1600" b="1" u="none" kern="0" dirty="0" smtClean="0">
                          <a:solidFill>
                            <a:srgbClr val="FF0000"/>
                          </a:solidFill>
                          <a:effectLst/>
                          <a:latin typeface="微軟正黑體" panose="020B0604030504040204" pitchFamily="34" charset="-120"/>
                          <a:ea typeface="微軟正黑體" panose="020B0604030504040204" pitchFamily="34" charset="-120"/>
                        </a:rPr>
                        <a:t>國立高雄科技大學、正修科技大學、和春技術學院</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4"/>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sz="1600" kern="0">
                          <a:effectLst/>
                          <a:latin typeface="微軟正黑體" panose="020B0604030504040204" pitchFamily="34" charset="-120"/>
                          <a:ea typeface="微軟正黑體" panose="020B0604030504040204" pitchFamily="34" charset="-120"/>
                        </a:rPr>
                        <a:t>屏東縣</a:t>
                      </a:r>
                      <a:endParaRPr lang="zh-TW" sz="1600" kern="10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美和科技大學、慈惠醫護管理專科學校</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5"/>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台東縣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國立臺東</a:t>
                      </a:r>
                      <a:r>
                        <a:rPr lang="zh-TW" sz="1600" u="none" kern="0" dirty="0" smtClean="0">
                          <a:effectLst/>
                          <a:latin typeface="微軟正黑體" panose="020B0604030504040204" pitchFamily="34" charset="-120"/>
                          <a:ea typeface="微軟正黑體" panose="020B0604030504040204" pitchFamily="34" charset="-120"/>
                        </a:rPr>
                        <a:t>專科學校</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6"/>
                  </a:ext>
                </a:extLst>
              </a:tr>
              <a:tr h="239723">
                <a:tc vMerge="1">
                  <a:txBody>
                    <a:bodyPr/>
                    <a:lstStyle/>
                    <a:p>
                      <a:pPr algn="ctr">
                        <a:spcAft>
                          <a:spcPts val="0"/>
                        </a:spcAft>
                      </a:pP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altLang="en-US" sz="1600" kern="100" dirty="0" smtClean="0">
                          <a:effectLst/>
                          <a:latin typeface="微軟正黑體" panose="020B0604030504040204" pitchFamily="34" charset="-120"/>
                          <a:ea typeface="微軟正黑體" panose="020B0604030504040204" pitchFamily="34" charset="-120"/>
                          <a:cs typeface="Times New Roman"/>
                        </a:rPr>
                        <a:t>澎湖縣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1" u="none" kern="0" dirty="0" smtClean="0">
                          <a:solidFill>
                            <a:srgbClr val="FF0000"/>
                          </a:solidFill>
                          <a:effectLst/>
                          <a:latin typeface="微軟正黑體" panose="020B0604030504040204" pitchFamily="34" charset="-120"/>
                          <a:ea typeface="微軟正黑體" panose="020B0604030504040204" pitchFamily="34" charset="-120"/>
                        </a:rPr>
                        <a:t>國立澎湖科技大學</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7"/>
                  </a:ext>
                </a:extLst>
              </a:tr>
            </a:tbl>
          </a:graphicData>
        </a:graphic>
      </p:graphicFrame>
      <p:sp>
        <p:nvSpPr>
          <p:cNvPr id="6" name="標題 1"/>
          <p:cNvSpPr txBox="1">
            <a:spLocks/>
          </p:cNvSpPr>
          <p:nvPr/>
        </p:nvSpPr>
        <p:spPr bwMode="auto">
          <a:xfrm>
            <a:off x="165386" y="85405"/>
            <a:ext cx="8727094" cy="504056"/>
          </a:xfrm>
          <a:prstGeom prst="rect">
            <a:avLst/>
          </a:prstGeom>
          <a:solidFill>
            <a:schemeClr val="accent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700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年五專免試入學招生學校</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63942902"/>
      </p:ext>
    </p:extLst>
  </p:cSld>
  <p:clrMapOvr>
    <a:masterClrMapping/>
  </p:clrMapOvr>
  <p:transition spd="slow">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9856" y="407988"/>
            <a:ext cx="8507288" cy="982662"/>
          </a:xfrm>
        </p:spPr>
        <p:txBody>
          <a:bodyPr>
            <a:normAutofit/>
          </a:bodyPr>
          <a:lstStyle/>
          <a:p>
            <a:r>
              <a:rPr lang="zh-TW" altLang="en-US"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高中</a:t>
            </a:r>
            <a:r>
              <a:rPr lang="zh-TW" altLang="en-US"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、高職及</a:t>
            </a:r>
            <a:r>
              <a:rPr lang="zh-TW" altLang="en-US"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五專升學進路</a:t>
            </a:r>
            <a:endParaRPr lang="zh-TW" altLang="en-US"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nvGrpSpPr>
          <p:cNvPr id="5" name="群組 62"/>
          <p:cNvGrpSpPr>
            <a:grpSpLocks/>
          </p:cNvGrpSpPr>
          <p:nvPr/>
        </p:nvGrpSpPr>
        <p:grpSpPr bwMode="auto">
          <a:xfrm>
            <a:off x="443104" y="838200"/>
            <a:ext cx="8472296" cy="5791200"/>
            <a:chOff x="468313" y="1460500"/>
            <a:chExt cx="8223250" cy="5186363"/>
          </a:xfrm>
        </p:grpSpPr>
        <p:grpSp>
          <p:nvGrpSpPr>
            <p:cNvPr id="6" name="群組 49"/>
            <p:cNvGrpSpPr>
              <a:grpSpLocks/>
            </p:cNvGrpSpPr>
            <p:nvPr/>
          </p:nvGrpSpPr>
          <p:grpSpPr bwMode="auto">
            <a:xfrm>
              <a:off x="468313" y="1460500"/>
              <a:ext cx="8223250" cy="5186363"/>
              <a:chOff x="33757" y="487870"/>
              <a:chExt cx="9002739" cy="5920028"/>
            </a:xfrm>
          </p:grpSpPr>
          <p:pic>
            <p:nvPicPr>
              <p:cNvPr id="11" name="Picture 2" descr="04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4612" y="3953801"/>
                <a:ext cx="3763592" cy="188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bwMode="auto">
              <a:xfrm>
                <a:off x="35700" y="5904501"/>
                <a:ext cx="4464457" cy="503397"/>
              </a:xfrm>
              <a:prstGeom prst="rect">
                <a:avLst/>
              </a:prstGeom>
              <a:gradFill>
                <a:gsLst>
                  <a:gs pos="0">
                    <a:srgbClr val="FFFF00"/>
                  </a:gs>
                  <a:gs pos="100000">
                    <a:srgbClr val="FFC000"/>
                  </a:gs>
                </a:gsLst>
                <a:lin ang="0" scaled="0"/>
              </a:gra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r>
                  <a:rPr lang="zh-TW" altLang="en-US" sz="2400" dirty="0">
                    <a:latin typeface="微軟正黑體" pitchFamily="34" charset="-120"/>
                    <a:ea typeface="微軟正黑體" pitchFamily="34" charset="-120"/>
                  </a:rPr>
                  <a:t>進高中</a:t>
                </a:r>
              </a:p>
            </p:txBody>
          </p:sp>
          <p:sp>
            <p:nvSpPr>
              <p:cNvPr id="13" name="矩形 12"/>
              <p:cNvSpPr/>
              <p:nvPr/>
            </p:nvSpPr>
            <p:spPr bwMode="auto">
              <a:xfrm>
                <a:off x="4500157" y="5904501"/>
                <a:ext cx="4536339" cy="503397"/>
              </a:xfrm>
              <a:prstGeom prst="rect">
                <a:avLst/>
              </a:prstGeom>
              <a:gradFill>
                <a:gsLst>
                  <a:gs pos="0">
                    <a:schemeClr val="tx2">
                      <a:lumMod val="60000"/>
                      <a:lumOff val="40000"/>
                    </a:schemeClr>
                  </a:gs>
                  <a:gs pos="50000">
                    <a:schemeClr val="accent1">
                      <a:tint val="44500"/>
                      <a:satMod val="160000"/>
                    </a:schemeClr>
                  </a:gs>
                  <a:gs pos="100000">
                    <a:schemeClr val="accent1">
                      <a:lumMod val="40000"/>
                      <a:lumOff val="60000"/>
                    </a:schemeClr>
                  </a:gs>
                </a:gsLst>
                <a:lin ang="0" scaled="0"/>
              </a:gra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r>
                  <a:rPr lang="zh-TW" altLang="en-US" sz="2400">
                    <a:latin typeface="微軟正黑體" pitchFamily="34" charset="-120"/>
                    <a:ea typeface="微軟正黑體" pitchFamily="34" charset="-120"/>
                  </a:rPr>
                  <a:t>選技職</a:t>
                </a:r>
              </a:p>
            </p:txBody>
          </p:sp>
          <p:sp>
            <p:nvSpPr>
              <p:cNvPr id="14" name="向上箭號 2"/>
              <p:cNvSpPr/>
              <p:nvPr/>
            </p:nvSpPr>
            <p:spPr bwMode="auto">
              <a:xfrm>
                <a:off x="3363644" y="1484432"/>
                <a:ext cx="2271084" cy="4393466"/>
              </a:xfrm>
              <a:custGeom>
                <a:avLst/>
                <a:gdLst>
                  <a:gd name="connsiteX0" fmla="*/ 0 w 2592288"/>
                  <a:gd name="connsiteY0" fmla="*/ 1246709 h 4392488"/>
                  <a:gd name="connsiteX1" fmla="*/ 1296144 w 2592288"/>
                  <a:gd name="connsiteY1" fmla="*/ 0 h 4392488"/>
                  <a:gd name="connsiteX2" fmla="*/ 2592288 w 2592288"/>
                  <a:gd name="connsiteY2" fmla="*/ 1246709 h 4392488"/>
                  <a:gd name="connsiteX3" fmla="*/ 1944216 w 2592288"/>
                  <a:gd name="connsiteY3" fmla="*/ 1246709 h 4392488"/>
                  <a:gd name="connsiteX4" fmla="*/ 1944216 w 2592288"/>
                  <a:gd name="connsiteY4" fmla="*/ 4392488 h 4392488"/>
                  <a:gd name="connsiteX5" fmla="*/ 648072 w 2592288"/>
                  <a:gd name="connsiteY5" fmla="*/ 4392488 h 4392488"/>
                  <a:gd name="connsiteX6" fmla="*/ 648072 w 2592288"/>
                  <a:gd name="connsiteY6" fmla="*/ 1246709 h 4392488"/>
                  <a:gd name="connsiteX7" fmla="*/ 0 w 2592288"/>
                  <a:gd name="connsiteY7" fmla="*/ 1246709 h 4392488"/>
                  <a:gd name="connsiteX0" fmla="*/ 0 w 2431650"/>
                  <a:gd name="connsiteY0" fmla="*/ 1259066 h 4392488"/>
                  <a:gd name="connsiteX1" fmla="*/ 1135506 w 2431650"/>
                  <a:gd name="connsiteY1" fmla="*/ 0 h 4392488"/>
                  <a:gd name="connsiteX2" fmla="*/ 2431650 w 2431650"/>
                  <a:gd name="connsiteY2" fmla="*/ 1246709 h 4392488"/>
                  <a:gd name="connsiteX3" fmla="*/ 1783578 w 2431650"/>
                  <a:gd name="connsiteY3" fmla="*/ 1246709 h 4392488"/>
                  <a:gd name="connsiteX4" fmla="*/ 1783578 w 2431650"/>
                  <a:gd name="connsiteY4" fmla="*/ 4392488 h 4392488"/>
                  <a:gd name="connsiteX5" fmla="*/ 487434 w 2431650"/>
                  <a:gd name="connsiteY5" fmla="*/ 4392488 h 4392488"/>
                  <a:gd name="connsiteX6" fmla="*/ 487434 w 2431650"/>
                  <a:gd name="connsiteY6" fmla="*/ 1246709 h 4392488"/>
                  <a:gd name="connsiteX7" fmla="*/ 0 w 2431650"/>
                  <a:gd name="connsiteY7" fmla="*/ 1259066 h 4392488"/>
                  <a:gd name="connsiteX0" fmla="*/ 0 w 2308082"/>
                  <a:gd name="connsiteY0" fmla="*/ 1259066 h 4392488"/>
                  <a:gd name="connsiteX1" fmla="*/ 1135506 w 2308082"/>
                  <a:gd name="connsiteY1" fmla="*/ 0 h 4392488"/>
                  <a:gd name="connsiteX2" fmla="*/ 2308082 w 2308082"/>
                  <a:gd name="connsiteY2" fmla="*/ 1259066 h 4392488"/>
                  <a:gd name="connsiteX3" fmla="*/ 1783578 w 2308082"/>
                  <a:gd name="connsiteY3" fmla="*/ 1246709 h 4392488"/>
                  <a:gd name="connsiteX4" fmla="*/ 1783578 w 2308082"/>
                  <a:gd name="connsiteY4" fmla="*/ 4392488 h 4392488"/>
                  <a:gd name="connsiteX5" fmla="*/ 487434 w 2308082"/>
                  <a:gd name="connsiteY5" fmla="*/ 4392488 h 4392488"/>
                  <a:gd name="connsiteX6" fmla="*/ 487434 w 2308082"/>
                  <a:gd name="connsiteY6" fmla="*/ 1246709 h 4392488"/>
                  <a:gd name="connsiteX7" fmla="*/ 0 w 2308082"/>
                  <a:gd name="connsiteY7" fmla="*/ 1259066 h 4392488"/>
                  <a:gd name="connsiteX0" fmla="*/ 0 w 2271012"/>
                  <a:gd name="connsiteY0" fmla="*/ 1259066 h 4392488"/>
                  <a:gd name="connsiteX1" fmla="*/ 1135506 w 2271012"/>
                  <a:gd name="connsiteY1" fmla="*/ 0 h 4392488"/>
                  <a:gd name="connsiteX2" fmla="*/ 2271012 w 2271012"/>
                  <a:gd name="connsiteY2" fmla="*/ 1246709 h 4392488"/>
                  <a:gd name="connsiteX3" fmla="*/ 1783578 w 2271012"/>
                  <a:gd name="connsiteY3" fmla="*/ 1246709 h 4392488"/>
                  <a:gd name="connsiteX4" fmla="*/ 1783578 w 2271012"/>
                  <a:gd name="connsiteY4" fmla="*/ 4392488 h 4392488"/>
                  <a:gd name="connsiteX5" fmla="*/ 487434 w 2271012"/>
                  <a:gd name="connsiteY5" fmla="*/ 4392488 h 4392488"/>
                  <a:gd name="connsiteX6" fmla="*/ 487434 w 2271012"/>
                  <a:gd name="connsiteY6" fmla="*/ 1246709 h 4392488"/>
                  <a:gd name="connsiteX7" fmla="*/ 0 w 2271012"/>
                  <a:gd name="connsiteY7" fmla="*/ 1259066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1012" h="4392488">
                    <a:moveTo>
                      <a:pt x="0" y="1259066"/>
                    </a:moveTo>
                    <a:lnTo>
                      <a:pt x="1135506" y="0"/>
                    </a:lnTo>
                    <a:lnTo>
                      <a:pt x="2271012" y="1246709"/>
                    </a:lnTo>
                    <a:lnTo>
                      <a:pt x="1783578" y="1246709"/>
                    </a:lnTo>
                    <a:lnTo>
                      <a:pt x="1783578" y="4392488"/>
                    </a:lnTo>
                    <a:lnTo>
                      <a:pt x="487434" y="4392488"/>
                    </a:lnTo>
                    <a:lnTo>
                      <a:pt x="487434" y="1246709"/>
                    </a:lnTo>
                    <a:lnTo>
                      <a:pt x="0" y="1259066"/>
                    </a:lnTo>
                    <a:close/>
                  </a:path>
                </a:pathLst>
              </a:custGeom>
              <a:solidFill>
                <a:srgbClr val="FFCCFF"/>
              </a:solidFill>
              <a:ln w="38100" cap="flat" cmpd="sng" algn="ctr">
                <a:solidFill>
                  <a:srgbClr val="FF33CC"/>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（博士班）</a:t>
                </a: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（碩士班）</a:t>
                </a: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科技大學</a:t>
                </a: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技術學院</a:t>
                </a: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一般大學</a:t>
                </a:r>
                <a:endParaRPr lang="en-US" altLang="zh-TW" sz="2000" dirty="0">
                  <a:latin typeface="微軟正黑體" pitchFamily="34" charset="-120"/>
                  <a:ea typeface="微軟正黑體" pitchFamily="34" charset="-120"/>
                </a:endParaRPr>
              </a:p>
              <a:p>
                <a:pPr algn="ctr">
                  <a:defRPr/>
                </a:pPr>
                <a:endParaRPr lang="zh-TW" altLang="en-US" sz="2400" dirty="0">
                  <a:latin typeface="微軟正黑體" pitchFamily="34" charset="-120"/>
                  <a:ea typeface="微軟正黑體" pitchFamily="34" charset="-120"/>
                </a:endParaRPr>
              </a:p>
            </p:txBody>
          </p:sp>
          <p:sp>
            <p:nvSpPr>
              <p:cNvPr id="15" name="矩形 3"/>
              <p:cNvSpPr>
                <a:spLocks noChangeArrowheads="1"/>
              </p:cNvSpPr>
              <p:nvPr/>
            </p:nvSpPr>
            <p:spPr bwMode="auto">
              <a:xfrm>
                <a:off x="2627784" y="3573016"/>
                <a:ext cx="1184495" cy="2304256"/>
              </a:xfrm>
              <a:prstGeom prst="rect">
                <a:avLst/>
              </a:prstGeom>
              <a:solidFill>
                <a:srgbClr val="FFFFCC"/>
              </a:solidFill>
              <a:ln w="38100" algn="ctr">
                <a:solidFill>
                  <a:srgbClr val="FFC000"/>
                </a:solidFill>
                <a:round/>
                <a:headEnd/>
                <a:tailEnd/>
              </a:ln>
            </p:spPr>
            <p:txBody>
              <a:bodyPr/>
              <a:lstStyle/>
              <a:p>
                <a:endParaRPr lang="en-US" altLang="zh-TW" sz="20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一般大學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科技大學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技術學院</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軍警學校</a:t>
                </a:r>
                <a:endParaRPr lang="en-US" altLang="zh-TW" sz="1600" dirty="0">
                  <a:latin typeface="微軟正黑體" pitchFamily="34" charset="-120"/>
                  <a:ea typeface="微軟正黑體" pitchFamily="34" charset="-120"/>
                </a:endParaRPr>
              </a:p>
              <a:p>
                <a:endParaRPr lang="zh-TW" altLang="en-US" sz="2000" dirty="0">
                  <a:latin typeface="微軟正黑體" pitchFamily="34" charset="-120"/>
                  <a:ea typeface="微軟正黑體" pitchFamily="34" charset="-120"/>
                </a:endParaRPr>
              </a:p>
            </p:txBody>
          </p:sp>
          <p:sp>
            <p:nvSpPr>
              <p:cNvPr id="17" name="矩形 16"/>
              <p:cNvSpPr/>
              <p:nvPr/>
            </p:nvSpPr>
            <p:spPr bwMode="auto">
              <a:xfrm>
                <a:off x="1354600" y="4365663"/>
                <a:ext cx="1290012" cy="1512236"/>
              </a:xfrm>
              <a:prstGeom prst="rect">
                <a:avLst/>
              </a:prstGeom>
              <a:solidFill>
                <a:srgbClr val="CCFF99"/>
              </a:solidFill>
              <a:ln w="38100" cap="flat" cmpd="sng" algn="ctr">
                <a:solidFill>
                  <a:srgbClr val="92D05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普通高中</a:t>
                </a:r>
                <a:endParaRPr lang="en-US" altLang="zh-TW" sz="1600" dirty="0">
                  <a:latin typeface="微軟正黑體" pitchFamily="34" charset="-120"/>
                  <a:ea typeface="微軟正黑體" pitchFamily="34" charset="-120"/>
                </a:endParaRPr>
              </a:p>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綜合高中</a:t>
                </a:r>
                <a:endParaRPr lang="en-US" altLang="zh-TW" sz="1600" dirty="0">
                  <a:latin typeface="微軟正黑體" pitchFamily="34" charset="-120"/>
                  <a:ea typeface="微軟正黑體" pitchFamily="34" charset="-120"/>
                </a:endParaRPr>
              </a:p>
              <a:p>
                <a:pPr algn="ctr">
                  <a:defRPr/>
                </a:pPr>
                <a:r>
                  <a:rPr lang="zh-TW" altLang="en-US" sz="1400" dirty="0">
                    <a:latin typeface="微軟正黑體" pitchFamily="34" charset="-120"/>
                    <a:ea typeface="微軟正黑體" pitchFamily="34" charset="-120"/>
                  </a:rPr>
                  <a:t>（學術學程）</a:t>
                </a:r>
                <a:endParaRPr lang="en-US" altLang="zh-TW" sz="1400" dirty="0">
                  <a:latin typeface="微軟正黑體" pitchFamily="34" charset="-120"/>
                  <a:ea typeface="微軟正黑體" pitchFamily="34" charset="-120"/>
                </a:endParaRPr>
              </a:p>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單科高中</a:t>
                </a:r>
                <a:endParaRPr lang="en-US" altLang="zh-TW" sz="1600" dirty="0">
                  <a:latin typeface="微軟正黑體" pitchFamily="34" charset="-120"/>
                  <a:ea typeface="微軟正黑體" pitchFamily="34" charset="-120"/>
                </a:endParaRPr>
              </a:p>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實驗</a:t>
                </a:r>
                <a:r>
                  <a:rPr lang="zh-TW" altLang="en-US" sz="1600" dirty="0" smtClean="0">
                    <a:latin typeface="微軟正黑體" pitchFamily="34" charset="-120"/>
                    <a:ea typeface="微軟正黑體" pitchFamily="34" charset="-120"/>
                  </a:rPr>
                  <a:t>高中</a:t>
                </a:r>
                <a:endParaRPr lang="zh-TW" altLang="en-US" sz="2000" dirty="0">
                  <a:latin typeface="微軟正黑體" pitchFamily="34" charset="-120"/>
                  <a:ea typeface="微軟正黑體" pitchFamily="34" charset="-120"/>
                </a:endParaRPr>
              </a:p>
            </p:txBody>
          </p:sp>
          <p:sp>
            <p:nvSpPr>
              <p:cNvPr id="16" name="矩形 7"/>
              <p:cNvSpPr>
                <a:spLocks noChangeArrowheads="1"/>
              </p:cNvSpPr>
              <p:nvPr/>
            </p:nvSpPr>
            <p:spPr bwMode="auto">
              <a:xfrm>
                <a:off x="5184068" y="3573017"/>
                <a:ext cx="1224136" cy="2330822"/>
              </a:xfrm>
              <a:prstGeom prst="rect">
                <a:avLst/>
              </a:prstGeom>
              <a:solidFill>
                <a:srgbClr val="FFFFCC"/>
              </a:solidFill>
              <a:ln w="38100" algn="ctr">
                <a:solidFill>
                  <a:srgbClr val="FFC000"/>
                </a:solidFill>
                <a:round/>
                <a:headEnd/>
                <a:tailEnd/>
              </a:ln>
            </p:spPr>
            <p:txBody>
              <a:bodyPr/>
              <a:lstStyle/>
              <a:p>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科技大學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技術學院</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二專</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一般大學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軍警校院</a:t>
                </a:r>
              </a:p>
            </p:txBody>
          </p:sp>
          <p:sp>
            <p:nvSpPr>
              <p:cNvPr id="18" name="矩形 17"/>
              <p:cNvSpPr/>
              <p:nvPr/>
            </p:nvSpPr>
            <p:spPr bwMode="auto">
              <a:xfrm>
                <a:off x="179464" y="5229213"/>
                <a:ext cx="1223937" cy="648685"/>
              </a:xfrm>
              <a:prstGeom prst="rect">
                <a:avLst/>
              </a:prstGeom>
              <a:solidFill>
                <a:schemeClr val="tx2">
                  <a:lumMod val="20000"/>
                  <a:lumOff val="80000"/>
                </a:schemeClr>
              </a:solidFill>
              <a:ln w="38100" cap="flat" cmpd="sng" algn="ctr">
                <a:solidFill>
                  <a:srgbClr val="00B0F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國中畢業</a:t>
                </a:r>
                <a:endParaRPr lang="en-US" altLang="zh-TW" sz="1600" dirty="0">
                  <a:latin typeface="微軟正黑體" pitchFamily="34" charset="-120"/>
                  <a:ea typeface="微軟正黑體" pitchFamily="34" charset="-120"/>
                </a:endParaRPr>
              </a:p>
            </p:txBody>
          </p:sp>
          <p:sp>
            <p:nvSpPr>
              <p:cNvPr id="19" name="矩形 18"/>
              <p:cNvSpPr/>
              <p:nvPr/>
            </p:nvSpPr>
            <p:spPr bwMode="auto">
              <a:xfrm>
                <a:off x="6442915" y="4365663"/>
                <a:ext cx="1369444" cy="1512236"/>
              </a:xfrm>
              <a:prstGeom prst="rect">
                <a:avLst/>
              </a:prstGeom>
              <a:solidFill>
                <a:srgbClr val="CCFF99"/>
              </a:solidFill>
              <a:ln w="38100" cap="flat" cmpd="sng" algn="ctr">
                <a:solidFill>
                  <a:srgbClr val="92D05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高職</a:t>
                </a:r>
                <a:endParaRPr lang="en-US" altLang="zh-TW" sz="1600" dirty="0">
                  <a:latin typeface="微軟正黑體" pitchFamily="34" charset="-120"/>
                  <a:ea typeface="微軟正黑體" pitchFamily="34" charset="-120"/>
                </a:endParaRPr>
              </a:p>
              <a:p>
                <a:pP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五專</a:t>
                </a:r>
                <a:endParaRPr lang="en-US" altLang="zh-TW" sz="1600" dirty="0">
                  <a:latin typeface="微軟正黑體" pitchFamily="34" charset="-120"/>
                  <a:ea typeface="微軟正黑體" pitchFamily="34" charset="-120"/>
                </a:endParaRPr>
              </a:p>
              <a:p>
                <a:pP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綜合高中</a:t>
                </a:r>
                <a:endParaRPr lang="en-US" altLang="zh-TW" sz="1600" dirty="0">
                  <a:latin typeface="微軟正黑體" pitchFamily="34" charset="-120"/>
                  <a:ea typeface="微軟正黑體" pitchFamily="34" charset="-120"/>
                </a:endParaRPr>
              </a:p>
              <a:p>
                <a:pPr>
                  <a:defRPr/>
                </a:pPr>
                <a:r>
                  <a:rPr lang="zh-TW" altLang="en-US" sz="1400" dirty="0">
                    <a:latin typeface="微軟正黑體" pitchFamily="34" charset="-120"/>
                    <a:ea typeface="微軟正黑體" pitchFamily="34" charset="-120"/>
                  </a:rPr>
                  <a:t>（專門學程）</a:t>
                </a:r>
                <a:endParaRPr lang="en-US" altLang="zh-TW" sz="1400" dirty="0">
                  <a:latin typeface="微軟正黑體" pitchFamily="34" charset="-120"/>
                  <a:ea typeface="微軟正黑體" pitchFamily="34" charset="-120"/>
                </a:endParaRPr>
              </a:p>
              <a:p>
                <a:pPr>
                  <a:defRPr/>
                </a:pPr>
                <a:r>
                  <a:rPr lang="en-US" altLang="zh-TW" sz="1400" dirty="0">
                    <a:latin typeface="微軟正黑體" pitchFamily="34" charset="-120"/>
                    <a:ea typeface="微軟正黑體" pitchFamily="34" charset="-120"/>
                  </a:rPr>
                  <a:t>-</a:t>
                </a:r>
                <a:r>
                  <a:rPr lang="zh-TW" altLang="en-US" sz="1200" dirty="0">
                    <a:latin typeface="微軟正黑體" pitchFamily="34" charset="-120"/>
                    <a:ea typeface="微軟正黑體" pitchFamily="34" charset="-120"/>
                  </a:rPr>
                  <a:t>實用技能學程</a:t>
                </a:r>
                <a:endParaRPr lang="en-US" altLang="zh-TW" sz="1400" dirty="0">
                  <a:latin typeface="微軟正黑體" pitchFamily="34" charset="-120"/>
                  <a:ea typeface="微軟正黑體" pitchFamily="34" charset="-120"/>
                </a:endParaRPr>
              </a:p>
              <a:p>
                <a:pPr>
                  <a:defRPr/>
                </a:pPr>
                <a:r>
                  <a:rPr lang="en-US" altLang="zh-TW" sz="1400" dirty="0">
                    <a:latin typeface="微軟正黑體" pitchFamily="34" charset="-120"/>
                    <a:ea typeface="微軟正黑體" pitchFamily="34" charset="-120"/>
                  </a:rPr>
                  <a:t>-</a:t>
                </a:r>
                <a:r>
                  <a:rPr lang="zh-TW" altLang="en-US" sz="1400" dirty="0">
                    <a:latin typeface="微軟正黑體" pitchFamily="34" charset="-120"/>
                    <a:ea typeface="微軟正黑體" pitchFamily="34" charset="-120"/>
                  </a:rPr>
                  <a:t>建教合作班</a:t>
                </a:r>
              </a:p>
            </p:txBody>
          </p:sp>
          <p:sp>
            <p:nvSpPr>
              <p:cNvPr id="20" name="矩形 19"/>
              <p:cNvSpPr/>
              <p:nvPr/>
            </p:nvSpPr>
            <p:spPr bwMode="auto">
              <a:xfrm>
                <a:off x="7668795" y="5229213"/>
                <a:ext cx="1223937" cy="648685"/>
              </a:xfrm>
              <a:prstGeom prst="rect">
                <a:avLst/>
              </a:prstGeom>
              <a:solidFill>
                <a:schemeClr val="tx2">
                  <a:lumMod val="20000"/>
                  <a:lumOff val="80000"/>
                </a:schemeClr>
              </a:solidFill>
              <a:ln w="38100" cap="flat" cmpd="sng" algn="ctr">
                <a:solidFill>
                  <a:srgbClr val="00B0F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國中畢業</a:t>
                </a:r>
                <a:endParaRPr lang="en-US" altLang="zh-TW" sz="1600" dirty="0">
                  <a:latin typeface="微軟正黑體" pitchFamily="34" charset="-120"/>
                  <a:ea typeface="微軟正黑體" pitchFamily="34" charset="-120"/>
                </a:endParaRPr>
              </a:p>
            </p:txBody>
          </p:sp>
          <p:sp>
            <p:nvSpPr>
              <p:cNvPr id="21" name="矩形 13"/>
              <p:cNvSpPr>
                <a:spLocks noChangeArrowheads="1"/>
              </p:cNvSpPr>
              <p:nvPr/>
            </p:nvSpPr>
            <p:spPr bwMode="auto">
              <a:xfrm>
                <a:off x="179512" y="4351711"/>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a:latin typeface="微軟正黑體" pitchFamily="34" charset="-120"/>
                    <a:ea typeface="微軟正黑體" pitchFamily="34" charset="-120"/>
                  </a:rPr>
                  <a:t>國中</a:t>
                </a:r>
              </a:p>
            </p:txBody>
          </p:sp>
          <p:grpSp>
            <p:nvGrpSpPr>
              <p:cNvPr id="22" name="群組 16"/>
              <p:cNvGrpSpPr>
                <a:grpSpLocks/>
              </p:cNvGrpSpPr>
              <p:nvPr/>
            </p:nvGrpSpPr>
            <p:grpSpPr bwMode="auto">
              <a:xfrm>
                <a:off x="33757" y="3476427"/>
                <a:ext cx="3780085" cy="2438008"/>
                <a:chOff x="33757" y="3476427"/>
                <a:chExt cx="3780085" cy="2438008"/>
              </a:xfrm>
            </p:grpSpPr>
            <p:sp>
              <p:nvSpPr>
                <p:cNvPr id="44" name="矩形 15"/>
                <p:cNvSpPr>
                  <a:spLocks noChangeArrowheads="1"/>
                </p:cNvSpPr>
                <p:nvPr/>
              </p:nvSpPr>
              <p:spPr bwMode="auto">
                <a:xfrm>
                  <a:off x="34925" y="5131784"/>
                  <a:ext cx="140004" cy="78265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5" name="矩形 18"/>
                <p:cNvSpPr>
                  <a:spLocks noChangeArrowheads="1"/>
                </p:cNvSpPr>
                <p:nvPr/>
              </p:nvSpPr>
              <p:spPr bwMode="auto">
                <a:xfrm>
                  <a:off x="33757" y="5096788"/>
                  <a:ext cx="1256184" cy="13090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6" name="矩形 19"/>
                <p:cNvSpPr>
                  <a:spLocks noChangeArrowheads="1"/>
                </p:cNvSpPr>
                <p:nvPr/>
              </p:nvSpPr>
              <p:spPr bwMode="auto">
                <a:xfrm>
                  <a:off x="1291680" y="4273320"/>
                  <a:ext cx="111968" cy="92256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7" name="矩形 20"/>
                <p:cNvSpPr>
                  <a:spLocks noChangeArrowheads="1"/>
                </p:cNvSpPr>
                <p:nvPr/>
              </p:nvSpPr>
              <p:spPr bwMode="auto">
                <a:xfrm>
                  <a:off x="1291680" y="4250258"/>
                  <a:ext cx="1205086" cy="10145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8" name="矩形 21"/>
                <p:cNvSpPr>
                  <a:spLocks noChangeArrowheads="1"/>
                </p:cNvSpPr>
                <p:nvPr/>
              </p:nvSpPr>
              <p:spPr bwMode="auto">
                <a:xfrm>
                  <a:off x="2496766" y="3490913"/>
                  <a:ext cx="127372" cy="8620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9" name="矩形 22"/>
                <p:cNvSpPr>
                  <a:spLocks noChangeArrowheads="1"/>
                </p:cNvSpPr>
                <p:nvPr/>
              </p:nvSpPr>
              <p:spPr bwMode="auto">
                <a:xfrm>
                  <a:off x="2490788" y="3476427"/>
                  <a:ext cx="1323054" cy="9658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grpSp>
          <p:grpSp>
            <p:nvGrpSpPr>
              <p:cNvPr id="23" name="群組 24"/>
              <p:cNvGrpSpPr>
                <a:grpSpLocks/>
              </p:cNvGrpSpPr>
              <p:nvPr/>
            </p:nvGrpSpPr>
            <p:grpSpPr bwMode="auto">
              <a:xfrm flipH="1">
                <a:off x="5184067" y="3476427"/>
                <a:ext cx="3812043" cy="2438008"/>
                <a:chOff x="33757" y="3476427"/>
                <a:chExt cx="3780085" cy="2438008"/>
              </a:xfrm>
            </p:grpSpPr>
            <p:sp>
              <p:nvSpPr>
                <p:cNvPr id="38" name="矩形 25"/>
                <p:cNvSpPr>
                  <a:spLocks noChangeArrowheads="1"/>
                </p:cNvSpPr>
                <p:nvPr/>
              </p:nvSpPr>
              <p:spPr bwMode="auto">
                <a:xfrm>
                  <a:off x="34925" y="5131784"/>
                  <a:ext cx="140004" cy="78265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39" name="矩形 26"/>
                <p:cNvSpPr>
                  <a:spLocks noChangeArrowheads="1"/>
                </p:cNvSpPr>
                <p:nvPr/>
              </p:nvSpPr>
              <p:spPr bwMode="auto">
                <a:xfrm>
                  <a:off x="33757" y="5096788"/>
                  <a:ext cx="1256184" cy="13090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0" name="矩形 27"/>
                <p:cNvSpPr>
                  <a:spLocks noChangeArrowheads="1"/>
                </p:cNvSpPr>
                <p:nvPr/>
              </p:nvSpPr>
              <p:spPr bwMode="auto">
                <a:xfrm>
                  <a:off x="1291680" y="4273320"/>
                  <a:ext cx="111968" cy="92256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1" name="矩形 28"/>
                <p:cNvSpPr>
                  <a:spLocks noChangeArrowheads="1"/>
                </p:cNvSpPr>
                <p:nvPr/>
              </p:nvSpPr>
              <p:spPr bwMode="auto">
                <a:xfrm>
                  <a:off x="1291680" y="4250258"/>
                  <a:ext cx="1205086" cy="10145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2" name="矩形 29"/>
                <p:cNvSpPr>
                  <a:spLocks noChangeArrowheads="1"/>
                </p:cNvSpPr>
                <p:nvPr/>
              </p:nvSpPr>
              <p:spPr bwMode="auto">
                <a:xfrm>
                  <a:off x="2496766" y="3490913"/>
                  <a:ext cx="127372" cy="8620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3" name="矩形 30"/>
                <p:cNvSpPr>
                  <a:spLocks noChangeArrowheads="1"/>
                </p:cNvSpPr>
                <p:nvPr/>
              </p:nvSpPr>
              <p:spPr bwMode="auto">
                <a:xfrm>
                  <a:off x="2490788" y="3476427"/>
                  <a:ext cx="1323054" cy="9658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grpSp>
          <p:sp>
            <p:nvSpPr>
              <p:cNvPr id="24" name="直角三角形 17"/>
              <p:cNvSpPr>
                <a:spLocks noChangeArrowheads="1"/>
              </p:cNvSpPr>
              <p:nvPr/>
            </p:nvSpPr>
            <p:spPr bwMode="auto">
              <a:xfrm>
                <a:off x="6588224" y="3921919"/>
                <a:ext cx="216024" cy="263165"/>
              </a:xfrm>
              <a:prstGeom prst="rtTriangle">
                <a:avLst/>
              </a:prstGeom>
              <a:gradFill rotWithShape="0">
                <a:gsLst>
                  <a:gs pos="0">
                    <a:srgbClr val="92D050"/>
                  </a:gs>
                  <a:gs pos="100000">
                    <a:srgbClr val="FFC00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5" name="直角三角形 32"/>
              <p:cNvSpPr>
                <a:spLocks noChangeArrowheads="1"/>
              </p:cNvSpPr>
              <p:nvPr/>
            </p:nvSpPr>
            <p:spPr bwMode="auto">
              <a:xfrm flipH="1">
                <a:off x="2195735" y="3922133"/>
                <a:ext cx="218293" cy="263165"/>
              </a:xfrm>
              <a:prstGeom prst="rtTriangle">
                <a:avLst/>
              </a:prstGeom>
              <a:gradFill rotWithShape="0">
                <a:gsLst>
                  <a:gs pos="0">
                    <a:srgbClr val="92D050"/>
                  </a:gs>
                  <a:gs pos="100000">
                    <a:srgbClr val="FFC00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6" name="直角三角形 33"/>
              <p:cNvSpPr>
                <a:spLocks noChangeArrowheads="1"/>
              </p:cNvSpPr>
              <p:nvPr/>
            </p:nvSpPr>
            <p:spPr bwMode="auto">
              <a:xfrm flipH="1">
                <a:off x="988462" y="4766296"/>
                <a:ext cx="218293" cy="263165"/>
              </a:xfrm>
              <a:prstGeom prst="rtTriangle">
                <a:avLst/>
              </a:prstGeom>
              <a:gradFill rotWithShape="0">
                <a:gsLst>
                  <a:gs pos="0">
                    <a:srgbClr val="00B0F0"/>
                  </a:gs>
                  <a:gs pos="100000">
                    <a:srgbClr val="92D05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7" name="直角三角形 34"/>
              <p:cNvSpPr>
                <a:spLocks noChangeArrowheads="1"/>
              </p:cNvSpPr>
              <p:nvPr/>
            </p:nvSpPr>
            <p:spPr bwMode="auto">
              <a:xfrm>
                <a:off x="7812359" y="4769874"/>
                <a:ext cx="218457" cy="263165"/>
              </a:xfrm>
              <a:prstGeom prst="rtTriangle">
                <a:avLst/>
              </a:prstGeom>
              <a:gradFill rotWithShape="0">
                <a:gsLst>
                  <a:gs pos="0">
                    <a:srgbClr val="00B0F0"/>
                  </a:gs>
                  <a:gs pos="100000">
                    <a:srgbClr val="92D05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8" name="矩形 35"/>
              <p:cNvSpPr>
                <a:spLocks noChangeArrowheads="1"/>
              </p:cNvSpPr>
              <p:nvPr/>
            </p:nvSpPr>
            <p:spPr bwMode="auto">
              <a:xfrm>
                <a:off x="1331639" y="3429000"/>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dirty="0">
                    <a:latin typeface="微軟正黑體" pitchFamily="34" charset="-120"/>
                    <a:ea typeface="微軟正黑體" pitchFamily="34" charset="-120"/>
                  </a:rPr>
                  <a:t>高中</a:t>
                </a:r>
              </a:p>
            </p:txBody>
          </p:sp>
          <p:sp>
            <p:nvSpPr>
              <p:cNvPr id="29" name="矩形 36"/>
              <p:cNvSpPr>
                <a:spLocks noChangeArrowheads="1"/>
              </p:cNvSpPr>
              <p:nvPr/>
            </p:nvSpPr>
            <p:spPr bwMode="auto">
              <a:xfrm>
                <a:off x="2509910" y="2759945"/>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a:latin typeface="微軟正黑體" pitchFamily="34" charset="-120"/>
                    <a:ea typeface="微軟正黑體" pitchFamily="34" charset="-120"/>
                  </a:rPr>
                  <a:t>大學</a:t>
                </a:r>
              </a:p>
            </p:txBody>
          </p:sp>
          <p:sp>
            <p:nvSpPr>
              <p:cNvPr id="30" name="矩形 37"/>
              <p:cNvSpPr>
                <a:spLocks noChangeArrowheads="1"/>
              </p:cNvSpPr>
              <p:nvPr/>
            </p:nvSpPr>
            <p:spPr bwMode="auto">
              <a:xfrm>
                <a:off x="7956376" y="4365104"/>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a:latin typeface="微軟正黑體" pitchFamily="34" charset="-120"/>
                    <a:ea typeface="微軟正黑體" pitchFamily="34" charset="-120"/>
                  </a:rPr>
                  <a:t>國中</a:t>
                </a:r>
              </a:p>
            </p:txBody>
          </p:sp>
          <p:sp>
            <p:nvSpPr>
              <p:cNvPr id="31" name="矩形 38"/>
              <p:cNvSpPr>
                <a:spLocks noChangeArrowheads="1"/>
              </p:cNvSpPr>
              <p:nvPr/>
            </p:nvSpPr>
            <p:spPr bwMode="auto">
              <a:xfrm>
                <a:off x="6804248" y="3442392"/>
                <a:ext cx="864096" cy="634679"/>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1600">
                    <a:latin typeface="微軟正黑體" pitchFamily="34" charset="-120"/>
                    <a:ea typeface="微軟正黑體" pitchFamily="34" charset="-120"/>
                  </a:rPr>
                  <a:t>高職</a:t>
                </a:r>
                <a:r>
                  <a:rPr lang="en-US" altLang="zh-TW" sz="1600">
                    <a:latin typeface="微軟正黑體" pitchFamily="34" charset="-120"/>
                    <a:ea typeface="微軟正黑體" pitchFamily="34" charset="-120"/>
                  </a:rPr>
                  <a:t>/</a:t>
                </a:r>
                <a:r>
                  <a:rPr lang="zh-TW" altLang="en-US" sz="1600">
                    <a:latin typeface="微軟正黑體" pitchFamily="34" charset="-120"/>
                    <a:ea typeface="微軟正黑體" pitchFamily="34" charset="-120"/>
                  </a:rPr>
                  <a:t>五專</a:t>
                </a:r>
              </a:p>
            </p:txBody>
          </p:sp>
          <p:sp>
            <p:nvSpPr>
              <p:cNvPr id="32" name="矩形 39"/>
              <p:cNvSpPr>
                <a:spLocks noChangeArrowheads="1"/>
              </p:cNvSpPr>
              <p:nvPr/>
            </p:nvSpPr>
            <p:spPr bwMode="auto">
              <a:xfrm>
                <a:off x="5652120" y="2773338"/>
                <a:ext cx="864096" cy="65566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1600" dirty="0" smtClean="0">
                    <a:latin typeface="微軟正黑體" pitchFamily="34" charset="-120"/>
                    <a:ea typeface="微軟正黑體" pitchFamily="34" charset="-120"/>
                  </a:rPr>
                  <a:t>科大</a:t>
                </a:r>
                <a:r>
                  <a:rPr lang="en-US" altLang="zh-TW" sz="1600" dirty="0" smtClean="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二專</a:t>
                </a:r>
              </a:p>
            </p:txBody>
          </p:sp>
          <p:sp>
            <p:nvSpPr>
              <p:cNvPr id="33" name="矩形 40"/>
              <p:cNvSpPr>
                <a:spLocks noChangeArrowheads="1"/>
              </p:cNvSpPr>
              <p:nvPr/>
            </p:nvSpPr>
            <p:spPr bwMode="auto">
              <a:xfrm>
                <a:off x="3904889" y="844662"/>
                <a:ext cx="119020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400" dirty="0">
                    <a:latin typeface="微軟正黑體" pitchFamily="34" charset="-120"/>
                    <a:ea typeface="微軟正黑體" pitchFamily="34" charset="-120"/>
                  </a:rPr>
                  <a:t>研究所</a:t>
                </a:r>
              </a:p>
            </p:txBody>
          </p:sp>
          <p:grpSp>
            <p:nvGrpSpPr>
              <p:cNvPr id="34" name="群組 41"/>
              <p:cNvGrpSpPr>
                <a:grpSpLocks/>
              </p:cNvGrpSpPr>
              <p:nvPr/>
            </p:nvGrpSpPr>
            <p:grpSpPr bwMode="auto">
              <a:xfrm rot="-1116729">
                <a:off x="233223" y="487870"/>
                <a:ext cx="8505043" cy="4119887"/>
                <a:chOff x="-1097941" y="1152808"/>
                <a:chExt cx="6198322" cy="4200461"/>
              </a:xfrm>
            </p:grpSpPr>
            <p:sp>
              <p:nvSpPr>
                <p:cNvPr id="35" name="圖案 34"/>
                <p:cNvSpPr/>
                <p:nvPr/>
              </p:nvSpPr>
              <p:spPr>
                <a:xfrm rot="474396">
                  <a:off x="-1097647" y="1150812"/>
                  <a:ext cx="2472068" cy="2286638"/>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手繪多邊形 35"/>
                <p:cNvSpPr/>
                <p:nvPr/>
              </p:nvSpPr>
              <p:spPr>
                <a:xfrm>
                  <a:off x="-513127" y="1266138"/>
                  <a:ext cx="1648046" cy="650941"/>
                </a:xfrm>
                <a:custGeom>
                  <a:avLst/>
                  <a:gdLst>
                    <a:gd name="connsiteX0" fmla="*/ 0 w 1654048"/>
                    <a:gd name="connsiteY0" fmla="*/ 0 h 650240"/>
                    <a:gd name="connsiteX1" fmla="*/ 1654048 w 1654048"/>
                    <a:gd name="connsiteY1" fmla="*/ 0 h 650240"/>
                    <a:gd name="connsiteX2" fmla="*/ 1654048 w 1654048"/>
                    <a:gd name="connsiteY2" fmla="*/ 650240 h 650240"/>
                    <a:gd name="connsiteX3" fmla="*/ 0 w 1654048"/>
                    <a:gd name="connsiteY3" fmla="*/ 650240 h 650240"/>
                    <a:gd name="connsiteX4" fmla="*/ 0 w 1654048"/>
                    <a:gd name="connsiteY4" fmla="*/ 0 h 65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048" h="650240">
                      <a:moveTo>
                        <a:pt x="0" y="0"/>
                      </a:moveTo>
                      <a:lnTo>
                        <a:pt x="1654048" y="0"/>
                      </a:lnTo>
                      <a:lnTo>
                        <a:pt x="1654048" y="650240"/>
                      </a:lnTo>
                      <a:lnTo>
                        <a:pt x="0" y="650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5720" rIns="45720" spcCol="1270" anchor="b"/>
                <a:lstStyle/>
                <a:p>
                  <a:pPr algn="ctr" defTabSz="1600200">
                    <a:lnSpc>
                      <a:spcPct val="90000"/>
                    </a:lnSpc>
                    <a:spcAft>
                      <a:spcPct val="35000"/>
                    </a:spcAft>
                    <a:defRPr/>
                  </a:pPr>
                  <a:endParaRPr lang="zh-TW" altLang="en-US" sz="3600" dirty="0"/>
                </a:p>
              </p:txBody>
            </p:sp>
            <p:sp>
              <p:nvSpPr>
                <p:cNvPr id="37" name="圖案 36"/>
                <p:cNvSpPr/>
                <p:nvPr/>
              </p:nvSpPr>
              <p:spPr>
                <a:xfrm rot="1561976" flipH="1">
                  <a:off x="2648475" y="2904324"/>
                  <a:ext cx="2446583" cy="2441028"/>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sp>
          <p:nvSpPr>
            <p:cNvPr id="9" name="弧形 51"/>
            <p:cNvSpPr/>
            <p:nvPr/>
          </p:nvSpPr>
          <p:spPr bwMode="auto">
            <a:xfrm>
              <a:off x="3143388" y="2268714"/>
              <a:ext cx="3734927" cy="1441193"/>
            </a:xfrm>
            <a:custGeom>
              <a:avLst/>
              <a:gdLst>
                <a:gd name="connsiteX0" fmla="*/ 2713 w 2880389"/>
                <a:gd name="connsiteY0" fmla="*/ 646379 h 1377254"/>
                <a:gd name="connsiteX1" fmla="*/ 1450271 w 2880389"/>
                <a:gd name="connsiteY1" fmla="*/ 17 h 1377254"/>
                <a:gd name="connsiteX2" fmla="*/ 2880390 w 2880389"/>
                <a:gd name="connsiteY2" fmla="*/ 688457 h 1377254"/>
                <a:gd name="connsiteX3" fmla="*/ 1440195 w 2880389"/>
                <a:gd name="connsiteY3" fmla="*/ 688627 h 1377254"/>
                <a:gd name="connsiteX4" fmla="*/ 2713 w 2880389"/>
                <a:gd name="connsiteY4" fmla="*/ 646379 h 1377254"/>
                <a:gd name="connsiteX0" fmla="*/ 2713 w 2880389"/>
                <a:gd name="connsiteY0" fmla="*/ 646379 h 1377254"/>
                <a:gd name="connsiteX1" fmla="*/ 1450271 w 2880389"/>
                <a:gd name="connsiteY1" fmla="*/ 17 h 1377254"/>
                <a:gd name="connsiteX2" fmla="*/ 2880390 w 2880389"/>
                <a:gd name="connsiteY2" fmla="*/ 688457 h 1377254"/>
                <a:gd name="connsiteX0" fmla="*/ 0 w 3487277"/>
                <a:gd name="connsiteY0" fmla="*/ 646379 h 1640957"/>
                <a:gd name="connsiteX1" fmla="*/ 1447558 w 3487277"/>
                <a:gd name="connsiteY1" fmla="*/ 17 h 1640957"/>
                <a:gd name="connsiteX2" fmla="*/ 2877677 w 3487277"/>
                <a:gd name="connsiteY2" fmla="*/ 688457 h 1640957"/>
                <a:gd name="connsiteX3" fmla="*/ 1437482 w 3487277"/>
                <a:gd name="connsiteY3" fmla="*/ 688627 h 1640957"/>
                <a:gd name="connsiteX4" fmla="*/ 0 w 3487277"/>
                <a:gd name="connsiteY4" fmla="*/ 646379 h 1640957"/>
                <a:gd name="connsiteX0" fmla="*/ 0 w 3487277"/>
                <a:gd name="connsiteY0" fmla="*/ 646379 h 1640957"/>
                <a:gd name="connsiteX1" fmla="*/ 1447558 w 3487277"/>
                <a:gd name="connsiteY1" fmla="*/ 17 h 1640957"/>
                <a:gd name="connsiteX2" fmla="*/ 3487277 w 3487277"/>
                <a:gd name="connsiteY2" fmla="*/ 1640957 h 1640957"/>
                <a:gd name="connsiteX0" fmla="*/ 266700 w 3753977"/>
                <a:gd name="connsiteY0" fmla="*/ 646379 h 1640957"/>
                <a:gd name="connsiteX1" fmla="*/ 1714258 w 3753977"/>
                <a:gd name="connsiteY1" fmla="*/ 17 h 1640957"/>
                <a:gd name="connsiteX2" fmla="*/ 3144377 w 3753977"/>
                <a:gd name="connsiteY2" fmla="*/ 688457 h 1640957"/>
                <a:gd name="connsiteX3" fmla="*/ 1704182 w 3753977"/>
                <a:gd name="connsiteY3" fmla="*/ 688627 h 1640957"/>
                <a:gd name="connsiteX4" fmla="*/ 266700 w 3753977"/>
                <a:gd name="connsiteY4" fmla="*/ 646379 h 1640957"/>
                <a:gd name="connsiteX0" fmla="*/ 0 w 3753977"/>
                <a:gd name="connsiteY0" fmla="*/ 884504 h 1640957"/>
                <a:gd name="connsiteX1" fmla="*/ 1714258 w 3753977"/>
                <a:gd name="connsiteY1" fmla="*/ 17 h 1640957"/>
                <a:gd name="connsiteX2" fmla="*/ 3753977 w 3753977"/>
                <a:gd name="connsiteY2" fmla="*/ 1640957 h 1640957"/>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102500 w 3753977"/>
                <a:gd name="connsiteY2" fmla="*/ 786157 h 1644098"/>
                <a:gd name="connsiteX3" fmla="*/ 3753977 w 3753977"/>
                <a:gd name="connsiteY3"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035825 w 3753977"/>
                <a:gd name="connsiteY2" fmla="*/ 954297 h 1644098"/>
                <a:gd name="connsiteX3" fmla="*/ 3753977 w 3753977"/>
                <a:gd name="connsiteY3" fmla="*/ 1644098 h 1644098"/>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035825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595457 h 1590035"/>
                <a:gd name="connsiteX1" fmla="*/ 1647583 w 3753977"/>
                <a:gd name="connsiteY1" fmla="*/ 1639 h 1590035"/>
                <a:gd name="connsiteX2" fmla="*/ 3030077 w 3753977"/>
                <a:gd name="connsiteY2" fmla="*/ 742622 h 1590035"/>
                <a:gd name="connsiteX3" fmla="*/ 1704182 w 3753977"/>
                <a:gd name="connsiteY3" fmla="*/ 637705 h 1590035"/>
                <a:gd name="connsiteX4" fmla="*/ 266700 w 3753977"/>
                <a:gd name="connsiteY4" fmla="*/ 595457 h 1590035"/>
                <a:gd name="connsiteX0" fmla="*/ 0 w 3753977"/>
                <a:gd name="connsiteY0" fmla="*/ 833582 h 1590035"/>
                <a:gd name="connsiteX1" fmla="*/ 1514233 w 3753977"/>
                <a:gd name="connsiteY1" fmla="*/ 12148 h 1590035"/>
                <a:gd name="connsiteX2" fmla="*/ 3121550 w 3753977"/>
                <a:gd name="connsiteY2" fmla="*/ 942269 h 1590035"/>
                <a:gd name="connsiteX3" fmla="*/ 3753977 w 3753977"/>
                <a:gd name="connsiteY3" fmla="*/ 1590035 h 1590035"/>
                <a:gd name="connsiteX0" fmla="*/ 247650 w 3734927"/>
                <a:gd name="connsiteY0" fmla="*/ 595457 h 1590035"/>
                <a:gd name="connsiteX1" fmla="*/ 1628533 w 3734927"/>
                <a:gd name="connsiteY1" fmla="*/ 1639 h 1590035"/>
                <a:gd name="connsiteX2" fmla="*/ 3011027 w 3734927"/>
                <a:gd name="connsiteY2" fmla="*/ 742622 h 1590035"/>
                <a:gd name="connsiteX3" fmla="*/ 1685132 w 3734927"/>
                <a:gd name="connsiteY3" fmla="*/ 637705 h 1590035"/>
                <a:gd name="connsiteX4" fmla="*/ 247650 w 3734927"/>
                <a:gd name="connsiteY4" fmla="*/ 595457 h 1590035"/>
                <a:gd name="connsiteX0" fmla="*/ 0 w 3734927"/>
                <a:gd name="connsiteY0" fmla="*/ 1127826 h 1590035"/>
                <a:gd name="connsiteX1" fmla="*/ 1495183 w 3734927"/>
                <a:gd name="connsiteY1" fmla="*/ 12148 h 1590035"/>
                <a:gd name="connsiteX2" fmla="*/ 3102500 w 3734927"/>
                <a:gd name="connsiteY2" fmla="*/ 942269 h 1590035"/>
                <a:gd name="connsiteX3" fmla="*/ 3734927 w 3734927"/>
                <a:gd name="connsiteY3" fmla="*/ 1590035 h 1590035"/>
              </a:gdLst>
              <a:ahLst/>
              <a:cxnLst>
                <a:cxn ang="0">
                  <a:pos x="connsiteX0" y="connsiteY0"/>
                </a:cxn>
                <a:cxn ang="0">
                  <a:pos x="connsiteX1" y="connsiteY1"/>
                </a:cxn>
                <a:cxn ang="0">
                  <a:pos x="connsiteX2" y="connsiteY2"/>
                </a:cxn>
                <a:cxn ang="0">
                  <a:pos x="connsiteX3" y="connsiteY3"/>
                </a:cxn>
              </a:cxnLst>
              <a:rect l="l" t="t" r="r" b="b"/>
              <a:pathLst>
                <a:path w="3734927" h="1590035" stroke="0" extrusionOk="0">
                  <a:moveTo>
                    <a:pt x="247650" y="595457"/>
                  </a:moveTo>
                  <a:cubicBezTo>
                    <a:pt x="294582" y="230374"/>
                    <a:pt x="1167970" y="-22889"/>
                    <a:pt x="1628533" y="1639"/>
                  </a:cubicBezTo>
                  <a:cubicBezTo>
                    <a:pt x="2089096" y="26167"/>
                    <a:pt x="2934632" y="711039"/>
                    <a:pt x="3011027" y="742622"/>
                  </a:cubicBezTo>
                  <a:lnTo>
                    <a:pt x="1685132" y="637705"/>
                  </a:lnTo>
                  <a:lnTo>
                    <a:pt x="247650" y="595457"/>
                  </a:lnTo>
                  <a:close/>
                </a:path>
                <a:path w="3734927" h="1590035" fill="none">
                  <a:moveTo>
                    <a:pt x="0" y="1127826"/>
                  </a:moveTo>
                  <a:cubicBezTo>
                    <a:pt x="46932" y="762743"/>
                    <a:pt x="730227" y="9589"/>
                    <a:pt x="1495183" y="12148"/>
                  </a:cubicBezTo>
                  <a:cubicBezTo>
                    <a:pt x="2010679" y="-11773"/>
                    <a:pt x="2762547" y="668779"/>
                    <a:pt x="3102500" y="942269"/>
                  </a:cubicBezTo>
                  <a:cubicBezTo>
                    <a:pt x="3432928" y="1268303"/>
                    <a:pt x="3624760" y="1440039"/>
                    <a:pt x="3734927" y="1590035"/>
                  </a:cubicBezTo>
                </a:path>
              </a:pathLst>
            </a:custGeom>
            <a:noFill/>
            <a:ln w="60325" cap="flat" cmpd="sng" algn="ctr">
              <a:gradFill>
                <a:gsLst>
                  <a:gs pos="0">
                    <a:schemeClr val="tx2">
                      <a:lumMod val="40000"/>
                      <a:lumOff val="60000"/>
                    </a:schemeClr>
                  </a:gs>
                  <a:gs pos="50000">
                    <a:schemeClr val="tx2">
                      <a:lumMod val="60000"/>
                      <a:lumOff val="40000"/>
                    </a:schemeClr>
                  </a:gs>
                  <a:gs pos="100000">
                    <a:schemeClr val="bg1"/>
                  </a:gs>
                </a:gsLst>
                <a:lin ang="5400000" scaled="0"/>
              </a:gradFill>
              <a:prstDash val="solid"/>
              <a:bevel/>
              <a:headEnd type="stealth" w="lg" len="lg"/>
              <a:tailEnd type="none" w="med" len="med"/>
            </a:ln>
            <a:effectLst>
              <a:outerShdw blurRad="50800" dist="50800" sx="1000" sy="1000" algn="ctr" rotWithShape="0">
                <a:srgbClr val="000000">
                  <a:alpha val="43137"/>
                </a:srgbClr>
              </a:outerShdw>
            </a:effectLst>
          </p:spPr>
          <p:txBody>
            <a:bodyPr/>
            <a:lstStyle/>
            <a:p>
              <a:pPr>
                <a:defRPr/>
              </a:pPr>
              <a:endParaRPr lang="zh-TW" altLang="en-US">
                <a:latin typeface="微軟正黑體" pitchFamily="34" charset="-120"/>
                <a:ea typeface="微軟正黑體" pitchFamily="34" charset="-120"/>
              </a:endParaRPr>
            </a:p>
          </p:txBody>
        </p:sp>
        <p:sp>
          <p:nvSpPr>
            <p:cNvPr id="10" name="弧形 51"/>
            <p:cNvSpPr/>
            <p:nvPr/>
          </p:nvSpPr>
          <p:spPr bwMode="auto">
            <a:xfrm flipH="1">
              <a:off x="2268538" y="2276872"/>
              <a:ext cx="3665860" cy="1441193"/>
            </a:xfrm>
            <a:custGeom>
              <a:avLst/>
              <a:gdLst>
                <a:gd name="connsiteX0" fmla="*/ 2713 w 2880389"/>
                <a:gd name="connsiteY0" fmla="*/ 646379 h 1377254"/>
                <a:gd name="connsiteX1" fmla="*/ 1450271 w 2880389"/>
                <a:gd name="connsiteY1" fmla="*/ 17 h 1377254"/>
                <a:gd name="connsiteX2" fmla="*/ 2880390 w 2880389"/>
                <a:gd name="connsiteY2" fmla="*/ 688457 h 1377254"/>
                <a:gd name="connsiteX3" fmla="*/ 1440195 w 2880389"/>
                <a:gd name="connsiteY3" fmla="*/ 688627 h 1377254"/>
                <a:gd name="connsiteX4" fmla="*/ 2713 w 2880389"/>
                <a:gd name="connsiteY4" fmla="*/ 646379 h 1377254"/>
                <a:gd name="connsiteX0" fmla="*/ 2713 w 2880389"/>
                <a:gd name="connsiteY0" fmla="*/ 646379 h 1377254"/>
                <a:gd name="connsiteX1" fmla="*/ 1450271 w 2880389"/>
                <a:gd name="connsiteY1" fmla="*/ 17 h 1377254"/>
                <a:gd name="connsiteX2" fmla="*/ 2880390 w 2880389"/>
                <a:gd name="connsiteY2" fmla="*/ 688457 h 1377254"/>
                <a:gd name="connsiteX0" fmla="*/ 0 w 3487277"/>
                <a:gd name="connsiteY0" fmla="*/ 646379 h 1640957"/>
                <a:gd name="connsiteX1" fmla="*/ 1447558 w 3487277"/>
                <a:gd name="connsiteY1" fmla="*/ 17 h 1640957"/>
                <a:gd name="connsiteX2" fmla="*/ 2877677 w 3487277"/>
                <a:gd name="connsiteY2" fmla="*/ 688457 h 1640957"/>
                <a:gd name="connsiteX3" fmla="*/ 1437482 w 3487277"/>
                <a:gd name="connsiteY3" fmla="*/ 688627 h 1640957"/>
                <a:gd name="connsiteX4" fmla="*/ 0 w 3487277"/>
                <a:gd name="connsiteY4" fmla="*/ 646379 h 1640957"/>
                <a:gd name="connsiteX0" fmla="*/ 0 w 3487277"/>
                <a:gd name="connsiteY0" fmla="*/ 646379 h 1640957"/>
                <a:gd name="connsiteX1" fmla="*/ 1447558 w 3487277"/>
                <a:gd name="connsiteY1" fmla="*/ 17 h 1640957"/>
                <a:gd name="connsiteX2" fmla="*/ 3487277 w 3487277"/>
                <a:gd name="connsiteY2" fmla="*/ 1640957 h 1640957"/>
                <a:gd name="connsiteX0" fmla="*/ 266700 w 3753977"/>
                <a:gd name="connsiteY0" fmla="*/ 646379 h 1640957"/>
                <a:gd name="connsiteX1" fmla="*/ 1714258 w 3753977"/>
                <a:gd name="connsiteY1" fmla="*/ 17 h 1640957"/>
                <a:gd name="connsiteX2" fmla="*/ 3144377 w 3753977"/>
                <a:gd name="connsiteY2" fmla="*/ 688457 h 1640957"/>
                <a:gd name="connsiteX3" fmla="*/ 1704182 w 3753977"/>
                <a:gd name="connsiteY3" fmla="*/ 688627 h 1640957"/>
                <a:gd name="connsiteX4" fmla="*/ 266700 w 3753977"/>
                <a:gd name="connsiteY4" fmla="*/ 646379 h 1640957"/>
                <a:gd name="connsiteX0" fmla="*/ 0 w 3753977"/>
                <a:gd name="connsiteY0" fmla="*/ 884504 h 1640957"/>
                <a:gd name="connsiteX1" fmla="*/ 1714258 w 3753977"/>
                <a:gd name="connsiteY1" fmla="*/ 17 h 1640957"/>
                <a:gd name="connsiteX2" fmla="*/ 3753977 w 3753977"/>
                <a:gd name="connsiteY2" fmla="*/ 1640957 h 1640957"/>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102500 w 3753977"/>
                <a:gd name="connsiteY2" fmla="*/ 786157 h 1644098"/>
                <a:gd name="connsiteX3" fmla="*/ 3753977 w 3753977"/>
                <a:gd name="connsiteY3"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035825 w 3753977"/>
                <a:gd name="connsiteY2" fmla="*/ 954297 h 1644098"/>
                <a:gd name="connsiteX3" fmla="*/ 3753977 w 3753977"/>
                <a:gd name="connsiteY3" fmla="*/ 1644098 h 1644098"/>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035825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595457 h 1590035"/>
                <a:gd name="connsiteX1" fmla="*/ 1647583 w 3753977"/>
                <a:gd name="connsiteY1" fmla="*/ 1639 h 1590035"/>
                <a:gd name="connsiteX2" fmla="*/ 3030077 w 3753977"/>
                <a:gd name="connsiteY2" fmla="*/ 742622 h 1590035"/>
                <a:gd name="connsiteX3" fmla="*/ 1704182 w 3753977"/>
                <a:gd name="connsiteY3" fmla="*/ 637705 h 1590035"/>
                <a:gd name="connsiteX4" fmla="*/ 266700 w 3753977"/>
                <a:gd name="connsiteY4" fmla="*/ 595457 h 1590035"/>
                <a:gd name="connsiteX0" fmla="*/ 0 w 3753977"/>
                <a:gd name="connsiteY0" fmla="*/ 833582 h 1590035"/>
                <a:gd name="connsiteX1" fmla="*/ 1514233 w 3753977"/>
                <a:gd name="connsiteY1" fmla="*/ 12148 h 1590035"/>
                <a:gd name="connsiteX2" fmla="*/ 3121550 w 3753977"/>
                <a:gd name="connsiteY2" fmla="*/ 942269 h 1590035"/>
                <a:gd name="connsiteX3" fmla="*/ 3753977 w 3753977"/>
                <a:gd name="connsiteY3" fmla="*/ 1590035 h 1590035"/>
                <a:gd name="connsiteX0" fmla="*/ 247293 w 3734570"/>
                <a:gd name="connsiteY0" fmla="*/ 595457 h 1590035"/>
                <a:gd name="connsiteX1" fmla="*/ 1628176 w 3734570"/>
                <a:gd name="connsiteY1" fmla="*/ 1639 h 1590035"/>
                <a:gd name="connsiteX2" fmla="*/ 3010670 w 3734570"/>
                <a:gd name="connsiteY2" fmla="*/ 742622 h 1590035"/>
                <a:gd name="connsiteX3" fmla="*/ 1684775 w 3734570"/>
                <a:gd name="connsiteY3" fmla="*/ 637705 h 1590035"/>
                <a:gd name="connsiteX4" fmla="*/ 247293 w 3734570"/>
                <a:gd name="connsiteY4" fmla="*/ 595457 h 1590035"/>
                <a:gd name="connsiteX0" fmla="*/ 0 w 3734570"/>
                <a:gd name="connsiteY0" fmla="*/ 1085791 h 1590035"/>
                <a:gd name="connsiteX1" fmla="*/ 1494826 w 3734570"/>
                <a:gd name="connsiteY1" fmla="*/ 12148 h 1590035"/>
                <a:gd name="connsiteX2" fmla="*/ 3102143 w 3734570"/>
                <a:gd name="connsiteY2" fmla="*/ 942269 h 1590035"/>
                <a:gd name="connsiteX3" fmla="*/ 3734570 w 3734570"/>
                <a:gd name="connsiteY3" fmla="*/ 1590035 h 1590035"/>
              </a:gdLst>
              <a:ahLst/>
              <a:cxnLst>
                <a:cxn ang="0">
                  <a:pos x="connsiteX0" y="connsiteY0"/>
                </a:cxn>
                <a:cxn ang="0">
                  <a:pos x="connsiteX1" y="connsiteY1"/>
                </a:cxn>
                <a:cxn ang="0">
                  <a:pos x="connsiteX2" y="connsiteY2"/>
                </a:cxn>
                <a:cxn ang="0">
                  <a:pos x="connsiteX3" y="connsiteY3"/>
                </a:cxn>
              </a:cxnLst>
              <a:rect l="l" t="t" r="r" b="b"/>
              <a:pathLst>
                <a:path w="3734570" h="1590035" stroke="0" extrusionOk="0">
                  <a:moveTo>
                    <a:pt x="247293" y="595457"/>
                  </a:moveTo>
                  <a:cubicBezTo>
                    <a:pt x="294225" y="230374"/>
                    <a:pt x="1167613" y="-22889"/>
                    <a:pt x="1628176" y="1639"/>
                  </a:cubicBezTo>
                  <a:cubicBezTo>
                    <a:pt x="2088739" y="26167"/>
                    <a:pt x="2934275" y="711039"/>
                    <a:pt x="3010670" y="742622"/>
                  </a:cubicBezTo>
                  <a:lnTo>
                    <a:pt x="1684775" y="637705"/>
                  </a:lnTo>
                  <a:lnTo>
                    <a:pt x="247293" y="595457"/>
                  </a:lnTo>
                  <a:close/>
                </a:path>
                <a:path w="3734570" h="1590035" fill="none">
                  <a:moveTo>
                    <a:pt x="0" y="1085791"/>
                  </a:moveTo>
                  <a:cubicBezTo>
                    <a:pt x="46932" y="720708"/>
                    <a:pt x="729870" y="9589"/>
                    <a:pt x="1494826" y="12148"/>
                  </a:cubicBezTo>
                  <a:cubicBezTo>
                    <a:pt x="2010322" y="-11773"/>
                    <a:pt x="2762190" y="668779"/>
                    <a:pt x="3102143" y="942269"/>
                  </a:cubicBezTo>
                  <a:cubicBezTo>
                    <a:pt x="3432571" y="1268303"/>
                    <a:pt x="3624403" y="1440039"/>
                    <a:pt x="3734570" y="1590035"/>
                  </a:cubicBezTo>
                </a:path>
              </a:pathLst>
            </a:custGeom>
            <a:noFill/>
            <a:ln w="60325" cap="flat" cmpd="sng" algn="ctr">
              <a:gradFill>
                <a:gsLst>
                  <a:gs pos="0">
                    <a:srgbClr val="FFC000"/>
                  </a:gs>
                  <a:gs pos="50000">
                    <a:srgbClr val="FFC000"/>
                  </a:gs>
                  <a:gs pos="100000">
                    <a:schemeClr val="bg1"/>
                  </a:gs>
                </a:gsLst>
                <a:lin ang="5400000" scaled="0"/>
              </a:gradFill>
              <a:prstDash val="solid"/>
              <a:bevel/>
              <a:headEnd type="stealth" w="lg" len="lg"/>
              <a:tailEnd type="none" w="med" len="med"/>
            </a:ln>
            <a:effectLst>
              <a:outerShdw blurRad="50800" dist="50800" sx="1000" sy="1000" algn="ctr" rotWithShape="0">
                <a:srgbClr val="000000">
                  <a:alpha val="43137"/>
                </a:srgbClr>
              </a:outerShdw>
            </a:effectLst>
          </p:spPr>
          <p:txBody>
            <a:bodyPr/>
            <a:lstStyle/>
            <a:p>
              <a:pPr>
                <a:defRPr/>
              </a:pPr>
              <a:endParaRPr lang="zh-TW" altLang="en-US">
                <a:latin typeface="微軟正黑體" pitchFamily="34" charset="-120"/>
                <a:ea typeface="微軟正黑體" pitchFamily="34" charset="-120"/>
              </a:endParaRPr>
            </a:p>
          </p:txBody>
        </p:sp>
      </p:grpSp>
    </p:spTree>
    <p:extLst>
      <p:ext uri="{BB962C8B-B14F-4D97-AF65-F5344CB8AC3E}">
        <p14:creationId xmlns:p14="http://schemas.microsoft.com/office/powerpoint/2010/main" val="2623144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Line 42"/>
          <p:cNvSpPr>
            <a:spLocks noChangeShapeType="1"/>
          </p:cNvSpPr>
          <p:nvPr/>
        </p:nvSpPr>
        <p:spPr bwMode="auto">
          <a:xfrm flipV="1">
            <a:off x="5986463" y="3455134"/>
            <a:ext cx="0" cy="339725"/>
          </a:xfrm>
          <a:prstGeom prst="line">
            <a:avLst/>
          </a:prstGeom>
          <a:noFill/>
          <a:ln w="5715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27" name="Text Box 43"/>
          <p:cNvSpPr txBox="1">
            <a:spLocks noChangeArrowheads="1"/>
          </p:cNvSpPr>
          <p:nvPr/>
        </p:nvSpPr>
        <p:spPr bwMode="auto">
          <a:xfrm>
            <a:off x="3203575" y="1372334"/>
            <a:ext cx="4668838" cy="396875"/>
          </a:xfrm>
          <a:prstGeom prst="rect">
            <a:avLst/>
          </a:prstGeom>
          <a:solidFill>
            <a:srgbClr val="00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科技大學、技術學院研究所</a:t>
            </a:r>
          </a:p>
        </p:txBody>
      </p:sp>
      <p:sp>
        <p:nvSpPr>
          <p:cNvPr id="154628" name="Line 44"/>
          <p:cNvSpPr>
            <a:spLocks noChangeShapeType="1"/>
          </p:cNvSpPr>
          <p:nvPr/>
        </p:nvSpPr>
        <p:spPr bwMode="auto">
          <a:xfrm flipV="1">
            <a:off x="2411413" y="4588609"/>
            <a:ext cx="1587" cy="763587"/>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29" name="Line 45"/>
          <p:cNvSpPr>
            <a:spLocks noChangeShapeType="1"/>
          </p:cNvSpPr>
          <p:nvPr/>
        </p:nvSpPr>
        <p:spPr bwMode="auto">
          <a:xfrm flipV="1">
            <a:off x="1619250" y="4575909"/>
            <a:ext cx="19050" cy="744537"/>
          </a:xfrm>
          <a:prstGeom prst="line">
            <a:avLst/>
          </a:prstGeom>
          <a:noFill/>
          <a:ln w="57150">
            <a:solidFill>
              <a:srgbClr val="96969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30" name="Line 46"/>
          <p:cNvSpPr>
            <a:spLocks noChangeShapeType="1"/>
          </p:cNvSpPr>
          <p:nvPr/>
        </p:nvSpPr>
        <p:spPr bwMode="auto">
          <a:xfrm flipV="1">
            <a:off x="6877050" y="1799371"/>
            <a:ext cx="0" cy="884238"/>
          </a:xfrm>
          <a:prstGeom prst="line">
            <a:avLst/>
          </a:prstGeom>
          <a:noFill/>
          <a:ln w="571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31" name="Text Box 47"/>
          <p:cNvSpPr txBox="1">
            <a:spLocks noChangeArrowheads="1"/>
          </p:cNvSpPr>
          <p:nvPr/>
        </p:nvSpPr>
        <p:spPr bwMode="auto">
          <a:xfrm>
            <a:off x="1020763" y="864334"/>
            <a:ext cx="2101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kumimoji="0" lang="zh-TW" altLang="en-US" sz="2400" b="1">
                <a:solidFill>
                  <a:srgbClr val="CC0000"/>
                </a:solidFill>
                <a:latin typeface="Calibri" pitchFamily="34" charset="0"/>
                <a:ea typeface="華康魏碑體"/>
                <a:cs typeface="華康魏碑體"/>
              </a:rPr>
              <a:t>普通教育體系</a:t>
            </a:r>
          </a:p>
        </p:txBody>
      </p:sp>
      <p:sp>
        <p:nvSpPr>
          <p:cNvPr id="154632" name="Text Box 48"/>
          <p:cNvSpPr txBox="1">
            <a:spLocks noChangeArrowheads="1"/>
          </p:cNvSpPr>
          <p:nvPr/>
        </p:nvSpPr>
        <p:spPr bwMode="auto">
          <a:xfrm>
            <a:off x="4572000" y="864334"/>
            <a:ext cx="2173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kumimoji="0" lang="zh-TW" altLang="en-US" sz="2400" b="1">
                <a:solidFill>
                  <a:srgbClr val="CC0000"/>
                </a:solidFill>
                <a:latin typeface="Calibri" pitchFamily="34" charset="0"/>
                <a:ea typeface="華康魏碑體"/>
                <a:cs typeface="華康魏碑體"/>
              </a:rPr>
              <a:t>技職教育體系</a:t>
            </a:r>
          </a:p>
        </p:txBody>
      </p:sp>
      <p:sp>
        <p:nvSpPr>
          <p:cNvPr id="154633" name="Text Box 49"/>
          <p:cNvSpPr txBox="1">
            <a:spLocks noChangeArrowheads="1"/>
          </p:cNvSpPr>
          <p:nvPr/>
        </p:nvSpPr>
        <p:spPr bwMode="auto">
          <a:xfrm>
            <a:off x="742950" y="1372334"/>
            <a:ext cx="2244725" cy="396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大學研究所</a:t>
            </a:r>
          </a:p>
        </p:txBody>
      </p:sp>
      <p:sp>
        <p:nvSpPr>
          <p:cNvPr id="154634" name="Text Box 50"/>
          <p:cNvSpPr txBox="1">
            <a:spLocks noChangeArrowheads="1"/>
          </p:cNvSpPr>
          <p:nvPr/>
        </p:nvSpPr>
        <p:spPr bwMode="auto">
          <a:xfrm>
            <a:off x="6738938" y="3744059"/>
            <a:ext cx="1241425" cy="2151062"/>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85000"/>
              </a:lnSpc>
              <a:spcBef>
                <a:spcPct val="20000"/>
              </a:spcBef>
            </a:pPr>
            <a:endParaRPr kumimoji="0" lang="en-US" altLang="zh-TW" sz="1600" b="1">
              <a:solidFill>
                <a:schemeClr val="bg1"/>
              </a:solidFill>
              <a:latin typeface="Calibri" pitchFamily="34" charset="0"/>
              <a:ea typeface="標楷體" pitchFamily="65" charset="-120"/>
            </a:endParaRPr>
          </a:p>
          <a:p>
            <a:pPr algn="ctr" eaLnBrk="1" hangingPunct="1">
              <a:lnSpc>
                <a:spcPct val="85000"/>
              </a:lnSpc>
              <a:spcBef>
                <a:spcPct val="20000"/>
              </a:spcBef>
            </a:pPr>
            <a:r>
              <a:rPr kumimoji="0" lang="zh-TW" altLang="en-US" sz="1600" b="1">
                <a:solidFill>
                  <a:schemeClr val="bg1"/>
                </a:solidFill>
                <a:latin typeface="Calibri" pitchFamily="34" charset="0"/>
                <a:ea typeface="標楷體" pitchFamily="65" charset="-120"/>
              </a:rPr>
              <a:t>專科學校及技術學院、科技大學附設專科部</a:t>
            </a:r>
          </a:p>
          <a:p>
            <a:pPr algn="ctr" eaLnBrk="1" hangingPunct="1">
              <a:lnSpc>
                <a:spcPct val="85000"/>
              </a:lnSpc>
              <a:spcBef>
                <a:spcPct val="20000"/>
              </a:spcBef>
            </a:pPr>
            <a:r>
              <a:rPr kumimoji="0" lang="zh-TW" altLang="en-US" b="1">
                <a:solidFill>
                  <a:schemeClr val="bg1"/>
                </a:solidFill>
                <a:latin typeface="Calibri" pitchFamily="34" charset="0"/>
                <a:ea typeface="標楷體" pitchFamily="65" charset="-120"/>
              </a:rPr>
              <a:t>五年制</a:t>
            </a:r>
          </a:p>
          <a:p>
            <a:pPr algn="ctr" eaLnBrk="1" hangingPunct="1">
              <a:lnSpc>
                <a:spcPct val="85000"/>
              </a:lnSpc>
              <a:spcBef>
                <a:spcPct val="20000"/>
              </a:spcBef>
            </a:pPr>
            <a:r>
              <a:rPr kumimoji="0" lang="en-US" altLang="zh-TW" b="1">
                <a:solidFill>
                  <a:schemeClr val="bg1"/>
                </a:solidFill>
                <a:latin typeface="Calibri" pitchFamily="34" charset="0"/>
                <a:ea typeface="標楷體" pitchFamily="65" charset="-120"/>
              </a:rPr>
              <a:t>(</a:t>
            </a:r>
            <a:r>
              <a:rPr kumimoji="0" lang="zh-TW" altLang="en-US" b="1">
                <a:solidFill>
                  <a:schemeClr val="bg1"/>
                </a:solidFill>
                <a:latin typeface="Calibri" pitchFamily="34" charset="0"/>
                <a:ea typeface="標楷體" pitchFamily="65" charset="-120"/>
              </a:rPr>
              <a:t>五專</a:t>
            </a:r>
            <a:r>
              <a:rPr kumimoji="0" lang="en-US" altLang="zh-TW" b="1">
                <a:solidFill>
                  <a:schemeClr val="bg1"/>
                </a:solidFill>
                <a:latin typeface="Calibri" pitchFamily="34" charset="0"/>
                <a:ea typeface="標楷體" pitchFamily="65" charset="-120"/>
              </a:rPr>
              <a:t>)</a:t>
            </a:r>
          </a:p>
        </p:txBody>
      </p:sp>
      <p:sp>
        <p:nvSpPr>
          <p:cNvPr id="154635" name="Line 51"/>
          <p:cNvSpPr>
            <a:spLocks noChangeShapeType="1"/>
          </p:cNvSpPr>
          <p:nvPr/>
        </p:nvSpPr>
        <p:spPr bwMode="auto">
          <a:xfrm flipH="1" flipV="1">
            <a:off x="1258888" y="5842734"/>
            <a:ext cx="0" cy="468312"/>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54636" name="Line 52"/>
          <p:cNvSpPr>
            <a:spLocks noChangeShapeType="1"/>
          </p:cNvSpPr>
          <p:nvPr/>
        </p:nvSpPr>
        <p:spPr bwMode="auto">
          <a:xfrm flipH="1" flipV="1">
            <a:off x="6288088" y="4607659"/>
            <a:ext cx="12700" cy="792162"/>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37" name="Text Box 53"/>
          <p:cNvSpPr txBox="1">
            <a:spLocks noChangeArrowheads="1"/>
          </p:cNvSpPr>
          <p:nvPr/>
        </p:nvSpPr>
        <p:spPr bwMode="auto">
          <a:xfrm>
            <a:off x="5459413" y="3744059"/>
            <a:ext cx="1273175" cy="854075"/>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90000"/>
              </a:lnSpc>
              <a:spcBef>
                <a:spcPct val="60000"/>
              </a:spcBef>
            </a:pPr>
            <a:r>
              <a:rPr kumimoji="0" lang="zh-TW" altLang="en-US" sz="2000" b="1">
                <a:solidFill>
                  <a:schemeClr val="bg1"/>
                </a:solidFill>
                <a:latin typeface="Calibri" pitchFamily="34" charset="0"/>
                <a:ea typeface="標楷體" pitchFamily="65" charset="-120"/>
              </a:rPr>
              <a:t>二年制</a:t>
            </a:r>
          </a:p>
          <a:p>
            <a:pPr algn="ctr" eaLnBrk="1" hangingPunct="1">
              <a:lnSpc>
                <a:spcPct val="80000"/>
              </a:lnSpc>
              <a:spcBef>
                <a:spcPct val="30000"/>
              </a:spcBef>
            </a:pPr>
            <a:r>
              <a:rPr kumimoji="0" lang="en-US" altLang="zh-TW" sz="2000" b="1">
                <a:solidFill>
                  <a:schemeClr val="bg1"/>
                </a:solidFill>
                <a:latin typeface="Calibri" pitchFamily="34" charset="0"/>
                <a:ea typeface="標楷體" pitchFamily="65" charset="-120"/>
              </a:rPr>
              <a:t>(</a:t>
            </a:r>
            <a:r>
              <a:rPr kumimoji="0" lang="zh-TW" altLang="en-US" sz="2000" b="1">
                <a:solidFill>
                  <a:schemeClr val="bg1"/>
                </a:solidFill>
                <a:latin typeface="Calibri" pitchFamily="34" charset="0"/>
                <a:ea typeface="標楷體" pitchFamily="65" charset="-120"/>
              </a:rPr>
              <a:t>二專</a:t>
            </a:r>
            <a:r>
              <a:rPr kumimoji="0" lang="en-US" altLang="zh-TW" sz="2000" b="1">
                <a:solidFill>
                  <a:schemeClr val="bg1"/>
                </a:solidFill>
                <a:latin typeface="Calibri" pitchFamily="34" charset="0"/>
                <a:ea typeface="標楷體" pitchFamily="65" charset="-120"/>
              </a:rPr>
              <a:t>)</a:t>
            </a:r>
            <a:endParaRPr kumimoji="0" lang="en-US" altLang="zh-TW" b="1">
              <a:solidFill>
                <a:schemeClr val="bg1"/>
              </a:solidFill>
              <a:latin typeface="Calibri" pitchFamily="34" charset="0"/>
              <a:ea typeface="標楷體" pitchFamily="65" charset="-120"/>
            </a:endParaRPr>
          </a:p>
        </p:txBody>
      </p:sp>
      <p:sp>
        <p:nvSpPr>
          <p:cNvPr id="154638" name="Text Box 54"/>
          <p:cNvSpPr txBox="1">
            <a:spLocks noChangeArrowheads="1"/>
          </p:cNvSpPr>
          <p:nvPr/>
        </p:nvSpPr>
        <p:spPr bwMode="auto">
          <a:xfrm>
            <a:off x="8075613" y="4696559"/>
            <a:ext cx="431800" cy="1192212"/>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1600" b="1">
                <a:latin typeface="Calibri" pitchFamily="34" charset="0"/>
                <a:ea typeface="標楷體" pitchFamily="65" charset="-120"/>
              </a:rPr>
              <a:t>中等教育</a:t>
            </a:r>
          </a:p>
        </p:txBody>
      </p:sp>
      <p:cxnSp>
        <p:nvCxnSpPr>
          <p:cNvPr id="154639" name="AutoShape 55"/>
          <p:cNvCxnSpPr>
            <a:cxnSpLocks noChangeShapeType="1"/>
          </p:cNvCxnSpPr>
          <p:nvPr/>
        </p:nvCxnSpPr>
        <p:spPr bwMode="auto">
          <a:xfrm rot="16200000" flipH="1">
            <a:off x="4109244" y="160277"/>
            <a:ext cx="777875" cy="4056063"/>
          </a:xfrm>
          <a:prstGeom prst="bentConnector3">
            <a:avLst>
              <a:gd name="adj1" fmla="val 50000"/>
            </a:avLst>
          </a:prstGeom>
          <a:noFill/>
          <a:ln w="47625">
            <a:solidFill>
              <a:srgbClr val="993366"/>
            </a:solidFill>
            <a:prstDash val="sysDot"/>
            <a:miter lim="800000"/>
            <a:headEnd type="triangle" w="med" len="med"/>
            <a:tailEnd/>
          </a:ln>
          <a:extLst>
            <a:ext uri="{909E8E84-426E-40DD-AFC4-6F175D3DCCD1}">
              <a14:hiddenFill xmlns:a14="http://schemas.microsoft.com/office/drawing/2010/main">
                <a:noFill/>
              </a14:hiddenFill>
            </a:ext>
          </a:extLst>
        </p:spPr>
      </p:cxnSp>
      <p:sp>
        <p:nvSpPr>
          <p:cNvPr id="154640" name="Text Box 56"/>
          <p:cNvSpPr txBox="1">
            <a:spLocks noChangeArrowheads="1"/>
          </p:cNvSpPr>
          <p:nvPr/>
        </p:nvSpPr>
        <p:spPr bwMode="auto">
          <a:xfrm>
            <a:off x="5445125" y="2518509"/>
            <a:ext cx="2455863" cy="911225"/>
          </a:xfrm>
          <a:prstGeom prst="rect">
            <a:avLst/>
          </a:prstGeom>
          <a:solidFill>
            <a:srgbClr val="99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80000"/>
              </a:lnSpc>
              <a:spcAft>
                <a:spcPct val="35000"/>
              </a:spcAft>
            </a:pPr>
            <a:r>
              <a:rPr kumimoji="0" lang="zh-TW" altLang="en-US" b="1">
                <a:solidFill>
                  <a:schemeClr val="bg1"/>
                </a:solidFill>
                <a:latin typeface="Calibri" pitchFamily="34" charset="0"/>
                <a:ea typeface="標楷體" pitchFamily="65" charset="-120"/>
              </a:rPr>
              <a:t>科技大學、技術學院大學部二年制</a:t>
            </a:r>
            <a:r>
              <a:rPr kumimoji="0" lang="en-US" altLang="zh-TW" b="1">
                <a:solidFill>
                  <a:schemeClr val="bg1"/>
                </a:solidFill>
                <a:latin typeface="Calibri" pitchFamily="34" charset="0"/>
                <a:ea typeface="標楷體" pitchFamily="65" charset="-120"/>
              </a:rPr>
              <a:t>(</a:t>
            </a:r>
            <a:r>
              <a:rPr kumimoji="0" lang="zh-TW" altLang="en-US" b="1">
                <a:solidFill>
                  <a:schemeClr val="bg1"/>
                </a:solidFill>
                <a:latin typeface="Calibri" pitchFamily="34" charset="0"/>
                <a:ea typeface="標楷體" pitchFamily="65" charset="-120"/>
              </a:rPr>
              <a:t>二技</a:t>
            </a:r>
            <a:r>
              <a:rPr kumimoji="0" lang="en-US" altLang="zh-TW" b="1">
                <a:solidFill>
                  <a:schemeClr val="bg1"/>
                </a:solidFill>
                <a:latin typeface="Calibri" pitchFamily="34" charset="0"/>
                <a:ea typeface="標楷體" pitchFamily="65" charset="-120"/>
              </a:rPr>
              <a:t>)</a:t>
            </a:r>
          </a:p>
        </p:txBody>
      </p:sp>
      <p:cxnSp>
        <p:nvCxnSpPr>
          <p:cNvPr id="154641" name="AutoShape 57"/>
          <p:cNvCxnSpPr>
            <a:cxnSpLocks noChangeShapeType="1"/>
          </p:cNvCxnSpPr>
          <p:nvPr/>
        </p:nvCxnSpPr>
        <p:spPr bwMode="auto">
          <a:xfrm rot="5400000">
            <a:off x="4121944" y="3833753"/>
            <a:ext cx="971550" cy="2519362"/>
          </a:xfrm>
          <a:prstGeom prst="bentConnector3">
            <a:avLst>
              <a:gd name="adj1" fmla="val 50083"/>
            </a:avLst>
          </a:prstGeom>
          <a:noFill/>
          <a:ln w="57150">
            <a:solidFill>
              <a:srgbClr val="FF9900"/>
            </a:solidFill>
            <a:miter lim="800000"/>
            <a:headEnd type="triangle" w="med" len="med"/>
            <a:tailEnd/>
          </a:ln>
          <a:extLst>
            <a:ext uri="{909E8E84-426E-40DD-AFC4-6F175D3DCCD1}">
              <a14:hiddenFill xmlns:a14="http://schemas.microsoft.com/office/drawing/2010/main">
                <a:noFill/>
              </a14:hiddenFill>
            </a:ext>
          </a:extLst>
        </p:spPr>
      </p:cxnSp>
      <p:sp>
        <p:nvSpPr>
          <p:cNvPr id="154642" name="Line 58"/>
          <p:cNvSpPr>
            <a:spLocks noChangeShapeType="1"/>
          </p:cNvSpPr>
          <p:nvPr/>
        </p:nvSpPr>
        <p:spPr bwMode="auto">
          <a:xfrm flipV="1">
            <a:off x="4643438" y="4579084"/>
            <a:ext cx="0" cy="747712"/>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cxnSp>
        <p:nvCxnSpPr>
          <p:cNvPr id="154643" name="AutoShape 59"/>
          <p:cNvCxnSpPr>
            <a:cxnSpLocks noChangeShapeType="1"/>
          </p:cNvCxnSpPr>
          <p:nvPr/>
        </p:nvCxnSpPr>
        <p:spPr bwMode="auto">
          <a:xfrm rot="5400000">
            <a:off x="3133725" y="357921"/>
            <a:ext cx="1028700" cy="3911600"/>
          </a:xfrm>
          <a:prstGeom prst="bentConnector3">
            <a:avLst>
              <a:gd name="adj1" fmla="val 50000"/>
            </a:avLst>
          </a:prstGeom>
          <a:noFill/>
          <a:ln w="47625">
            <a:solidFill>
              <a:schemeClr val="bg2"/>
            </a:solidFill>
            <a:prstDash val="sysDot"/>
            <a:miter lim="800000"/>
            <a:headEnd type="triangle" w="med" len="med"/>
            <a:tailEnd/>
          </a:ln>
          <a:extLst>
            <a:ext uri="{909E8E84-426E-40DD-AFC4-6F175D3DCCD1}">
              <a14:hiddenFill xmlns:a14="http://schemas.microsoft.com/office/drawing/2010/main">
                <a:noFill/>
              </a14:hiddenFill>
            </a:ext>
          </a:extLst>
        </p:spPr>
      </p:cxnSp>
      <p:sp>
        <p:nvSpPr>
          <p:cNvPr id="154644" name="Line 60"/>
          <p:cNvSpPr>
            <a:spLocks noChangeShapeType="1"/>
          </p:cNvSpPr>
          <p:nvPr/>
        </p:nvSpPr>
        <p:spPr bwMode="auto">
          <a:xfrm flipH="1" flipV="1">
            <a:off x="4859338" y="1799371"/>
            <a:ext cx="0" cy="863600"/>
          </a:xfrm>
          <a:prstGeom prst="line">
            <a:avLst/>
          </a:prstGeom>
          <a:noFill/>
          <a:ln w="571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45" name="Line 61"/>
          <p:cNvSpPr>
            <a:spLocks noChangeShapeType="1"/>
          </p:cNvSpPr>
          <p:nvPr/>
        </p:nvSpPr>
        <p:spPr bwMode="auto">
          <a:xfrm flipH="1" flipV="1">
            <a:off x="1954213" y="1799371"/>
            <a:ext cx="25400" cy="873125"/>
          </a:xfrm>
          <a:prstGeom prst="line">
            <a:avLst/>
          </a:prstGeom>
          <a:noFill/>
          <a:ln w="571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46" name="Text Box 62"/>
          <p:cNvSpPr txBox="1">
            <a:spLocks noChangeArrowheads="1"/>
          </p:cNvSpPr>
          <p:nvPr/>
        </p:nvSpPr>
        <p:spPr bwMode="auto">
          <a:xfrm>
            <a:off x="827088" y="2518509"/>
            <a:ext cx="2089150" cy="2060575"/>
          </a:xfrm>
          <a:prstGeom prst="rect">
            <a:avLst/>
          </a:prstGeom>
          <a:solidFill>
            <a:srgbClr val="CC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endParaRPr kumimoji="0" lang="en-US" altLang="zh-TW" sz="2000">
              <a:solidFill>
                <a:schemeClr val="accent1"/>
              </a:solidFill>
              <a:latin typeface="Calibri" pitchFamily="34" charset="0"/>
              <a:ea typeface="標楷體" pitchFamily="65" charset="-120"/>
            </a:endParaRPr>
          </a:p>
          <a:p>
            <a:pPr algn="ctr" eaLnBrk="1" hangingPunct="1">
              <a:spcBef>
                <a:spcPct val="30000"/>
              </a:spcBef>
            </a:pPr>
            <a:r>
              <a:rPr kumimoji="0" lang="zh-TW" altLang="en-US" sz="2000" b="1">
                <a:latin typeface="Calibri" pitchFamily="34" charset="0"/>
                <a:ea typeface="標楷體" pitchFamily="65" charset="-120"/>
              </a:rPr>
              <a:t>大學</a:t>
            </a:r>
          </a:p>
          <a:p>
            <a:pPr algn="ctr" eaLnBrk="1" hangingPunct="1">
              <a:spcBef>
                <a:spcPct val="30000"/>
              </a:spcBef>
            </a:pPr>
            <a:endParaRPr kumimoji="0" lang="zh-TW" altLang="en-US" sz="2000" b="1">
              <a:solidFill>
                <a:schemeClr val="bg1"/>
              </a:solidFill>
              <a:latin typeface="Calibri" pitchFamily="34" charset="0"/>
              <a:ea typeface="標楷體" pitchFamily="65" charset="-120"/>
            </a:endParaRPr>
          </a:p>
          <a:p>
            <a:pPr algn="ctr" eaLnBrk="1" hangingPunct="1">
              <a:spcBef>
                <a:spcPct val="30000"/>
              </a:spcBef>
            </a:pPr>
            <a:endParaRPr kumimoji="0" lang="en-US" altLang="zh-TW" sz="2000">
              <a:solidFill>
                <a:schemeClr val="accent1"/>
              </a:solidFill>
              <a:latin typeface="Calibri" pitchFamily="34" charset="0"/>
              <a:ea typeface="標楷體" pitchFamily="65" charset="-120"/>
            </a:endParaRPr>
          </a:p>
        </p:txBody>
      </p:sp>
      <p:cxnSp>
        <p:nvCxnSpPr>
          <p:cNvPr id="154647" name="AutoShape 63"/>
          <p:cNvCxnSpPr>
            <a:cxnSpLocks noChangeShapeType="1"/>
          </p:cNvCxnSpPr>
          <p:nvPr/>
        </p:nvCxnSpPr>
        <p:spPr bwMode="auto">
          <a:xfrm rot="5400000">
            <a:off x="2413000" y="3145571"/>
            <a:ext cx="1028700" cy="3911600"/>
          </a:xfrm>
          <a:prstGeom prst="bentConnector3">
            <a:avLst>
              <a:gd name="adj1" fmla="val 62190"/>
            </a:avLst>
          </a:prstGeom>
          <a:noFill/>
          <a:ln w="47625">
            <a:solidFill>
              <a:srgbClr val="969696"/>
            </a:solidFill>
            <a:prstDash val="sysDot"/>
            <a:miter lim="800000"/>
            <a:headEnd type="triangle" w="med" len="med"/>
            <a:tailEnd type="triangle" w="med" len="med"/>
          </a:ln>
          <a:extLst>
            <a:ext uri="{909E8E84-426E-40DD-AFC4-6F175D3DCCD1}">
              <a14:hiddenFill xmlns:a14="http://schemas.microsoft.com/office/drawing/2010/main">
                <a:noFill/>
              </a14:hiddenFill>
            </a:ext>
          </a:extLst>
        </p:spPr>
      </p:cxnSp>
      <p:sp>
        <p:nvSpPr>
          <p:cNvPr id="154648" name="Text Box 64"/>
          <p:cNvSpPr txBox="1">
            <a:spLocks noChangeArrowheads="1"/>
          </p:cNvSpPr>
          <p:nvPr/>
        </p:nvSpPr>
        <p:spPr bwMode="auto">
          <a:xfrm>
            <a:off x="420688" y="5328384"/>
            <a:ext cx="1619250" cy="574675"/>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高中</a:t>
            </a:r>
          </a:p>
        </p:txBody>
      </p:sp>
      <p:cxnSp>
        <p:nvCxnSpPr>
          <p:cNvPr id="154649" name="AutoShape 65"/>
          <p:cNvCxnSpPr>
            <a:cxnSpLocks noChangeShapeType="1"/>
          </p:cNvCxnSpPr>
          <p:nvPr/>
        </p:nvCxnSpPr>
        <p:spPr bwMode="auto">
          <a:xfrm rot="16200000" flipH="1">
            <a:off x="3258344" y="3400365"/>
            <a:ext cx="777875" cy="3192463"/>
          </a:xfrm>
          <a:prstGeom prst="bentConnector3">
            <a:avLst>
              <a:gd name="adj1" fmla="val 50000"/>
            </a:avLst>
          </a:prstGeom>
          <a:noFill/>
          <a:ln w="47625">
            <a:solidFill>
              <a:srgbClr val="FF9900"/>
            </a:solidFill>
            <a:prstDash val="sysDot"/>
            <a:miter lim="800000"/>
            <a:headEnd type="triangle" w="med" len="med"/>
            <a:tailEnd/>
          </a:ln>
          <a:extLst>
            <a:ext uri="{909E8E84-426E-40DD-AFC4-6F175D3DCCD1}">
              <a14:hiddenFill xmlns:a14="http://schemas.microsoft.com/office/drawing/2010/main">
                <a:noFill/>
              </a14:hiddenFill>
            </a:ext>
          </a:extLst>
        </p:spPr>
      </p:cxnSp>
      <p:sp>
        <p:nvSpPr>
          <p:cNvPr id="154650" name="Text Box 66"/>
          <p:cNvSpPr txBox="1">
            <a:spLocks noChangeArrowheads="1"/>
          </p:cNvSpPr>
          <p:nvPr/>
        </p:nvSpPr>
        <p:spPr bwMode="auto">
          <a:xfrm>
            <a:off x="3906838" y="5339496"/>
            <a:ext cx="2700337" cy="563563"/>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高職</a:t>
            </a:r>
          </a:p>
        </p:txBody>
      </p:sp>
      <p:sp>
        <p:nvSpPr>
          <p:cNvPr id="154651" name="Text Box 67"/>
          <p:cNvSpPr txBox="1">
            <a:spLocks noChangeArrowheads="1"/>
          </p:cNvSpPr>
          <p:nvPr/>
        </p:nvSpPr>
        <p:spPr bwMode="auto">
          <a:xfrm>
            <a:off x="3225800" y="2518509"/>
            <a:ext cx="2055813" cy="2063750"/>
          </a:xfrm>
          <a:prstGeom prst="rect">
            <a:avLst/>
          </a:prstGeom>
          <a:solidFill>
            <a:srgbClr val="99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80000"/>
              </a:lnSpc>
              <a:spcAft>
                <a:spcPct val="35000"/>
              </a:spcAft>
            </a:pPr>
            <a:endParaRPr kumimoji="0" lang="en-US" altLang="zh-TW" sz="2000" b="1">
              <a:solidFill>
                <a:schemeClr val="bg1"/>
              </a:solidFill>
              <a:latin typeface="Calibri" pitchFamily="34" charset="0"/>
              <a:ea typeface="標楷體" pitchFamily="65" charset="-120"/>
            </a:endParaRPr>
          </a:p>
          <a:p>
            <a:pPr algn="ctr" eaLnBrk="1" hangingPunct="1">
              <a:lnSpc>
                <a:spcPct val="80000"/>
              </a:lnSpc>
              <a:spcAft>
                <a:spcPct val="35000"/>
              </a:spcAft>
            </a:pPr>
            <a:r>
              <a:rPr kumimoji="0" lang="zh-TW" altLang="en-US" sz="2000" b="1">
                <a:solidFill>
                  <a:schemeClr val="bg1"/>
                </a:solidFill>
                <a:latin typeface="Calibri" pitchFamily="34" charset="0"/>
                <a:ea typeface="標楷體" pitchFamily="65" charset="-120"/>
              </a:rPr>
              <a:t>科技大學、</a:t>
            </a:r>
          </a:p>
          <a:p>
            <a:pPr algn="ctr" eaLnBrk="1" hangingPunct="1">
              <a:lnSpc>
                <a:spcPct val="80000"/>
              </a:lnSpc>
              <a:spcAft>
                <a:spcPct val="35000"/>
              </a:spcAft>
            </a:pPr>
            <a:r>
              <a:rPr kumimoji="0" lang="zh-TW" altLang="en-US" sz="2000" b="1">
                <a:solidFill>
                  <a:schemeClr val="bg1"/>
                </a:solidFill>
                <a:latin typeface="Calibri" pitchFamily="34" charset="0"/>
                <a:ea typeface="標楷體" pitchFamily="65" charset="-120"/>
              </a:rPr>
              <a:t>技術學院</a:t>
            </a:r>
          </a:p>
          <a:p>
            <a:pPr algn="ctr" eaLnBrk="1" hangingPunct="1">
              <a:lnSpc>
                <a:spcPct val="80000"/>
              </a:lnSpc>
              <a:spcAft>
                <a:spcPct val="35000"/>
              </a:spcAft>
            </a:pPr>
            <a:r>
              <a:rPr kumimoji="0" lang="zh-TW" altLang="en-US" sz="2000" b="1">
                <a:solidFill>
                  <a:schemeClr val="bg1"/>
                </a:solidFill>
                <a:latin typeface="Calibri" pitchFamily="34" charset="0"/>
                <a:ea typeface="標楷體" pitchFamily="65" charset="-120"/>
              </a:rPr>
              <a:t>大學部四年制</a:t>
            </a:r>
          </a:p>
          <a:p>
            <a:pPr algn="ctr" eaLnBrk="1" hangingPunct="1">
              <a:lnSpc>
                <a:spcPct val="80000"/>
              </a:lnSpc>
              <a:spcAft>
                <a:spcPct val="35000"/>
              </a:spcAft>
            </a:pPr>
            <a:r>
              <a:rPr kumimoji="0" lang="en-US" altLang="zh-TW" sz="2000" b="1">
                <a:solidFill>
                  <a:schemeClr val="bg1"/>
                </a:solidFill>
                <a:latin typeface="Calibri" pitchFamily="34" charset="0"/>
                <a:ea typeface="標楷體" pitchFamily="65" charset="-120"/>
              </a:rPr>
              <a:t>(</a:t>
            </a:r>
            <a:r>
              <a:rPr kumimoji="0" lang="zh-TW" altLang="en-US" sz="2000" b="1">
                <a:solidFill>
                  <a:schemeClr val="bg1"/>
                </a:solidFill>
                <a:latin typeface="Calibri" pitchFamily="34" charset="0"/>
                <a:ea typeface="標楷體" pitchFamily="65" charset="-120"/>
              </a:rPr>
              <a:t>四技</a:t>
            </a:r>
            <a:r>
              <a:rPr kumimoji="0" lang="en-US" altLang="zh-TW" sz="2000" b="1">
                <a:solidFill>
                  <a:schemeClr val="bg1"/>
                </a:solidFill>
                <a:latin typeface="Calibri" pitchFamily="34" charset="0"/>
                <a:ea typeface="標楷體" pitchFamily="65" charset="-120"/>
              </a:rPr>
              <a:t>)</a:t>
            </a:r>
            <a:endParaRPr kumimoji="0" lang="en-US" altLang="zh-TW" sz="2000" b="1">
              <a:latin typeface="Calibri" pitchFamily="34" charset="0"/>
              <a:ea typeface="標楷體" pitchFamily="65" charset="-120"/>
            </a:endParaRPr>
          </a:p>
          <a:p>
            <a:pPr algn="ctr" eaLnBrk="1" hangingPunct="1">
              <a:lnSpc>
                <a:spcPct val="80000"/>
              </a:lnSpc>
              <a:spcAft>
                <a:spcPct val="35000"/>
              </a:spcAft>
            </a:pPr>
            <a:endParaRPr kumimoji="0" lang="en-US" altLang="zh-TW" sz="2000" b="1">
              <a:latin typeface="Calibri" pitchFamily="34" charset="0"/>
              <a:ea typeface="標楷體" pitchFamily="65" charset="-120"/>
            </a:endParaRPr>
          </a:p>
        </p:txBody>
      </p:sp>
      <p:sp>
        <p:nvSpPr>
          <p:cNvPr id="154652" name="Text Box 68"/>
          <p:cNvSpPr txBox="1">
            <a:spLocks noChangeArrowheads="1"/>
          </p:cNvSpPr>
          <p:nvPr/>
        </p:nvSpPr>
        <p:spPr bwMode="auto">
          <a:xfrm>
            <a:off x="8075613" y="2524859"/>
            <a:ext cx="431800" cy="2114550"/>
          </a:xfrm>
          <a:prstGeom prst="rect">
            <a:avLst/>
          </a:prstGeom>
          <a:solidFill>
            <a:srgbClr val="99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70000"/>
              </a:lnSpc>
              <a:spcBef>
                <a:spcPct val="20000"/>
              </a:spcBef>
            </a:pPr>
            <a:r>
              <a:rPr kumimoji="0" lang="zh-TW" altLang="en-US" sz="2000" b="1">
                <a:solidFill>
                  <a:schemeClr val="bg1"/>
                </a:solidFill>
                <a:latin typeface="Calibri" pitchFamily="34" charset="0"/>
                <a:ea typeface="標楷體" pitchFamily="65" charset="-120"/>
              </a:rPr>
              <a:t>大學教育</a:t>
            </a:r>
          </a:p>
        </p:txBody>
      </p:sp>
      <p:sp>
        <p:nvSpPr>
          <p:cNvPr id="154653" name="Line 69"/>
          <p:cNvSpPr>
            <a:spLocks noChangeShapeType="1"/>
          </p:cNvSpPr>
          <p:nvPr/>
        </p:nvSpPr>
        <p:spPr bwMode="auto">
          <a:xfrm flipH="1" flipV="1">
            <a:off x="2967038" y="5903059"/>
            <a:ext cx="0" cy="396875"/>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54654" name="Line 70"/>
          <p:cNvSpPr>
            <a:spLocks noChangeShapeType="1"/>
          </p:cNvSpPr>
          <p:nvPr/>
        </p:nvSpPr>
        <p:spPr bwMode="auto">
          <a:xfrm flipH="1" flipV="1">
            <a:off x="5292725" y="5903059"/>
            <a:ext cx="7938" cy="409575"/>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54655" name="Line 71"/>
          <p:cNvSpPr>
            <a:spLocks noChangeShapeType="1"/>
          </p:cNvSpPr>
          <p:nvPr/>
        </p:nvSpPr>
        <p:spPr bwMode="auto">
          <a:xfrm flipH="1" flipV="1">
            <a:off x="7297738" y="5903059"/>
            <a:ext cx="0" cy="396875"/>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39336" name="Text Box 72"/>
          <p:cNvSpPr txBox="1">
            <a:spLocks noChangeArrowheads="1"/>
          </p:cNvSpPr>
          <p:nvPr/>
        </p:nvSpPr>
        <p:spPr bwMode="auto">
          <a:xfrm>
            <a:off x="415925" y="6180871"/>
            <a:ext cx="7500938" cy="396875"/>
          </a:xfrm>
          <a:prstGeom prst="rect">
            <a:avLst/>
          </a:prstGeom>
          <a:solidFill>
            <a:srgbClr val="99CC00"/>
          </a:solidFill>
          <a:ln>
            <a:noFill/>
          </a:ln>
          <a:effectLst/>
          <a:extLst/>
        </p:spPr>
        <p:txBody>
          <a:bodyPr>
            <a:spAutoFit/>
          </a:bodyPr>
          <a:lstStyle/>
          <a:p>
            <a:pPr algn="ctr" fontAlgn="auto">
              <a:spcBef>
                <a:spcPct val="50000"/>
              </a:spcBef>
              <a:spcAft>
                <a:spcPts val="0"/>
              </a:spcAft>
              <a:defRPr/>
            </a:pPr>
            <a:r>
              <a:rPr kumimoji="0" lang="zh-TW" altLang="en-US" sz="2000" b="1">
                <a:effectLst>
                  <a:outerShdw blurRad="38100" dist="38100" dir="2700000" algn="tl">
                    <a:srgbClr val="FFFFFF"/>
                  </a:outerShdw>
                </a:effectLst>
                <a:latin typeface="+mn-lt"/>
                <a:ea typeface="標楷體" pitchFamily="65" charset="-120"/>
              </a:rPr>
              <a:t>國  民  中  學</a:t>
            </a:r>
          </a:p>
        </p:txBody>
      </p:sp>
      <p:sp>
        <p:nvSpPr>
          <p:cNvPr id="154657" name="Text Box 73"/>
          <p:cNvSpPr txBox="1">
            <a:spLocks noChangeArrowheads="1"/>
          </p:cNvSpPr>
          <p:nvPr/>
        </p:nvSpPr>
        <p:spPr bwMode="auto">
          <a:xfrm>
            <a:off x="8532813" y="3815496"/>
            <a:ext cx="431800" cy="2087563"/>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專</a:t>
            </a:r>
          </a:p>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科</a:t>
            </a:r>
          </a:p>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教</a:t>
            </a:r>
          </a:p>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育</a:t>
            </a:r>
          </a:p>
        </p:txBody>
      </p:sp>
      <p:sp>
        <p:nvSpPr>
          <p:cNvPr id="154658" name="Line 74"/>
          <p:cNvSpPr>
            <a:spLocks noChangeShapeType="1"/>
          </p:cNvSpPr>
          <p:nvPr/>
        </p:nvSpPr>
        <p:spPr bwMode="auto">
          <a:xfrm flipV="1">
            <a:off x="7250113" y="3455134"/>
            <a:ext cx="0" cy="339725"/>
          </a:xfrm>
          <a:prstGeom prst="line">
            <a:avLst/>
          </a:prstGeom>
          <a:noFill/>
          <a:ln w="5715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cxnSp>
        <p:nvCxnSpPr>
          <p:cNvPr id="154659" name="AutoShape 75"/>
          <p:cNvCxnSpPr>
            <a:cxnSpLocks noChangeShapeType="1"/>
          </p:cNvCxnSpPr>
          <p:nvPr/>
        </p:nvCxnSpPr>
        <p:spPr bwMode="auto">
          <a:xfrm rot="-5400000">
            <a:off x="2960688" y="4188558"/>
            <a:ext cx="769938" cy="1579563"/>
          </a:xfrm>
          <a:prstGeom prst="bentConnector3">
            <a:avLst>
              <a:gd name="adj1" fmla="val 61236"/>
            </a:avLst>
          </a:prstGeom>
          <a:noFill/>
          <a:ln w="57150">
            <a:solidFill>
              <a:srgbClr val="FF9900"/>
            </a:solidFill>
            <a:miter lim="800000"/>
            <a:headEnd/>
            <a:tailEnd type="triangle" w="med" len="med"/>
          </a:ln>
          <a:extLst>
            <a:ext uri="{909E8E84-426E-40DD-AFC4-6F175D3DCCD1}">
              <a14:hiddenFill xmlns:a14="http://schemas.microsoft.com/office/drawing/2010/main">
                <a:noFill/>
              </a14:hiddenFill>
            </a:ext>
          </a:extLst>
        </p:spPr>
      </p:cxnSp>
      <p:sp>
        <p:nvSpPr>
          <p:cNvPr id="154660" name="Text Box 78"/>
          <p:cNvSpPr txBox="1">
            <a:spLocks noChangeArrowheads="1"/>
          </p:cNvSpPr>
          <p:nvPr/>
        </p:nvSpPr>
        <p:spPr bwMode="auto">
          <a:xfrm>
            <a:off x="2141538" y="5339496"/>
            <a:ext cx="1619250" cy="563563"/>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綜合高中</a:t>
            </a:r>
          </a:p>
        </p:txBody>
      </p:sp>
      <p:sp>
        <p:nvSpPr>
          <p:cNvPr id="154661" name="Line 79"/>
          <p:cNvSpPr>
            <a:spLocks noChangeShapeType="1"/>
          </p:cNvSpPr>
          <p:nvPr/>
        </p:nvSpPr>
        <p:spPr bwMode="auto">
          <a:xfrm flipV="1">
            <a:off x="4284663" y="2159734"/>
            <a:ext cx="0" cy="576262"/>
          </a:xfrm>
          <a:prstGeom prst="line">
            <a:avLst/>
          </a:prstGeom>
          <a:noFill/>
          <a:ln w="47625">
            <a:solidFill>
              <a:srgbClr val="993366"/>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Tree>
    <p:extLst>
      <p:ext uri="{BB962C8B-B14F-4D97-AF65-F5344CB8AC3E}">
        <p14:creationId xmlns:p14="http://schemas.microsoft.com/office/powerpoint/2010/main" val="2834880929"/>
      </p:ext>
    </p:extLst>
  </p:cSld>
  <p:clrMapOvr>
    <a:masterClrMapping/>
  </p:clrMapOvr>
  <p:transition spd="slow">
    <p:push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650" name="Group 36"/>
          <p:cNvGrpSpPr>
            <a:grpSpLocks/>
          </p:cNvGrpSpPr>
          <p:nvPr/>
        </p:nvGrpSpPr>
        <p:grpSpPr bwMode="auto">
          <a:xfrm>
            <a:off x="1555750" y="1435894"/>
            <a:ext cx="5249863" cy="225425"/>
            <a:chOff x="1701" y="1842"/>
            <a:chExt cx="2041" cy="318"/>
          </a:xfrm>
        </p:grpSpPr>
        <p:sp>
          <p:nvSpPr>
            <p:cNvPr id="155741" name="Line 37"/>
            <p:cNvSpPr>
              <a:spLocks noChangeShapeType="1"/>
            </p:cNvSpPr>
            <p:nvPr/>
          </p:nvSpPr>
          <p:spPr bwMode="auto">
            <a:xfrm>
              <a:off x="1701" y="1842"/>
              <a:ext cx="0" cy="31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42" name="Line 38"/>
            <p:cNvSpPr>
              <a:spLocks noChangeShapeType="1"/>
            </p:cNvSpPr>
            <p:nvPr/>
          </p:nvSpPr>
          <p:spPr bwMode="auto">
            <a:xfrm>
              <a:off x="1701" y="2160"/>
              <a:ext cx="2041"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43" name="Line 39"/>
            <p:cNvSpPr>
              <a:spLocks noChangeShapeType="1"/>
            </p:cNvSpPr>
            <p:nvPr/>
          </p:nvSpPr>
          <p:spPr bwMode="auto">
            <a:xfrm flipV="1">
              <a:off x="3742" y="1842"/>
              <a:ext cx="0" cy="31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651" name="Rectangle 10"/>
          <p:cNvSpPr>
            <a:spLocks noChangeArrowheads="1"/>
          </p:cNvSpPr>
          <p:nvPr/>
        </p:nvSpPr>
        <p:spPr bwMode="auto">
          <a:xfrm>
            <a:off x="974725" y="3547269"/>
            <a:ext cx="361950" cy="1958975"/>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1400">
                <a:latin typeface="Calibri" pitchFamily="34" charset="0"/>
              </a:rPr>
              <a:t>        </a:t>
            </a:r>
            <a:r>
              <a:rPr kumimoji="0" lang="zh-TW" altLang="en-US" sz="1200">
                <a:solidFill>
                  <a:srgbClr val="9900CC"/>
                </a:solidFill>
                <a:latin typeface="Calibri" pitchFamily="34" charset="0"/>
              </a:rPr>
              <a:t>五專前</a:t>
            </a:r>
            <a:r>
              <a:rPr kumimoji="0" lang="en-US" altLang="zh-TW" sz="1200">
                <a:solidFill>
                  <a:srgbClr val="9900CC"/>
                </a:solidFill>
                <a:latin typeface="Calibri" pitchFamily="34" charset="0"/>
              </a:rPr>
              <a:t>3</a:t>
            </a:r>
            <a:r>
              <a:rPr kumimoji="0" lang="zh-TW" altLang="en-US" sz="1200">
                <a:solidFill>
                  <a:srgbClr val="9900CC"/>
                </a:solidFill>
                <a:latin typeface="Calibri" pitchFamily="34" charset="0"/>
              </a:rPr>
              <a:t>年階段</a:t>
            </a:r>
          </a:p>
        </p:txBody>
      </p:sp>
      <p:sp>
        <p:nvSpPr>
          <p:cNvPr id="155652" name="Rectangle 11"/>
          <p:cNvSpPr>
            <a:spLocks noChangeArrowheads="1"/>
          </p:cNvSpPr>
          <p:nvPr/>
        </p:nvSpPr>
        <p:spPr bwMode="auto">
          <a:xfrm>
            <a:off x="974725" y="3393281"/>
            <a:ext cx="361950" cy="588963"/>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五專</a:t>
            </a:r>
          </a:p>
          <a:p>
            <a:pPr algn="ctr" eaLnBrk="1" hangingPunct="1"/>
            <a:r>
              <a:rPr kumimoji="0" lang="zh-TW" altLang="en-US" sz="1200" b="1">
                <a:solidFill>
                  <a:srgbClr val="FFFF66"/>
                </a:solidFill>
                <a:latin typeface="Calibri" pitchFamily="34" charset="0"/>
              </a:rPr>
              <a:t>後</a:t>
            </a:r>
            <a:r>
              <a:rPr kumimoji="0" lang="en-US" altLang="zh-TW" sz="1200" b="1">
                <a:solidFill>
                  <a:srgbClr val="FFFF66"/>
                </a:solidFill>
                <a:latin typeface="Calibri" pitchFamily="34" charset="0"/>
              </a:rPr>
              <a:t>2</a:t>
            </a:r>
            <a:r>
              <a:rPr kumimoji="0" lang="zh-TW" altLang="en-US" sz="1200" b="1">
                <a:solidFill>
                  <a:srgbClr val="FFFF66"/>
                </a:solidFill>
                <a:latin typeface="Calibri" pitchFamily="34" charset="0"/>
              </a:rPr>
              <a:t>年</a:t>
            </a:r>
          </a:p>
        </p:txBody>
      </p:sp>
      <p:sp>
        <p:nvSpPr>
          <p:cNvPr id="155653" name="Rectangle 12"/>
          <p:cNvSpPr>
            <a:spLocks noChangeArrowheads="1"/>
          </p:cNvSpPr>
          <p:nvPr/>
        </p:nvSpPr>
        <p:spPr bwMode="auto">
          <a:xfrm>
            <a:off x="1481138" y="3380581"/>
            <a:ext cx="363537" cy="58737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二專</a:t>
            </a:r>
          </a:p>
          <a:p>
            <a:pPr algn="ctr" eaLnBrk="1" hangingPunct="1"/>
            <a:r>
              <a:rPr kumimoji="0" lang="zh-TW" altLang="en-US" sz="1200" b="1">
                <a:solidFill>
                  <a:srgbClr val="FFFF66"/>
                </a:solidFill>
                <a:latin typeface="Calibri" pitchFamily="34" charset="0"/>
              </a:rPr>
              <a:t>階段</a:t>
            </a:r>
          </a:p>
        </p:txBody>
      </p:sp>
      <p:sp>
        <p:nvSpPr>
          <p:cNvPr id="155654" name="Rectangle 13"/>
          <p:cNvSpPr>
            <a:spLocks noChangeArrowheads="1"/>
          </p:cNvSpPr>
          <p:nvPr/>
        </p:nvSpPr>
        <p:spPr bwMode="auto">
          <a:xfrm>
            <a:off x="974725" y="2167731"/>
            <a:ext cx="869950" cy="72707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二技階段</a:t>
            </a:r>
          </a:p>
        </p:txBody>
      </p:sp>
      <p:sp>
        <p:nvSpPr>
          <p:cNvPr id="155655" name="Rectangle 14"/>
          <p:cNvSpPr>
            <a:spLocks noChangeArrowheads="1"/>
          </p:cNvSpPr>
          <p:nvPr/>
        </p:nvSpPr>
        <p:spPr bwMode="auto">
          <a:xfrm>
            <a:off x="874713" y="6095206"/>
            <a:ext cx="4718050" cy="58102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600">
                <a:latin typeface="Calibri" pitchFamily="34" charset="0"/>
              </a:rPr>
              <a:t>國中</a:t>
            </a:r>
          </a:p>
        </p:txBody>
      </p:sp>
      <p:sp>
        <p:nvSpPr>
          <p:cNvPr id="155656" name="Rectangle 15"/>
          <p:cNvSpPr>
            <a:spLocks noChangeArrowheads="1"/>
          </p:cNvSpPr>
          <p:nvPr/>
        </p:nvSpPr>
        <p:spPr bwMode="auto">
          <a:xfrm>
            <a:off x="5667375" y="6095206"/>
            <a:ext cx="1793875" cy="581025"/>
          </a:xfrm>
          <a:prstGeom prst="rect">
            <a:avLst/>
          </a:prstGeom>
          <a:solidFill>
            <a:srgbClr val="00FF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00FF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400">
                <a:latin typeface="Calibri" pitchFamily="34" charset="0"/>
              </a:rPr>
              <a:t>國中技藝教育學程</a:t>
            </a:r>
          </a:p>
        </p:txBody>
      </p:sp>
      <p:sp>
        <p:nvSpPr>
          <p:cNvPr id="155657" name="Rectangle 16"/>
          <p:cNvSpPr>
            <a:spLocks noChangeArrowheads="1"/>
          </p:cNvSpPr>
          <p:nvPr/>
        </p:nvSpPr>
        <p:spPr bwMode="auto">
          <a:xfrm>
            <a:off x="1481138" y="4475956"/>
            <a:ext cx="647700" cy="1030288"/>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rgbClr val="9900CC"/>
                </a:solidFill>
                <a:latin typeface="Calibri" pitchFamily="34" charset="0"/>
              </a:rPr>
              <a:t>高 職 階段</a:t>
            </a:r>
          </a:p>
        </p:txBody>
      </p:sp>
      <p:sp>
        <p:nvSpPr>
          <p:cNvPr id="155658" name="Rectangle 17"/>
          <p:cNvSpPr>
            <a:spLocks noChangeArrowheads="1"/>
          </p:cNvSpPr>
          <p:nvPr/>
        </p:nvSpPr>
        <p:spPr bwMode="auto">
          <a:xfrm>
            <a:off x="1916113" y="2167731"/>
            <a:ext cx="363537" cy="1814513"/>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四</a:t>
            </a:r>
          </a:p>
          <a:p>
            <a:pPr algn="ctr" eaLnBrk="1" hangingPunct="1"/>
            <a:r>
              <a:rPr kumimoji="0" lang="zh-TW" altLang="en-US" sz="1200" b="1">
                <a:solidFill>
                  <a:srgbClr val="FFFF66"/>
                </a:solidFill>
                <a:latin typeface="Calibri" pitchFamily="34" charset="0"/>
              </a:rPr>
              <a:t>技</a:t>
            </a:r>
          </a:p>
          <a:p>
            <a:pPr algn="ctr" eaLnBrk="1" hangingPunct="1"/>
            <a:r>
              <a:rPr kumimoji="0" lang="zh-TW" altLang="en-US" sz="1200" b="1">
                <a:solidFill>
                  <a:srgbClr val="FFFF66"/>
                </a:solidFill>
                <a:latin typeface="Calibri" pitchFamily="34" charset="0"/>
              </a:rPr>
              <a:t>階</a:t>
            </a:r>
          </a:p>
          <a:p>
            <a:pPr algn="ctr" eaLnBrk="1" hangingPunct="1"/>
            <a:r>
              <a:rPr kumimoji="0" lang="zh-TW" altLang="en-US" sz="1200" b="1">
                <a:solidFill>
                  <a:srgbClr val="FFFF66"/>
                </a:solidFill>
                <a:latin typeface="Calibri" pitchFamily="34" charset="0"/>
              </a:rPr>
              <a:t>段</a:t>
            </a:r>
          </a:p>
        </p:txBody>
      </p:sp>
      <p:sp>
        <p:nvSpPr>
          <p:cNvPr id="155659" name="Rectangle 18"/>
          <p:cNvSpPr>
            <a:spLocks noChangeArrowheads="1"/>
          </p:cNvSpPr>
          <p:nvPr/>
        </p:nvSpPr>
        <p:spPr bwMode="auto">
          <a:xfrm>
            <a:off x="2279650" y="3388519"/>
            <a:ext cx="434975" cy="211772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一般五專班</a:t>
            </a:r>
          </a:p>
        </p:txBody>
      </p:sp>
      <p:sp>
        <p:nvSpPr>
          <p:cNvPr id="155660" name="Rectangle 19"/>
          <p:cNvSpPr>
            <a:spLocks noChangeArrowheads="1"/>
          </p:cNvSpPr>
          <p:nvPr/>
        </p:nvSpPr>
        <p:spPr bwMode="auto">
          <a:xfrm>
            <a:off x="2789238" y="4490244"/>
            <a:ext cx="869950" cy="1016000"/>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009900"/>
                </a:solidFill>
                <a:latin typeface="Calibri" pitchFamily="34" charset="0"/>
              </a:rPr>
              <a:t>建教合作班</a:t>
            </a:r>
          </a:p>
        </p:txBody>
      </p:sp>
      <p:sp>
        <p:nvSpPr>
          <p:cNvPr id="155661" name="Rectangle 20"/>
          <p:cNvSpPr>
            <a:spLocks noChangeArrowheads="1"/>
          </p:cNvSpPr>
          <p:nvPr/>
        </p:nvSpPr>
        <p:spPr bwMode="auto">
          <a:xfrm>
            <a:off x="2789238" y="3375819"/>
            <a:ext cx="869950" cy="60642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chemeClr val="bg1"/>
                </a:solidFill>
                <a:latin typeface="Calibri" pitchFamily="34" charset="0"/>
              </a:rPr>
              <a:t>雙軌旗艦</a:t>
            </a:r>
          </a:p>
          <a:p>
            <a:pPr algn="ctr" eaLnBrk="1" hangingPunct="1"/>
            <a:r>
              <a:rPr kumimoji="0" lang="zh-TW" altLang="en-US" sz="1200">
                <a:solidFill>
                  <a:schemeClr val="bg1"/>
                </a:solidFill>
                <a:latin typeface="Calibri" pitchFamily="34" charset="0"/>
              </a:rPr>
              <a:t>二專班</a:t>
            </a:r>
          </a:p>
        </p:txBody>
      </p:sp>
      <p:sp>
        <p:nvSpPr>
          <p:cNvPr id="155662" name="Rectangle 21"/>
          <p:cNvSpPr>
            <a:spLocks noChangeArrowheads="1"/>
          </p:cNvSpPr>
          <p:nvPr/>
        </p:nvSpPr>
        <p:spPr bwMode="auto">
          <a:xfrm>
            <a:off x="3783013" y="4490244"/>
            <a:ext cx="457200" cy="1016000"/>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雙軌旗艦高職班</a:t>
            </a:r>
          </a:p>
        </p:txBody>
      </p:sp>
      <p:sp>
        <p:nvSpPr>
          <p:cNvPr id="155663" name="Rectangle 22"/>
          <p:cNvSpPr>
            <a:spLocks noChangeArrowheads="1"/>
          </p:cNvSpPr>
          <p:nvPr/>
        </p:nvSpPr>
        <p:spPr bwMode="auto">
          <a:xfrm>
            <a:off x="4311650" y="4490244"/>
            <a:ext cx="750888" cy="1016000"/>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rgbClr val="9900CC"/>
                </a:solidFill>
                <a:latin typeface="Calibri" pitchFamily="34" charset="0"/>
              </a:rPr>
              <a:t>實用技能學程</a:t>
            </a:r>
          </a:p>
        </p:txBody>
      </p:sp>
      <p:sp>
        <p:nvSpPr>
          <p:cNvPr id="155664" name="Rectangle 23"/>
          <p:cNvSpPr>
            <a:spLocks noChangeArrowheads="1"/>
          </p:cNvSpPr>
          <p:nvPr/>
        </p:nvSpPr>
        <p:spPr bwMode="auto">
          <a:xfrm>
            <a:off x="5645150" y="4523581"/>
            <a:ext cx="1714500" cy="1014413"/>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高中職</a:t>
            </a:r>
          </a:p>
        </p:txBody>
      </p:sp>
      <p:sp>
        <p:nvSpPr>
          <p:cNvPr id="155665" name="Rectangle 24"/>
          <p:cNvSpPr>
            <a:spLocks noChangeArrowheads="1"/>
          </p:cNvSpPr>
          <p:nvPr/>
        </p:nvSpPr>
        <p:spPr bwMode="auto">
          <a:xfrm>
            <a:off x="3762375" y="3350419"/>
            <a:ext cx="871538" cy="63182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一般二專班</a:t>
            </a:r>
          </a:p>
        </p:txBody>
      </p:sp>
      <p:sp>
        <p:nvSpPr>
          <p:cNvPr id="155666" name="Rectangle 26"/>
          <p:cNvSpPr>
            <a:spLocks noChangeArrowheads="1"/>
          </p:cNvSpPr>
          <p:nvPr/>
        </p:nvSpPr>
        <p:spPr bwMode="auto">
          <a:xfrm>
            <a:off x="2486025" y="2167731"/>
            <a:ext cx="533400" cy="72707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chemeClr val="bg1"/>
                </a:solidFill>
                <a:latin typeface="Calibri" pitchFamily="34" charset="0"/>
              </a:rPr>
              <a:t>雙軌旗艦</a:t>
            </a:r>
          </a:p>
          <a:p>
            <a:pPr algn="ctr" eaLnBrk="1" hangingPunct="1"/>
            <a:r>
              <a:rPr kumimoji="0" lang="zh-TW" altLang="en-US" sz="1200">
                <a:solidFill>
                  <a:schemeClr val="bg1"/>
                </a:solidFill>
                <a:latin typeface="Calibri" pitchFamily="34" charset="0"/>
              </a:rPr>
              <a:t>二技班</a:t>
            </a:r>
          </a:p>
        </p:txBody>
      </p:sp>
      <p:sp>
        <p:nvSpPr>
          <p:cNvPr id="155667" name="Rectangle 27"/>
          <p:cNvSpPr>
            <a:spLocks noChangeArrowheads="1"/>
          </p:cNvSpPr>
          <p:nvPr/>
        </p:nvSpPr>
        <p:spPr bwMode="auto">
          <a:xfrm>
            <a:off x="3205163" y="2167731"/>
            <a:ext cx="1397000" cy="72707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dirty="0">
                <a:latin typeface="Calibri" pitchFamily="34" charset="0"/>
              </a:rPr>
              <a:t>一般</a:t>
            </a:r>
          </a:p>
          <a:p>
            <a:pPr algn="ctr" eaLnBrk="1" hangingPunct="1"/>
            <a:r>
              <a:rPr kumimoji="0" lang="zh-TW" altLang="en-US" sz="1200" dirty="0">
                <a:latin typeface="Calibri" pitchFamily="34" charset="0"/>
              </a:rPr>
              <a:t>二技班</a:t>
            </a:r>
          </a:p>
        </p:txBody>
      </p:sp>
      <p:sp>
        <p:nvSpPr>
          <p:cNvPr id="155668" name="Rectangle 28"/>
          <p:cNvSpPr>
            <a:spLocks noChangeArrowheads="1"/>
          </p:cNvSpPr>
          <p:nvPr/>
        </p:nvSpPr>
        <p:spPr bwMode="auto">
          <a:xfrm>
            <a:off x="4760913" y="2167731"/>
            <a:ext cx="566737" cy="1814513"/>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chemeClr val="bg1"/>
                </a:solidFill>
                <a:latin typeface="Calibri" pitchFamily="34" charset="0"/>
              </a:rPr>
              <a:t>雙軌旗艦四技班</a:t>
            </a:r>
          </a:p>
        </p:txBody>
      </p:sp>
      <p:sp>
        <p:nvSpPr>
          <p:cNvPr id="155669" name="Rectangle 29"/>
          <p:cNvSpPr>
            <a:spLocks noChangeArrowheads="1"/>
          </p:cNvSpPr>
          <p:nvPr/>
        </p:nvSpPr>
        <p:spPr bwMode="auto">
          <a:xfrm>
            <a:off x="5445125" y="2167731"/>
            <a:ext cx="1914525" cy="1814513"/>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大學學士班（含四技）</a:t>
            </a:r>
          </a:p>
        </p:txBody>
      </p:sp>
      <p:sp>
        <p:nvSpPr>
          <p:cNvPr id="155670" name="Rectangle 30"/>
          <p:cNvSpPr>
            <a:spLocks noChangeArrowheads="1"/>
          </p:cNvSpPr>
          <p:nvPr/>
        </p:nvSpPr>
        <p:spPr bwMode="auto">
          <a:xfrm>
            <a:off x="974725" y="1005681"/>
            <a:ext cx="1885950" cy="509588"/>
          </a:xfrm>
          <a:prstGeom prst="rect">
            <a:avLst/>
          </a:prstGeom>
          <a:solidFill>
            <a:srgbClr val="FF0000">
              <a:alpha val="79999"/>
            </a:srgbClr>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0000"/>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b="1">
                <a:solidFill>
                  <a:schemeClr val="bg1"/>
                </a:solidFill>
                <a:latin typeface="Calibri" pitchFamily="34" charset="0"/>
                <a:ea typeface="標楷體" pitchFamily="65" charset="-120"/>
              </a:rPr>
              <a:t>產業碩士專班</a:t>
            </a:r>
          </a:p>
        </p:txBody>
      </p:sp>
      <p:sp>
        <p:nvSpPr>
          <p:cNvPr id="155671" name="Rectangle 31"/>
          <p:cNvSpPr>
            <a:spLocks noChangeArrowheads="1"/>
          </p:cNvSpPr>
          <p:nvPr/>
        </p:nvSpPr>
        <p:spPr bwMode="auto">
          <a:xfrm>
            <a:off x="3224213" y="932656"/>
            <a:ext cx="4354512" cy="509588"/>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400">
                <a:latin typeface="Calibri" pitchFamily="34" charset="0"/>
              </a:rPr>
              <a:t>一般碩士專班</a:t>
            </a:r>
          </a:p>
        </p:txBody>
      </p:sp>
      <p:sp>
        <p:nvSpPr>
          <p:cNvPr id="155672" name="AutoShape 32"/>
          <p:cNvSpPr>
            <a:spLocks noChangeArrowheads="1"/>
          </p:cNvSpPr>
          <p:nvPr/>
        </p:nvSpPr>
        <p:spPr bwMode="auto">
          <a:xfrm>
            <a:off x="1562100" y="3982244"/>
            <a:ext cx="284163" cy="404812"/>
          </a:xfrm>
          <a:prstGeom prst="upArrow">
            <a:avLst>
              <a:gd name="adj1" fmla="val 49833"/>
              <a:gd name="adj2" fmla="val 80653"/>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73" name="Rectangle 33"/>
          <p:cNvSpPr>
            <a:spLocks noChangeArrowheads="1"/>
          </p:cNvSpPr>
          <p:nvPr/>
        </p:nvSpPr>
        <p:spPr bwMode="auto">
          <a:xfrm>
            <a:off x="7735888" y="1034256"/>
            <a:ext cx="652462" cy="2914650"/>
          </a:xfrm>
          <a:prstGeom prst="rect">
            <a:avLst/>
          </a:prstGeom>
          <a:solidFill>
            <a:srgbClr val="CC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99FF"/>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a:solidFill>
                  <a:schemeClr val="bg1"/>
                </a:solidFill>
                <a:latin typeface="Calibri" pitchFamily="34" charset="0"/>
              </a:rPr>
              <a:t>高等教育（含技職）</a:t>
            </a:r>
          </a:p>
        </p:txBody>
      </p:sp>
      <p:sp>
        <p:nvSpPr>
          <p:cNvPr id="155674" name="Rectangle 34"/>
          <p:cNvSpPr>
            <a:spLocks noChangeArrowheads="1"/>
          </p:cNvSpPr>
          <p:nvPr/>
        </p:nvSpPr>
        <p:spPr bwMode="auto">
          <a:xfrm>
            <a:off x="7735888" y="4404519"/>
            <a:ext cx="652462" cy="1089025"/>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a:latin typeface="Calibri" pitchFamily="34" charset="0"/>
              </a:rPr>
              <a:t>中等教育</a:t>
            </a:r>
          </a:p>
        </p:txBody>
      </p:sp>
      <p:sp>
        <p:nvSpPr>
          <p:cNvPr id="155675" name="Rectangle 35"/>
          <p:cNvSpPr>
            <a:spLocks noChangeArrowheads="1"/>
          </p:cNvSpPr>
          <p:nvPr/>
        </p:nvSpPr>
        <p:spPr bwMode="auto">
          <a:xfrm>
            <a:off x="7723188" y="6001544"/>
            <a:ext cx="652462" cy="635000"/>
          </a:xfrm>
          <a:prstGeom prst="rect">
            <a:avLst/>
          </a:prstGeom>
          <a:solidFill>
            <a:srgbClr val="00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FF"/>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a:latin typeface="Calibri" pitchFamily="34" charset="0"/>
              </a:rPr>
              <a:t>國民</a:t>
            </a:r>
          </a:p>
          <a:p>
            <a:pPr algn="ctr" eaLnBrk="1" hangingPunct="1"/>
            <a:r>
              <a:rPr kumimoji="0" lang="zh-TW" altLang="en-US">
                <a:latin typeface="Calibri" pitchFamily="34" charset="0"/>
              </a:rPr>
              <a:t>教育</a:t>
            </a:r>
          </a:p>
        </p:txBody>
      </p:sp>
      <p:sp>
        <p:nvSpPr>
          <p:cNvPr id="155676" name="AutoShape 40"/>
          <p:cNvSpPr>
            <a:spLocks noChangeArrowheads="1"/>
          </p:cNvSpPr>
          <p:nvPr/>
        </p:nvSpPr>
        <p:spPr bwMode="auto">
          <a:xfrm>
            <a:off x="4384675" y="1296194"/>
            <a:ext cx="581025" cy="217487"/>
          </a:xfrm>
          <a:prstGeom prst="upArrow">
            <a:avLst>
              <a:gd name="adj1" fmla="val 49833"/>
              <a:gd name="adj2" fmla="val 56616"/>
            </a:avLst>
          </a:prstGeom>
          <a:solidFill>
            <a:schemeClr val="accent1"/>
          </a:solidFill>
          <a:ln w="9525">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grpSp>
        <p:nvGrpSpPr>
          <p:cNvPr id="155677" name="Group 41"/>
          <p:cNvGrpSpPr>
            <a:grpSpLocks/>
          </p:cNvGrpSpPr>
          <p:nvPr/>
        </p:nvGrpSpPr>
        <p:grpSpPr bwMode="auto">
          <a:xfrm>
            <a:off x="1555750" y="1875631"/>
            <a:ext cx="5297488" cy="146050"/>
            <a:chOff x="1066" y="889"/>
            <a:chExt cx="3312" cy="92"/>
          </a:xfrm>
        </p:grpSpPr>
        <p:sp>
          <p:nvSpPr>
            <p:cNvPr id="155733" name="Line 42"/>
            <p:cNvSpPr>
              <a:spLocks noChangeShapeType="1"/>
            </p:cNvSpPr>
            <p:nvPr/>
          </p:nvSpPr>
          <p:spPr bwMode="auto">
            <a:xfrm rot="10800000">
              <a:off x="4378" y="889"/>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4" name="Line 43"/>
            <p:cNvSpPr>
              <a:spLocks noChangeShapeType="1"/>
            </p:cNvSpPr>
            <p:nvPr/>
          </p:nvSpPr>
          <p:spPr bwMode="auto">
            <a:xfrm rot="10800000">
              <a:off x="1066" y="890"/>
              <a:ext cx="3311"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5" name="Line 44"/>
            <p:cNvSpPr>
              <a:spLocks noChangeShapeType="1"/>
            </p:cNvSpPr>
            <p:nvPr/>
          </p:nvSpPr>
          <p:spPr bwMode="auto">
            <a:xfrm rot="10800000" flipV="1">
              <a:off x="1066"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6" name="Line 45"/>
            <p:cNvSpPr>
              <a:spLocks noChangeShapeType="1"/>
            </p:cNvSpPr>
            <p:nvPr/>
          </p:nvSpPr>
          <p:spPr bwMode="auto">
            <a:xfrm rot="10800000" flipV="1">
              <a:off x="1457"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7" name="Line 46"/>
            <p:cNvSpPr>
              <a:spLocks noChangeShapeType="1"/>
            </p:cNvSpPr>
            <p:nvPr/>
          </p:nvSpPr>
          <p:spPr bwMode="auto">
            <a:xfrm rot="10800000" flipV="1">
              <a:off x="1869"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8" name="Line 47"/>
            <p:cNvSpPr>
              <a:spLocks noChangeShapeType="1"/>
            </p:cNvSpPr>
            <p:nvPr/>
          </p:nvSpPr>
          <p:spPr bwMode="auto">
            <a:xfrm rot="10800000" flipV="1">
              <a:off x="2303"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9" name="Line 48"/>
            <p:cNvSpPr>
              <a:spLocks noChangeShapeType="1"/>
            </p:cNvSpPr>
            <p:nvPr/>
          </p:nvSpPr>
          <p:spPr bwMode="auto">
            <a:xfrm rot="10800000" flipV="1">
              <a:off x="2801"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40" name="Line 49"/>
            <p:cNvSpPr>
              <a:spLocks noChangeShapeType="1"/>
            </p:cNvSpPr>
            <p:nvPr/>
          </p:nvSpPr>
          <p:spPr bwMode="auto">
            <a:xfrm rot="10800000" flipV="1">
              <a:off x="3306"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78" name="Group 50"/>
          <p:cNvGrpSpPr>
            <a:grpSpLocks/>
          </p:cNvGrpSpPr>
          <p:nvPr/>
        </p:nvGrpSpPr>
        <p:grpSpPr bwMode="auto">
          <a:xfrm>
            <a:off x="2678113" y="2878931"/>
            <a:ext cx="1524000" cy="146050"/>
            <a:chOff x="1792" y="1479"/>
            <a:chExt cx="952" cy="92"/>
          </a:xfrm>
        </p:grpSpPr>
        <p:grpSp>
          <p:nvGrpSpPr>
            <p:cNvPr id="155728" name="Group 51"/>
            <p:cNvGrpSpPr>
              <a:grpSpLocks/>
            </p:cNvGrpSpPr>
            <p:nvPr/>
          </p:nvGrpSpPr>
          <p:grpSpPr bwMode="auto">
            <a:xfrm>
              <a:off x="1792" y="1480"/>
              <a:ext cx="952" cy="91"/>
              <a:chOff x="1701" y="1842"/>
              <a:chExt cx="2041" cy="318"/>
            </a:xfrm>
          </p:grpSpPr>
          <p:sp>
            <p:nvSpPr>
              <p:cNvPr id="155730" name="Line 52"/>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1" name="Line 53"/>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2" name="Line 54"/>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29" name="Line 55"/>
            <p:cNvSpPr>
              <a:spLocks noChangeShapeType="1"/>
            </p:cNvSpPr>
            <p:nvPr/>
          </p:nvSpPr>
          <p:spPr bwMode="auto">
            <a:xfrm rot="10800000" flipV="1">
              <a:off x="2200" y="1479"/>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79" name="Group 56"/>
          <p:cNvGrpSpPr>
            <a:grpSpLocks/>
          </p:cNvGrpSpPr>
          <p:nvPr/>
        </p:nvGrpSpPr>
        <p:grpSpPr bwMode="auto">
          <a:xfrm>
            <a:off x="2654300" y="3148806"/>
            <a:ext cx="1662113" cy="163513"/>
            <a:chOff x="1792" y="1751"/>
            <a:chExt cx="952" cy="91"/>
          </a:xfrm>
        </p:grpSpPr>
        <p:grpSp>
          <p:nvGrpSpPr>
            <p:cNvPr id="155723" name="Group 57"/>
            <p:cNvGrpSpPr>
              <a:grpSpLocks/>
            </p:cNvGrpSpPr>
            <p:nvPr/>
          </p:nvGrpSpPr>
          <p:grpSpPr bwMode="auto">
            <a:xfrm rot="10800000">
              <a:off x="1792" y="1751"/>
              <a:ext cx="952" cy="91"/>
              <a:chOff x="1701" y="1842"/>
              <a:chExt cx="2041" cy="318"/>
            </a:xfrm>
          </p:grpSpPr>
          <p:sp>
            <p:nvSpPr>
              <p:cNvPr id="155725" name="Line 58"/>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6" name="Line 59"/>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7" name="Line 60"/>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24" name="Line 61"/>
            <p:cNvSpPr>
              <a:spLocks noChangeShapeType="1"/>
            </p:cNvSpPr>
            <p:nvPr/>
          </p:nvSpPr>
          <p:spPr bwMode="auto">
            <a:xfrm rot="10800000" flipV="1">
              <a:off x="2200" y="1751"/>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0" name="Group 62"/>
          <p:cNvGrpSpPr>
            <a:grpSpLocks/>
          </p:cNvGrpSpPr>
          <p:nvPr/>
        </p:nvGrpSpPr>
        <p:grpSpPr bwMode="auto">
          <a:xfrm>
            <a:off x="3151188" y="3982244"/>
            <a:ext cx="3338512" cy="146050"/>
            <a:chOff x="2064" y="2250"/>
            <a:chExt cx="2086" cy="91"/>
          </a:xfrm>
        </p:grpSpPr>
        <p:grpSp>
          <p:nvGrpSpPr>
            <p:cNvPr id="155717" name="Group 63"/>
            <p:cNvGrpSpPr>
              <a:grpSpLocks/>
            </p:cNvGrpSpPr>
            <p:nvPr/>
          </p:nvGrpSpPr>
          <p:grpSpPr bwMode="auto">
            <a:xfrm>
              <a:off x="2064" y="2250"/>
              <a:ext cx="2086" cy="91"/>
              <a:chOff x="1701" y="1842"/>
              <a:chExt cx="2041" cy="318"/>
            </a:xfrm>
          </p:grpSpPr>
          <p:sp>
            <p:nvSpPr>
              <p:cNvPr id="155720" name="Line 64"/>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1" name="Line 65"/>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2" name="Line 66"/>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18" name="Line 67"/>
            <p:cNvSpPr>
              <a:spLocks noChangeShapeType="1"/>
            </p:cNvSpPr>
            <p:nvPr/>
          </p:nvSpPr>
          <p:spPr bwMode="auto">
            <a:xfrm rot="10800000" flipV="1">
              <a:off x="2744" y="225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9" name="Line 68"/>
            <p:cNvSpPr>
              <a:spLocks noChangeShapeType="1"/>
            </p:cNvSpPr>
            <p:nvPr/>
          </p:nvSpPr>
          <p:spPr bwMode="auto">
            <a:xfrm rot="10800000" flipV="1">
              <a:off x="3243" y="225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1" name="Group 69"/>
          <p:cNvGrpSpPr>
            <a:grpSpLocks/>
          </p:cNvGrpSpPr>
          <p:nvPr/>
        </p:nvGrpSpPr>
        <p:grpSpPr bwMode="auto">
          <a:xfrm>
            <a:off x="3151188" y="4272756"/>
            <a:ext cx="3338512" cy="74613"/>
            <a:chOff x="2064" y="2477"/>
            <a:chExt cx="2086" cy="92"/>
          </a:xfrm>
        </p:grpSpPr>
        <p:grpSp>
          <p:nvGrpSpPr>
            <p:cNvPr id="155711" name="Group 70"/>
            <p:cNvGrpSpPr>
              <a:grpSpLocks/>
            </p:cNvGrpSpPr>
            <p:nvPr/>
          </p:nvGrpSpPr>
          <p:grpSpPr bwMode="auto">
            <a:xfrm rot="10800000">
              <a:off x="2064" y="2478"/>
              <a:ext cx="2086" cy="90"/>
              <a:chOff x="1701" y="1842"/>
              <a:chExt cx="2041" cy="318"/>
            </a:xfrm>
          </p:grpSpPr>
          <p:sp>
            <p:nvSpPr>
              <p:cNvPr id="155714" name="Line 71"/>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5" name="Line 72"/>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6" name="Line 73"/>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12" name="Line 74"/>
            <p:cNvSpPr>
              <a:spLocks noChangeShapeType="1"/>
            </p:cNvSpPr>
            <p:nvPr/>
          </p:nvSpPr>
          <p:spPr bwMode="auto">
            <a:xfrm rot="10800000" flipV="1">
              <a:off x="2653" y="2477"/>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3" name="Line 75"/>
            <p:cNvSpPr>
              <a:spLocks noChangeShapeType="1"/>
            </p:cNvSpPr>
            <p:nvPr/>
          </p:nvSpPr>
          <p:spPr bwMode="auto">
            <a:xfrm rot="10800000" flipV="1">
              <a:off x="3061" y="2478"/>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2" name="Group 76"/>
          <p:cNvGrpSpPr>
            <a:grpSpLocks/>
          </p:cNvGrpSpPr>
          <p:nvPr/>
        </p:nvGrpSpPr>
        <p:grpSpPr bwMode="auto">
          <a:xfrm>
            <a:off x="1335088" y="5506244"/>
            <a:ext cx="5735637" cy="146050"/>
            <a:chOff x="793" y="3294"/>
            <a:chExt cx="3584" cy="91"/>
          </a:xfrm>
        </p:grpSpPr>
        <p:grpSp>
          <p:nvGrpSpPr>
            <p:cNvPr id="155702" name="Group 77"/>
            <p:cNvGrpSpPr>
              <a:grpSpLocks/>
            </p:cNvGrpSpPr>
            <p:nvPr/>
          </p:nvGrpSpPr>
          <p:grpSpPr bwMode="auto">
            <a:xfrm>
              <a:off x="793" y="3294"/>
              <a:ext cx="3584" cy="91"/>
              <a:chOff x="1701" y="1842"/>
              <a:chExt cx="2041" cy="318"/>
            </a:xfrm>
          </p:grpSpPr>
          <p:sp>
            <p:nvSpPr>
              <p:cNvPr id="155708" name="Line 78"/>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9" name="Line 79"/>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0" name="Line 80"/>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03" name="Line 81"/>
            <p:cNvSpPr>
              <a:spLocks noChangeShapeType="1"/>
            </p:cNvSpPr>
            <p:nvPr/>
          </p:nvSpPr>
          <p:spPr bwMode="auto">
            <a:xfrm rot="10800000" flipV="1">
              <a:off x="1202"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4" name="Line 82"/>
            <p:cNvSpPr>
              <a:spLocks noChangeShapeType="1"/>
            </p:cNvSpPr>
            <p:nvPr/>
          </p:nvSpPr>
          <p:spPr bwMode="auto">
            <a:xfrm rot="10800000" flipV="1">
              <a:off x="1655"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5" name="Line 83"/>
            <p:cNvSpPr>
              <a:spLocks noChangeShapeType="1"/>
            </p:cNvSpPr>
            <p:nvPr/>
          </p:nvSpPr>
          <p:spPr bwMode="auto">
            <a:xfrm rot="10800000" flipV="1">
              <a:off x="2064"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6" name="Line 84"/>
            <p:cNvSpPr>
              <a:spLocks noChangeShapeType="1"/>
            </p:cNvSpPr>
            <p:nvPr/>
          </p:nvSpPr>
          <p:spPr bwMode="auto">
            <a:xfrm rot="10800000" flipV="1">
              <a:off x="2608"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7" name="Line 85"/>
            <p:cNvSpPr>
              <a:spLocks noChangeShapeType="1"/>
            </p:cNvSpPr>
            <p:nvPr/>
          </p:nvSpPr>
          <p:spPr bwMode="auto">
            <a:xfrm rot="10800000" flipV="1">
              <a:off x="3016"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3" name="Group 86"/>
          <p:cNvGrpSpPr>
            <a:grpSpLocks/>
          </p:cNvGrpSpPr>
          <p:nvPr/>
        </p:nvGrpSpPr>
        <p:grpSpPr bwMode="auto">
          <a:xfrm rot="10800000">
            <a:off x="1565275" y="5842794"/>
            <a:ext cx="5505450" cy="173037"/>
            <a:chOff x="1701" y="1842"/>
            <a:chExt cx="2041" cy="318"/>
          </a:xfrm>
        </p:grpSpPr>
        <p:sp>
          <p:nvSpPr>
            <p:cNvPr id="155699" name="Line 87"/>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0" name="Line 88"/>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1" name="Line 89"/>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684" name="AutoShape 90"/>
          <p:cNvSpPr>
            <a:spLocks noChangeArrowheads="1"/>
          </p:cNvSpPr>
          <p:nvPr/>
        </p:nvSpPr>
        <p:spPr bwMode="auto">
          <a:xfrm>
            <a:off x="3944938" y="5626894"/>
            <a:ext cx="581025" cy="217487"/>
          </a:xfrm>
          <a:prstGeom prst="upArrow">
            <a:avLst>
              <a:gd name="adj1" fmla="val 49833"/>
              <a:gd name="adj2" fmla="val 56616"/>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5" name="AutoShape 91"/>
          <p:cNvSpPr>
            <a:spLocks noChangeArrowheads="1"/>
          </p:cNvSpPr>
          <p:nvPr/>
        </p:nvSpPr>
        <p:spPr bwMode="auto">
          <a:xfrm>
            <a:off x="1919288" y="3982244"/>
            <a:ext cx="285750" cy="403225"/>
          </a:xfrm>
          <a:prstGeom prst="upArrow">
            <a:avLst>
              <a:gd name="adj1" fmla="val 49833"/>
              <a:gd name="adj2" fmla="val 79891"/>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6" name="Rectangle 92"/>
          <p:cNvSpPr>
            <a:spLocks noChangeArrowheads="1"/>
          </p:cNvSpPr>
          <p:nvPr/>
        </p:nvSpPr>
        <p:spPr bwMode="auto">
          <a:xfrm>
            <a:off x="828675" y="1878806"/>
            <a:ext cx="1450975" cy="3868738"/>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7" name="Text Box 93"/>
          <p:cNvSpPr txBox="1">
            <a:spLocks noChangeArrowheads="1"/>
          </p:cNvSpPr>
          <p:nvPr/>
        </p:nvSpPr>
        <p:spPr bwMode="auto">
          <a:xfrm>
            <a:off x="969963" y="1707356"/>
            <a:ext cx="1160462" cy="376238"/>
          </a:xfrm>
          <a:prstGeom prst="rect">
            <a:avLst/>
          </a:prstGeom>
          <a:solidFill>
            <a:srgbClr val="FF0000"/>
          </a:solidFill>
          <a:ln w="9525">
            <a:solidFill>
              <a:srgbClr val="FF0000"/>
            </a:solidFill>
            <a:miter lim="800000"/>
            <a:headEnd/>
            <a:tailEnd/>
          </a:ln>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kumimoji="0" lang="zh-TW" altLang="en-US" b="1">
                <a:solidFill>
                  <a:srgbClr val="FFFFFF"/>
                </a:solidFill>
                <a:latin typeface="Times New Roman" pitchFamily="18" charset="0"/>
                <a:ea typeface="標楷體" pitchFamily="65" charset="-120"/>
              </a:rPr>
              <a:t>產學攜手</a:t>
            </a:r>
          </a:p>
        </p:txBody>
      </p:sp>
      <p:sp>
        <p:nvSpPr>
          <p:cNvPr id="155688" name="AutoShape 94"/>
          <p:cNvSpPr>
            <a:spLocks noChangeArrowheads="1"/>
          </p:cNvSpPr>
          <p:nvPr/>
        </p:nvSpPr>
        <p:spPr bwMode="auto">
          <a:xfrm>
            <a:off x="1123950" y="2894806"/>
            <a:ext cx="285750" cy="434975"/>
          </a:xfrm>
          <a:prstGeom prst="upArrow">
            <a:avLst>
              <a:gd name="adj1" fmla="val 49833"/>
              <a:gd name="adj2" fmla="val 86182"/>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9" name="AutoShape 95"/>
          <p:cNvSpPr>
            <a:spLocks noChangeArrowheads="1"/>
          </p:cNvSpPr>
          <p:nvPr/>
        </p:nvSpPr>
        <p:spPr bwMode="auto">
          <a:xfrm>
            <a:off x="1522413" y="2894806"/>
            <a:ext cx="285750" cy="434975"/>
          </a:xfrm>
          <a:prstGeom prst="upArrow">
            <a:avLst>
              <a:gd name="adj1" fmla="val 49833"/>
              <a:gd name="adj2" fmla="val 86182"/>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0" name="AutoShape 96"/>
          <p:cNvSpPr>
            <a:spLocks noChangeArrowheads="1"/>
          </p:cNvSpPr>
          <p:nvPr/>
        </p:nvSpPr>
        <p:spPr bwMode="auto">
          <a:xfrm>
            <a:off x="3087688" y="2975769"/>
            <a:ext cx="581025" cy="217487"/>
          </a:xfrm>
          <a:prstGeom prst="upArrow">
            <a:avLst>
              <a:gd name="adj1" fmla="val 49833"/>
              <a:gd name="adj2" fmla="val 56616"/>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1" name="AutoShape 97"/>
          <p:cNvSpPr>
            <a:spLocks noChangeArrowheads="1"/>
          </p:cNvSpPr>
          <p:nvPr/>
        </p:nvSpPr>
        <p:spPr bwMode="auto">
          <a:xfrm>
            <a:off x="4445000" y="4077494"/>
            <a:ext cx="581025" cy="195262"/>
          </a:xfrm>
          <a:prstGeom prst="upArrow">
            <a:avLst>
              <a:gd name="adj1" fmla="val 49833"/>
              <a:gd name="adj2" fmla="val 56616"/>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2" name="Rectangle 101"/>
          <p:cNvSpPr>
            <a:spLocks noChangeArrowheads="1"/>
          </p:cNvSpPr>
          <p:nvPr/>
        </p:nvSpPr>
        <p:spPr bwMode="auto">
          <a:xfrm>
            <a:off x="900113" y="715169"/>
            <a:ext cx="2249487" cy="871537"/>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3" name="Rectangle 102"/>
          <p:cNvSpPr>
            <a:spLocks noChangeArrowheads="1"/>
          </p:cNvSpPr>
          <p:nvPr/>
        </p:nvSpPr>
        <p:spPr bwMode="auto">
          <a:xfrm>
            <a:off x="3176588" y="1586706"/>
            <a:ext cx="2981325" cy="434975"/>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4" name="Text Box 104"/>
          <p:cNvSpPr txBox="1">
            <a:spLocks noChangeArrowheads="1"/>
          </p:cNvSpPr>
          <p:nvPr/>
        </p:nvSpPr>
        <p:spPr bwMode="auto">
          <a:xfrm>
            <a:off x="3208338" y="1659731"/>
            <a:ext cx="2878137" cy="320675"/>
          </a:xfrm>
          <a:prstGeom prst="rect">
            <a:avLst/>
          </a:prstGeom>
          <a:solidFill>
            <a:srgbClr val="FF0000"/>
          </a:solidFill>
          <a:ln w="9525">
            <a:solidFill>
              <a:srgbClr val="FF0000"/>
            </a:solidFill>
            <a:miter lim="800000"/>
            <a:headEnd/>
            <a:tailEnd/>
          </a:ln>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lnSpc>
                <a:spcPct val="80000"/>
              </a:lnSpc>
            </a:pPr>
            <a:r>
              <a:rPr kumimoji="0" lang="zh-TW" altLang="en-US" b="1">
                <a:solidFill>
                  <a:srgbClr val="FFFFFF"/>
                </a:solidFill>
                <a:latin typeface="Times New Roman" pitchFamily="18" charset="0"/>
                <a:ea typeface="標楷體" pitchFamily="65" charset="-120"/>
              </a:rPr>
              <a:t>強化大專學生實習策略</a:t>
            </a:r>
          </a:p>
        </p:txBody>
      </p:sp>
      <p:sp>
        <p:nvSpPr>
          <p:cNvPr id="155695" name="Text Box 105"/>
          <p:cNvSpPr txBox="1">
            <a:spLocks noChangeArrowheads="1"/>
          </p:cNvSpPr>
          <p:nvPr/>
        </p:nvSpPr>
        <p:spPr bwMode="auto">
          <a:xfrm>
            <a:off x="6373813" y="1642269"/>
            <a:ext cx="1109662" cy="296862"/>
          </a:xfrm>
          <a:prstGeom prst="rect">
            <a:avLst/>
          </a:prstGeom>
          <a:solidFill>
            <a:srgbClr val="FF0000"/>
          </a:solidFill>
          <a:ln w="9525">
            <a:solidFill>
              <a:srgbClr val="FF0000"/>
            </a:solidFill>
            <a:miter lim="800000"/>
            <a:headEnd/>
            <a:tailEnd/>
          </a:ln>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lnSpc>
                <a:spcPct val="80000"/>
              </a:lnSpc>
            </a:pPr>
            <a:r>
              <a:rPr kumimoji="0" lang="zh-TW" altLang="en-US" sz="1600" b="1">
                <a:solidFill>
                  <a:srgbClr val="FFFFFF"/>
                </a:solidFill>
                <a:latin typeface="Times New Roman" pitchFamily="18" charset="0"/>
                <a:ea typeface="標楷體" pitchFamily="65" charset="-120"/>
              </a:rPr>
              <a:t>最後一哩</a:t>
            </a:r>
          </a:p>
        </p:txBody>
      </p:sp>
      <p:sp>
        <p:nvSpPr>
          <p:cNvPr id="155696" name="Rectangle 106"/>
          <p:cNvSpPr>
            <a:spLocks noChangeArrowheads="1"/>
          </p:cNvSpPr>
          <p:nvPr/>
        </p:nvSpPr>
        <p:spPr bwMode="auto">
          <a:xfrm>
            <a:off x="6302375" y="1580356"/>
            <a:ext cx="1250950" cy="454025"/>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7" name="Rectangle 83"/>
          <p:cNvSpPr>
            <a:spLocks noChangeArrowheads="1"/>
          </p:cNvSpPr>
          <p:nvPr/>
        </p:nvSpPr>
        <p:spPr bwMode="auto">
          <a:xfrm>
            <a:off x="5145088" y="4452144"/>
            <a:ext cx="428625" cy="1071562"/>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rgbClr val="9900CC"/>
                </a:solidFill>
                <a:latin typeface="Calibri" pitchFamily="34" charset="0"/>
              </a:rPr>
              <a:t>產業特殊需求</a:t>
            </a:r>
          </a:p>
        </p:txBody>
      </p:sp>
      <p:sp>
        <p:nvSpPr>
          <p:cNvPr id="155698" name="Line 67"/>
          <p:cNvSpPr>
            <a:spLocks noChangeShapeType="1"/>
          </p:cNvSpPr>
          <p:nvPr/>
        </p:nvSpPr>
        <p:spPr bwMode="auto">
          <a:xfrm rot="10800000" flipV="1">
            <a:off x="5430838" y="4237831"/>
            <a:ext cx="0" cy="7143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Tree>
    <p:extLst>
      <p:ext uri="{BB962C8B-B14F-4D97-AF65-F5344CB8AC3E}">
        <p14:creationId xmlns:p14="http://schemas.microsoft.com/office/powerpoint/2010/main" val="1851661396"/>
      </p:ext>
    </p:extLst>
  </p:cSld>
  <p:clrMapOvr>
    <a:masterClrMapping/>
  </p:clrMapOvr>
  <p:transition spd="slow">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prstClr val="white"/>
                </a:solidFill>
                <a:latin typeface="微軟正黑體" pitchFamily="34" charset="-120"/>
                <a:ea typeface="微軟正黑體" pitchFamily="34" charset="-120"/>
              </a:rPr>
              <a:t>十二年國教理念及教育</a:t>
            </a:r>
            <a:r>
              <a:rPr lang="zh-TW" altLang="en-US" sz="3600" b="1" dirty="0">
                <a:solidFill>
                  <a:prstClr val="white"/>
                </a:solidFill>
                <a:latin typeface="微軟正黑體" pitchFamily="34" charset="-120"/>
                <a:ea typeface="微軟正黑體" pitchFamily="34" charset="-120"/>
              </a:rPr>
              <a:t>會考說明</a:t>
            </a:r>
            <a:endParaRPr lang="en-US" altLang="zh-TW" sz="3600" b="1" dirty="0">
              <a:solidFill>
                <a:prstClr val="white"/>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彰化區適性入學管道介紹與說明</a:t>
            </a:r>
            <a:endParaRPr lang="en-US" altLang="zh-TW" sz="3600" b="1" dirty="0">
              <a:solidFill>
                <a:prstClr val="white"/>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高中、高職及五專群科介紹與說明</a:t>
            </a:r>
            <a:endParaRPr lang="en-US" altLang="zh-TW" sz="3600" b="1" dirty="0">
              <a:solidFill>
                <a:prstClr val="white"/>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志願選</a:t>
            </a:r>
            <a:r>
              <a:rPr lang="zh-TW" altLang="en-US" sz="3600" b="1" dirty="0" smtClean="0">
                <a:solidFill>
                  <a:prstClr val="white"/>
                </a:solidFill>
                <a:latin typeface="微軟正黑體" pitchFamily="34" charset="-120"/>
                <a:ea typeface="微軟正黑體" pitchFamily="34" charset="-120"/>
              </a:rPr>
              <a:t>填統計與</a:t>
            </a:r>
            <a:r>
              <a:rPr lang="zh-TW" altLang="en-US" sz="3600" b="1" dirty="0">
                <a:solidFill>
                  <a:prstClr val="white"/>
                </a:solidFill>
                <a:latin typeface="微軟正黑體" pitchFamily="34" charset="-120"/>
                <a:ea typeface="微軟正黑體" pitchFamily="34" charset="-120"/>
              </a:rPr>
              <a:t>輔導策略</a:t>
            </a:r>
            <a:endParaRPr lang="zh-TW" altLang="en-US" sz="3600" dirty="0">
              <a:solidFill>
                <a:prstClr val="white"/>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74</a:t>
            </a:fld>
            <a:endParaRPr lang="zh-TW" altLang="en-US">
              <a:solidFill>
                <a:prstClr val="black">
                  <a:tint val="75000"/>
                </a:prstClr>
              </a:solidFill>
            </a:endParaRPr>
          </a:p>
        </p:txBody>
      </p:sp>
    </p:spTree>
    <p:extLst>
      <p:ext uri="{BB962C8B-B14F-4D97-AF65-F5344CB8AC3E}">
        <p14:creationId xmlns:p14="http://schemas.microsoft.com/office/powerpoint/2010/main" val="8194760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6" name="直線接點 5"/>
          <p:cNvCxnSpPr/>
          <p:nvPr/>
        </p:nvCxnSpPr>
        <p:spPr>
          <a:xfrm>
            <a:off x="-71766" y="6541187"/>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0119" name="投影片編號版面配置區 1"/>
          <p:cNvSpPr>
            <a:spLocks noGrp="1"/>
          </p:cNvSpPr>
          <p:nvPr>
            <p:ph type="sldNum" sz="quarter" idx="12"/>
          </p:nvPr>
        </p:nvSpPr>
        <p:spPr bwMode="auto">
          <a:xfrm>
            <a:off x="6902121" y="6526369"/>
            <a:ext cx="2133600" cy="3640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itchFamily="18" charset="0"/>
                <a:ea typeface="新細明體" pitchFamily="18" charset="-120"/>
              </a:defRPr>
            </a:lvl1pPr>
            <a:lvl2pPr marL="742950" indent="-285750" eaLnBrk="0" hangingPunct="0">
              <a:defRPr kumimoji="1">
                <a:solidFill>
                  <a:schemeClr val="tx1"/>
                </a:solidFill>
                <a:latin typeface="Garamond" pitchFamily="18" charset="0"/>
                <a:ea typeface="新細明體" pitchFamily="18" charset="-120"/>
              </a:defRPr>
            </a:lvl2pPr>
            <a:lvl3pPr marL="1143000" indent="-228600" eaLnBrk="0" hangingPunct="0">
              <a:defRPr kumimoji="1">
                <a:solidFill>
                  <a:schemeClr val="tx1"/>
                </a:solidFill>
                <a:latin typeface="Garamond" pitchFamily="18" charset="0"/>
                <a:ea typeface="新細明體" pitchFamily="18" charset="-120"/>
              </a:defRPr>
            </a:lvl3pPr>
            <a:lvl4pPr marL="1600200" indent="-228600" eaLnBrk="0" hangingPunct="0">
              <a:defRPr kumimoji="1">
                <a:solidFill>
                  <a:schemeClr val="tx1"/>
                </a:solidFill>
                <a:latin typeface="Garamond" pitchFamily="18" charset="0"/>
                <a:ea typeface="新細明體" pitchFamily="18" charset="-120"/>
              </a:defRPr>
            </a:lvl4pPr>
            <a:lvl5pPr marL="2057400" indent="-228600" eaLnBrk="0" hangingPunct="0">
              <a:defRPr kumimoji="1">
                <a:solidFill>
                  <a:schemeClr val="tx1"/>
                </a:solidFill>
                <a:latin typeface="Garamond"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eaLnBrk="1" hangingPunct="1"/>
            <a:fld id="{BE84A32A-597C-4BE3-BBFA-13DF518B3723}" type="slidenum">
              <a:rPr kumimoji="0" lang="zh-TW" altLang="en-US" smtClean="0">
                <a:solidFill>
                  <a:srgbClr val="FFFFFF"/>
                </a:solidFill>
                <a:latin typeface="Century Schoolbook" pitchFamily="18" charset="0"/>
              </a:rPr>
              <a:pPr eaLnBrk="1" hangingPunct="1"/>
              <a:t>75</a:t>
            </a:fld>
            <a:endParaRPr kumimoji="0" lang="en-US" altLang="zh-TW" smtClean="0">
              <a:solidFill>
                <a:srgbClr val="FFFFFF"/>
              </a:solidFill>
              <a:latin typeface="Century Schoolbook" pitchFamily="18" charset="0"/>
            </a:endParaRPr>
          </a:p>
        </p:txBody>
      </p:sp>
      <p:sp>
        <p:nvSpPr>
          <p:cNvPr id="12" name="圓角矩形 11"/>
          <p:cNvSpPr/>
          <p:nvPr/>
        </p:nvSpPr>
        <p:spPr>
          <a:xfrm>
            <a:off x="1259632" y="739775"/>
            <a:ext cx="7056784" cy="865188"/>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TW" sz="3600" b="1" dirty="0" smtClean="0">
                <a:solidFill>
                  <a:prstClr val="white"/>
                </a:solidFill>
                <a:latin typeface="微軟正黑體" pitchFamily="34" charset="-120"/>
                <a:ea typeface="微軟正黑體" pitchFamily="34" charset="-120"/>
              </a:rPr>
              <a:t>108</a:t>
            </a:r>
            <a:r>
              <a:rPr lang="zh-TW" altLang="en-US" sz="3600" b="1" dirty="0" smtClean="0">
                <a:solidFill>
                  <a:prstClr val="white"/>
                </a:solidFill>
                <a:latin typeface="微軟正黑體" pitchFamily="34" charset="-120"/>
                <a:ea typeface="微軟正黑體" pitchFamily="34" charset="-120"/>
              </a:rPr>
              <a:t>課綱高中職的改變</a:t>
            </a:r>
            <a:endParaRPr lang="zh-TW" altLang="en-US" sz="3600" b="1" dirty="0">
              <a:solidFill>
                <a:prstClr val="white"/>
              </a:solidFill>
              <a:latin typeface="微軟正黑體" pitchFamily="34" charset="-120"/>
              <a:ea typeface="微軟正黑體" pitchFamily="34" charset="-120"/>
            </a:endParaRPr>
          </a:p>
        </p:txBody>
      </p:sp>
      <p:graphicFrame>
        <p:nvGraphicFramePr>
          <p:cNvPr id="4" name="資料庫圖表 3"/>
          <p:cNvGraphicFramePr/>
          <p:nvPr>
            <p:extLst>
              <p:ext uri="{D42A27DB-BD31-4B8C-83A1-F6EECF244321}">
                <p14:modId xmlns:p14="http://schemas.microsoft.com/office/powerpoint/2010/main" val="1998258244"/>
              </p:ext>
            </p:extLst>
          </p:nvPr>
        </p:nvGraphicFramePr>
        <p:xfrm>
          <a:off x="215249" y="1916832"/>
          <a:ext cx="4320480" cy="4275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資料庫圖表 6"/>
          <p:cNvGraphicFramePr/>
          <p:nvPr>
            <p:extLst>
              <p:ext uri="{D42A27DB-BD31-4B8C-83A1-F6EECF244321}">
                <p14:modId xmlns:p14="http://schemas.microsoft.com/office/powerpoint/2010/main" val="3976401156"/>
              </p:ext>
            </p:extLst>
          </p:nvPr>
        </p:nvGraphicFramePr>
        <p:xfrm>
          <a:off x="4644008" y="1916832"/>
          <a:ext cx="4320480" cy="42602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文字方塊 1"/>
          <p:cNvSpPr txBox="1">
            <a:spLocks noChangeArrowheads="1"/>
          </p:cNvSpPr>
          <p:nvPr/>
        </p:nvSpPr>
        <p:spPr bwMode="auto">
          <a:xfrm>
            <a:off x="5076056" y="6215456"/>
            <a:ext cx="36107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引</a:t>
            </a:r>
            <a:r>
              <a:rPr lang="zh-TW" altLang="en-US" dirty="0" smtClean="0">
                <a:solidFill>
                  <a:prstClr val="black"/>
                </a:solidFill>
                <a:latin typeface="微軟正黑體" panose="020B0604030504040204" pitchFamily="34" charset="-120"/>
                <a:ea typeface="微軟正黑體" panose="020B0604030504040204" pitchFamily="34" charset="-120"/>
              </a:rPr>
              <a:t>自未來</a:t>
            </a:r>
            <a:r>
              <a:rPr lang="en-US" altLang="zh-TW" dirty="0" err="1" smtClean="0">
                <a:solidFill>
                  <a:prstClr val="black"/>
                </a:solidFill>
                <a:latin typeface="微軟正黑體" panose="020B0604030504040204" pitchFamily="34" charset="-120"/>
                <a:ea typeface="微軟正黑體" panose="020B0604030504040204" pitchFamily="34" charset="-120"/>
              </a:rPr>
              <a:t>family5</a:t>
            </a:r>
            <a:r>
              <a:rPr lang="zh-TW" altLang="en-US" dirty="0" smtClean="0">
                <a:solidFill>
                  <a:prstClr val="black"/>
                </a:solidFill>
                <a:latin typeface="微軟正黑體" panose="020B0604030504040204" pitchFamily="34" charset="-120"/>
                <a:ea typeface="微軟正黑體" panose="020B0604030504040204" pitchFamily="34" charset="-120"/>
              </a:rPr>
              <a:t>分鐘看懂新課綱</a:t>
            </a:r>
            <a:r>
              <a:rPr lang="en-US" altLang="zh-TW" dirty="0" smtClean="0">
                <a:solidFill>
                  <a:prstClr val="black"/>
                </a:solidFill>
                <a:latin typeface="微軟正黑體" panose="020B0604030504040204" pitchFamily="34" charset="-120"/>
                <a:ea typeface="微軟正黑體" panose="020B0604030504040204" pitchFamily="34" charset="-120"/>
              </a:rPr>
              <a:t>)</a:t>
            </a:r>
            <a:endParaRPr lang="zh-TW" altLang="en-US"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48824559"/>
      </p:ext>
    </p:extLst>
  </p:cSld>
  <p:clrMapOvr>
    <a:masterClrMapping/>
  </p:clrMapOvr>
  <p:transition spd="slow">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6" name="直線接點 5"/>
          <p:cNvCxnSpPr/>
          <p:nvPr/>
        </p:nvCxnSpPr>
        <p:spPr>
          <a:xfrm>
            <a:off x="36513" y="6508751"/>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82659" name="Text Box 3"/>
          <p:cNvSpPr txBox="1">
            <a:spLocks noChangeArrowheads="1"/>
          </p:cNvSpPr>
          <p:nvPr/>
        </p:nvSpPr>
        <p:spPr bwMode="auto">
          <a:xfrm>
            <a:off x="514351" y="1475317"/>
            <a:ext cx="7993063" cy="4342680"/>
          </a:xfrm>
          <a:prstGeom prst="rect">
            <a:avLst/>
          </a:prstGeom>
          <a:noFill/>
          <a:ln w="9525">
            <a:noFill/>
            <a:miter lim="800000"/>
            <a:headEnd/>
            <a:tailEnd/>
          </a:ln>
          <a:effectLst/>
        </p:spPr>
        <p:txBody>
          <a:bodyPr/>
          <a:lstStyle>
            <a:defPPr>
              <a:defRPr lang="zh-TW"/>
            </a:defPPr>
            <a:lvl1pPr algn="ctr">
              <a:lnSpc>
                <a:spcPts val="5400"/>
              </a:lnSpc>
              <a:buClr>
                <a:srgbClr val="3366FF"/>
              </a:buClr>
              <a:defRPr sz="4000" b="1">
                <a:solidFill>
                  <a:srgbClr val="33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marL="342900" indent="-342900" algn="l" fontAlgn="auto">
              <a:lnSpc>
                <a:spcPts val="4000"/>
              </a:lnSpc>
              <a:spcBef>
                <a:spcPts val="0"/>
              </a:spcBef>
              <a:spcAft>
                <a:spcPts val="0"/>
              </a:spcAft>
              <a:buClr>
                <a:srgbClr val="FF0000"/>
              </a:buClr>
              <a:buFont typeface="Wingdings" panose="05000000000000000000" pitchFamily="2" charset="2"/>
              <a:buChar char="l"/>
              <a:defRPr/>
            </a:pPr>
            <a:r>
              <a:rPr kumimoji="0" lang="zh-TW" altLang="en-US" sz="2400" dirty="0" smtClean="0">
                <a:solidFill>
                  <a:srgbClr val="FF0000"/>
                </a:solidFill>
                <a:effectLst/>
              </a:rPr>
              <a:t>學生要認識自己</a:t>
            </a:r>
            <a:r>
              <a:rPr lang="zh-TW" altLang="en-US" sz="2400" dirty="0" smtClean="0">
                <a:solidFill>
                  <a:srgbClr val="FF0000"/>
                </a:solidFill>
                <a:effectLst/>
              </a:rPr>
              <a:t>，</a:t>
            </a:r>
            <a:r>
              <a:rPr kumimoji="0" lang="zh-TW" altLang="en-US" sz="2400" dirty="0" smtClean="0">
                <a:solidFill>
                  <a:srgbClr val="FF0000"/>
                </a:solidFill>
                <a:effectLst/>
              </a:rPr>
              <a:t>將來想學什麼</a:t>
            </a:r>
            <a:r>
              <a:rPr kumimoji="0" lang="en-US" altLang="zh-TW" sz="2400" dirty="0" smtClean="0">
                <a:solidFill>
                  <a:srgbClr val="FF0000"/>
                </a:solidFill>
                <a:effectLst/>
              </a:rPr>
              <a:t>?</a:t>
            </a:r>
            <a:r>
              <a:rPr kumimoji="0" lang="zh-TW" altLang="en-US" sz="2400" dirty="0" smtClean="0">
                <a:solidFill>
                  <a:srgbClr val="FF0000"/>
                </a:solidFill>
                <a:effectLst/>
              </a:rPr>
              <a:t> 想往</a:t>
            </a:r>
            <a:r>
              <a:rPr lang="zh-TW" altLang="en-US" sz="2400" dirty="0" smtClean="0">
                <a:solidFill>
                  <a:srgbClr val="FF0000"/>
                </a:solidFill>
                <a:effectLst/>
              </a:rPr>
              <a:t>哪裡去？</a:t>
            </a:r>
            <a:endParaRPr lang="en-US" altLang="zh-TW" sz="2400" dirty="0" smtClean="0">
              <a:solidFill>
                <a:srgbClr val="FF0000"/>
              </a:solidFill>
              <a:effectLst/>
            </a:endParaRPr>
          </a:p>
          <a:p>
            <a:pPr algn="l" fontAlgn="auto">
              <a:lnSpc>
                <a:spcPts val="4000"/>
              </a:lnSpc>
              <a:spcBef>
                <a:spcPts val="0"/>
              </a:spcBef>
              <a:spcAft>
                <a:spcPts val="0"/>
              </a:spcAft>
              <a:defRPr/>
            </a:pPr>
            <a:r>
              <a:rPr lang="zh-TW" altLang="en-US" sz="2400" dirty="0" smtClean="0">
                <a:solidFill>
                  <a:schemeClr val="tx1"/>
                </a:solidFill>
                <a:effectLst/>
              </a:rPr>
              <a:t>－透過多元體驗，理解真實世界的職業面貌，了解自己適　　</a:t>
            </a:r>
            <a:endParaRPr lang="en-US" altLang="zh-TW" sz="2400" dirty="0" smtClean="0">
              <a:solidFill>
                <a:schemeClr val="tx1"/>
              </a:solidFill>
              <a:effectLst/>
            </a:endParaRPr>
          </a:p>
          <a:p>
            <a:pPr algn="l" fontAlgn="auto">
              <a:lnSpc>
                <a:spcPts val="4000"/>
              </a:lnSpc>
              <a:spcBef>
                <a:spcPts val="0"/>
              </a:spcBef>
              <a:spcAft>
                <a:spcPts val="0"/>
              </a:spcAft>
              <a:defRPr/>
            </a:pPr>
            <a:r>
              <a:rPr lang="zh-TW" altLang="en-US" sz="2400" dirty="0">
                <a:solidFill>
                  <a:schemeClr val="tx1"/>
                </a:solidFill>
                <a:effectLst/>
              </a:rPr>
              <a:t>　</a:t>
            </a:r>
            <a:r>
              <a:rPr lang="zh-TW" altLang="en-US" sz="2400" dirty="0" smtClean="0">
                <a:solidFill>
                  <a:schemeClr val="tx1"/>
                </a:solidFill>
                <a:effectLst/>
              </a:rPr>
              <a:t>合的環境</a:t>
            </a:r>
            <a:r>
              <a:rPr lang="zh-TW" altLang="en-US" sz="2400" dirty="0">
                <a:solidFill>
                  <a:schemeClr val="tx1"/>
                </a:solidFill>
                <a:effectLst/>
              </a:rPr>
              <a:t>，</a:t>
            </a:r>
            <a:r>
              <a:rPr lang="zh-TW" altLang="en-US" sz="2400" dirty="0" smtClean="0">
                <a:solidFill>
                  <a:schemeClr val="tx1"/>
                </a:solidFill>
                <a:effectLst/>
              </a:rPr>
              <a:t>體會目的感，創造學習動機。</a:t>
            </a:r>
            <a:endParaRPr lang="en-US" altLang="zh-TW" sz="2400" dirty="0">
              <a:solidFill>
                <a:schemeClr val="tx1"/>
              </a:solidFill>
              <a:effectLst/>
            </a:endParaRPr>
          </a:p>
          <a:p>
            <a:pPr marL="342900" indent="-342900" algn="l" fontAlgn="auto">
              <a:lnSpc>
                <a:spcPts val="4000"/>
              </a:lnSpc>
              <a:spcBef>
                <a:spcPts val="0"/>
              </a:spcBef>
              <a:spcAft>
                <a:spcPts val="0"/>
              </a:spcAft>
              <a:buClr>
                <a:srgbClr val="FF0000"/>
              </a:buClr>
              <a:buFont typeface="Wingdings" panose="05000000000000000000" pitchFamily="2" charset="2"/>
              <a:buChar char="l"/>
              <a:defRPr/>
            </a:pPr>
            <a:r>
              <a:rPr lang="zh-TW" altLang="en-US" sz="2400" dirty="0" smtClean="0">
                <a:solidFill>
                  <a:srgbClr val="FF0000"/>
                </a:solidFill>
                <a:effectLst/>
              </a:rPr>
              <a:t>教師要發現生涯特質，找到特色與優勢</a:t>
            </a:r>
            <a:endParaRPr lang="en-US" altLang="zh-TW" sz="2400" dirty="0" smtClean="0">
              <a:solidFill>
                <a:srgbClr val="FF0000"/>
              </a:solidFill>
              <a:effectLst/>
            </a:endParaRPr>
          </a:p>
          <a:p>
            <a:pPr algn="l" fontAlgn="auto">
              <a:lnSpc>
                <a:spcPts val="4000"/>
              </a:lnSpc>
              <a:spcBef>
                <a:spcPts val="0"/>
              </a:spcBef>
              <a:spcAft>
                <a:spcPts val="0"/>
              </a:spcAft>
              <a:defRPr/>
            </a:pPr>
            <a:r>
              <a:rPr lang="zh-TW" altLang="en-US" sz="2400" dirty="0" smtClean="0">
                <a:solidFill>
                  <a:schemeClr val="tx1"/>
                </a:solidFill>
                <a:effectLst/>
              </a:rPr>
              <a:t>－了解平日感興趣的活動，歸納喜歡的原因，善用國中生</a:t>
            </a:r>
            <a:endParaRPr lang="en-US" altLang="zh-TW" sz="2400" dirty="0" smtClean="0">
              <a:solidFill>
                <a:schemeClr val="tx1"/>
              </a:solidFill>
              <a:effectLst/>
            </a:endParaRPr>
          </a:p>
          <a:p>
            <a:pPr algn="l" fontAlgn="auto">
              <a:lnSpc>
                <a:spcPts val="4000"/>
              </a:lnSpc>
              <a:spcBef>
                <a:spcPts val="0"/>
              </a:spcBef>
              <a:spcAft>
                <a:spcPts val="0"/>
              </a:spcAft>
              <a:defRPr/>
            </a:pPr>
            <a:r>
              <a:rPr lang="zh-TW" altLang="en-US" sz="2400" dirty="0">
                <a:solidFill>
                  <a:schemeClr val="tx1"/>
                </a:solidFill>
                <a:effectLst/>
              </a:rPr>
              <a:t>　</a:t>
            </a:r>
            <a:r>
              <a:rPr lang="zh-TW" altLang="en-US" sz="2400" dirty="0" smtClean="0">
                <a:solidFill>
                  <a:schemeClr val="tx1"/>
                </a:solidFill>
                <a:effectLst/>
              </a:rPr>
              <a:t>涯探索管道，練習做選擇。</a:t>
            </a:r>
            <a:endParaRPr lang="en-US" altLang="zh-TW" sz="2400" dirty="0" smtClean="0">
              <a:solidFill>
                <a:schemeClr val="tx1"/>
              </a:solidFill>
              <a:effectLst/>
            </a:endParaRPr>
          </a:p>
          <a:p>
            <a:pPr marL="342900" indent="-342900" algn="l" fontAlgn="auto">
              <a:lnSpc>
                <a:spcPts val="4000"/>
              </a:lnSpc>
              <a:spcBef>
                <a:spcPts val="0"/>
              </a:spcBef>
              <a:spcAft>
                <a:spcPts val="0"/>
              </a:spcAft>
              <a:buClr>
                <a:srgbClr val="FF0000"/>
              </a:buClr>
              <a:buFont typeface="Wingdings" panose="05000000000000000000" pitchFamily="2" charset="2"/>
              <a:buChar char="l"/>
              <a:defRPr/>
            </a:pPr>
            <a:r>
              <a:rPr lang="zh-TW" altLang="en-US" sz="2400" dirty="0" smtClean="0">
                <a:solidFill>
                  <a:srgbClr val="FF0000"/>
                </a:solidFill>
                <a:effectLst/>
              </a:rPr>
              <a:t>家長要當子女的伯樂，用心陪伴與回饋</a:t>
            </a:r>
            <a:endParaRPr lang="en-US" altLang="zh-TW" sz="2400" dirty="0" smtClean="0">
              <a:solidFill>
                <a:srgbClr val="FF0000"/>
              </a:solidFill>
              <a:effectLst/>
            </a:endParaRPr>
          </a:p>
          <a:p>
            <a:pPr algn="l" fontAlgn="auto">
              <a:lnSpc>
                <a:spcPts val="4000"/>
              </a:lnSpc>
              <a:spcBef>
                <a:spcPts val="0"/>
              </a:spcBef>
              <a:spcAft>
                <a:spcPts val="0"/>
              </a:spcAft>
              <a:defRPr/>
            </a:pPr>
            <a:r>
              <a:rPr lang="zh-TW" altLang="en-US" sz="2400" dirty="0" smtClean="0">
                <a:solidFill>
                  <a:schemeClr val="tx1"/>
                </a:solidFill>
                <a:effectLst/>
              </a:rPr>
              <a:t>－運用客觀資料</a:t>
            </a:r>
            <a:r>
              <a:rPr lang="en-US" altLang="zh-TW" sz="2400" dirty="0" smtClean="0">
                <a:solidFill>
                  <a:schemeClr val="tx1"/>
                </a:solidFill>
                <a:effectLst/>
              </a:rPr>
              <a:t>(</a:t>
            </a:r>
            <a:r>
              <a:rPr lang="zh-TW" altLang="en-US" sz="2400" dirty="0" smtClean="0">
                <a:solidFill>
                  <a:schemeClr val="tx1"/>
                </a:solidFill>
                <a:effectLst/>
              </a:rPr>
              <a:t>學業、性向、興趣</a:t>
            </a:r>
            <a:r>
              <a:rPr lang="en-US" altLang="zh-TW" sz="2400" dirty="0" smtClean="0">
                <a:solidFill>
                  <a:schemeClr val="tx1"/>
                </a:solidFill>
                <a:effectLst/>
              </a:rPr>
              <a:t>)</a:t>
            </a:r>
            <a:r>
              <a:rPr lang="zh-TW" altLang="en-US" sz="2400" dirty="0" smtClean="0">
                <a:solidFill>
                  <a:schemeClr val="tx1"/>
                </a:solidFill>
                <a:effectLst/>
              </a:rPr>
              <a:t>，透過不同領域職業</a:t>
            </a:r>
            <a:endParaRPr lang="en-US" altLang="zh-TW" sz="2400" dirty="0" smtClean="0">
              <a:solidFill>
                <a:schemeClr val="tx1"/>
              </a:solidFill>
              <a:effectLst/>
            </a:endParaRPr>
          </a:p>
          <a:p>
            <a:pPr algn="l" fontAlgn="auto">
              <a:lnSpc>
                <a:spcPts val="4000"/>
              </a:lnSpc>
              <a:spcBef>
                <a:spcPts val="0"/>
              </a:spcBef>
              <a:spcAft>
                <a:spcPts val="0"/>
              </a:spcAft>
              <a:defRPr/>
            </a:pPr>
            <a:r>
              <a:rPr lang="zh-TW" altLang="en-US" sz="2400" dirty="0">
                <a:solidFill>
                  <a:schemeClr val="tx1"/>
                </a:solidFill>
                <a:effectLst/>
              </a:rPr>
              <a:t> </a:t>
            </a:r>
            <a:r>
              <a:rPr lang="zh-TW" altLang="en-US" sz="2400" dirty="0" smtClean="0">
                <a:solidFill>
                  <a:schemeClr val="tx1"/>
                </a:solidFill>
                <a:effectLst/>
              </a:rPr>
              <a:t>   討論，擴展生涯視野，適性選擇學校科系。</a:t>
            </a:r>
            <a:endParaRPr lang="en-US" altLang="zh-TW" sz="2400" dirty="0" smtClean="0">
              <a:solidFill>
                <a:schemeClr val="tx1"/>
              </a:solidFill>
              <a:effectLst/>
            </a:endParaRPr>
          </a:p>
          <a:p>
            <a:pPr algn="l" fontAlgn="auto">
              <a:lnSpc>
                <a:spcPts val="4000"/>
              </a:lnSpc>
              <a:spcBef>
                <a:spcPts val="0"/>
              </a:spcBef>
              <a:spcAft>
                <a:spcPts val="0"/>
              </a:spcAft>
              <a:defRPr/>
            </a:pPr>
            <a:endParaRPr lang="en-US" altLang="zh-TW" sz="2400" dirty="0" smtClean="0">
              <a:solidFill>
                <a:schemeClr val="tx1"/>
              </a:solidFill>
              <a:effectLst/>
            </a:endParaRPr>
          </a:p>
          <a:p>
            <a:pPr algn="l" fontAlgn="auto">
              <a:lnSpc>
                <a:spcPts val="4000"/>
              </a:lnSpc>
              <a:spcBef>
                <a:spcPts val="0"/>
              </a:spcBef>
              <a:spcAft>
                <a:spcPts val="0"/>
              </a:spcAft>
              <a:defRPr/>
            </a:pPr>
            <a:endParaRPr lang="en-US" altLang="zh-TW" sz="2400" dirty="0" smtClean="0">
              <a:solidFill>
                <a:schemeClr val="tx1"/>
              </a:solidFill>
              <a:effectLst/>
            </a:endParaRPr>
          </a:p>
          <a:p>
            <a:pPr algn="l" fontAlgn="auto">
              <a:lnSpc>
                <a:spcPts val="4000"/>
              </a:lnSpc>
              <a:spcBef>
                <a:spcPts val="0"/>
              </a:spcBef>
              <a:spcAft>
                <a:spcPts val="0"/>
              </a:spcAft>
              <a:defRPr/>
            </a:pP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smtClean="0">
              <a:solidFill>
                <a:schemeClr val="tx1"/>
              </a:solidFill>
              <a:effectLst/>
            </a:endParaRPr>
          </a:p>
          <a:p>
            <a:pPr algn="l" fontAlgn="auto">
              <a:lnSpc>
                <a:spcPts val="4000"/>
              </a:lnSpc>
              <a:spcBef>
                <a:spcPts val="0"/>
              </a:spcBef>
              <a:spcAft>
                <a:spcPts val="0"/>
              </a:spcAft>
              <a:defRPr/>
            </a:pPr>
            <a:endParaRPr lang="en-US" altLang="zh-TW" sz="2400" dirty="0" smtClean="0">
              <a:solidFill>
                <a:srgbClr val="FF0000"/>
              </a:solidFill>
              <a:effectLst/>
            </a:endParaRPr>
          </a:p>
          <a:p>
            <a:pPr algn="l" fontAlgn="auto">
              <a:lnSpc>
                <a:spcPts val="4000"/>
              </a:lnSpc>
              <a:spcBef>
                <a:spcPts val="0"/>
              </a:spcBef>
              <a:spcAft>
                <a:spcPts val="0"/>
              </a:spcAft>
              <a:defRPr/>
            </a:pPr>
            <a:endParaRPr kumimoji="0" lang="en-US" altLang="zh-TW" sz="2800" dirty="0" smtClean="0">
              <a:solidFill>
                <a:schemeClr val="tx2"/>
              </a:solidFill>
            </a:endParaRPr>
          </a:p>
          <a:p>
            <a:pPr algn="l" fontAlgn="auto">
              <a:lnSpc>
                <a:spcPts val="4000"/>
              </a:lnSpc>
              <a:spcBef>
                <a:spcPts val="0"/>
              </a:spcBef>
              <a:spcAft>
                <a:spcPts val="0"/>
              </a:spcAft>
              <a:defRPr/>
            </a:pPr>
            <a:endParaRPr kumimoji="0" lang="en-US" altLang="zh-TW" dirty="0" smtClean="0">
              <a:solidFill>
                <a:schemeClr val="tx2"/>
              </a:solidFill>
            </a:endParaRPr>
          </a:p>
          <a:p>
            <a:pPr algn="l" fontAlgn="auto">
              <a:lnSpc>
                <a:spcPts val="4000"/>
              </a:lnSpc>
              <a:spcBef>
                <a:spcPts val="0"/>
              </a:spcBef>
              <a:spcAft>
                <a:spcPts val="0"/>
              </a:spcAft>
              <a:defRPr/>
            </a:pPr>
            <a:r>
              <a:rPr kumimoji="0" lang="zh-TW" altLang="en-US" dirty="0" smtClean="0"/>
              <a:t> </a:t>
            </a:r>
            <a:r>
              <a:rPr kumimoji="0" lang="zh-TW" altLang="en-US" dirty="0"/>
              <a:t/>
            </a:r>
            <a:br>
              <a:rPr kumimoji="0" lang="zh-TW" altLang="en-US" dirty="0"/>
            </a:br>
            <a:endParaRPr kumimoji="0" lang="zh-TW" altLang="en-US" dirty="0"/>
          </a:p>
        </p:txBody>
      </p:sp>
      <p:sp>
        <p:nvSpPr>
          <p:cNvPr id="2" name="矩形 1"/>
          <p:cNvSpPr/>
          <p:nvPr/>
        </p:nvSpPr>
        <p:spPr bwMode="auto">
          <a:xfrm>
            <a:off x="2143126" y="1320801"/>
            <a:ext cx="7019925" cy="74084"/>
          </a:xfrm>
          <a:prstGeom prst="rect">
            <a:avLst/>
          </a:prstGeom>
          <a:gradFill flip="none" rotWithShape="0">
            <a:gsLst>
              <a:gs pos="0">
                <a:srgbClr val="3F3987"/>
              </a:gs>
              <a:gs pos="100000">
                <a:schemeClr val="accent1">
                  <a:tint val="23500"/>
                  <a:satMod val="160000"/>
                  <a:lumMod val="0"/>
                  <a:lumOff val="100000"/>
                  <a:alpha val="0"/>
                </a:schemeClr>
              </a:gs>
            </a:gsLst>
            <a:lin ang="10800000" scaled="0"/>
            <a:tileRect/>
          </a:gra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fontAlgn="auto">
              <a:spcBef>
                <a:spcPts val="0"/>
              </a:spcBef>
              <a:spcAft>
                <a:spcPts val="0"/>
              </a:spcAft>
              <a:defRPr/>
            </a:pPr>
            <a:endParaRPr kumimoji="0" lang="zh-TW" altLang="en-US">
              <a:solidFill>
                <a:schemeClr val="tx1"/>
              </a:solidFill>
            </a:endParaRPr>
          </a:p>
        </p:txBody>
      </p:sp>
      <p:sp>
        <p:nvSpPr>
          <p:cNvPr id="9" name="Rectangle 3"/>
          <p:cNvSpPr txBox="1">
            <a:spLocks noChangeArrowheads="1"/>
          </p:cNvSpPr>
          <p:nvPr/>
        </p:nvSpPr>
        <p:spPr bwMode="auto">
          <a:xfrm>
            <a:off x="1386682" y="563625"/>
            <a:ext cx="6248400" cy="713316"/>
          </a:xfrm>
          <a:prstGeom prst="rect">
            <a:avLst/>
          </a:prstGeom>
          <a:noFill/>
          <a:ln w="9525">
            <a:noFill/>
            <a:miter lim="800000"/>
            <a:headEnd/>
            <a:tailEnd/>
          </a:ln>
          <a:effectLst/>
        </p:spPr>
        <p:txBody>
          <a:bodyPr/>
          <a:lstStyle>
            <a:defPPr>
              <a:defRPr lang="zh-TW"/>
            </a:defPPr>
            <a:lvl1pPr>
              <a:lnSpc>
                <a:spcPts val="5400"/>
              </a:lnSpc>
              <a:buClr>
                <a:srgbClr val="3366FF"/>
              </a:buClr>
              <a:defRPr sz="4000" b="1">
                <a:solidFill>
                  <a:srgbClr val="33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algn="ctr" fontAlgn="auto">
              <a:spcBef>
                <a:spcPts val="0"/>
              </a:spcBef>
              <a:spcAft>
                <a:spcPts val="0"/>
              </a:spcAft>
              <a:defRPr/>
            </a:pPr>
            <a:r>
              <a:rPr lang="zh-TW" altLang="en-US" sz="4400" dirty="0" smtClean="0">
                <a:solidFill>
                  <a:srgbClr val="C00000"/>
                </a:solidFill>
              </a:rPr>
              <a:t>生涯探索建議</a:t>
            </a:r>
            <a:r>
              <a:rPr lang="zh-TW" altLang="en-US" sz="4400" dirty="0">
                <a:solidFill>
                  <a:srgbClr val="C00000"/>
                </a:solidFill>
              </a:rPr>
              <a:t>方向</a:t>
            </a:r>
            <a:endParaRPr kumimoji="0" lang="en-US" altLang="zh-TW" sz="4400" dirty="0">
              <a:solidFill>
                <a:srgbClr val="C00000"/>
              </a:solidFill>
            </a:endParaRPr>
          </a:p>
        </p:txBody>
      </p:sp>
      <p:sp>
        <p:nvSpPr>
          <p:cNvPr id="90119" name="投影片編號版面配置區 1"/>
          <p:cNvSpPr>
            <a:spLocks noGrp="1"/>
          </p:cNvSpPr>
          <p:nvPr>
            <p:ph type="sldNum" sz="quarter" idx="12"/>
          </p:nvPr>
        </p:nvSpPr>
        <p:spPr bwMode="auto">
          <a:xfrm>
            <a:off x="7010400" y="6493933"/>
            <a:ext cx="2133600" cy="3640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itchFamily="18" charset="0"/>
                <a:ea typeface="新細明體" pitchFamily="18" charset="-120"/>
              </a:defRPr>
            </a:lvl1pPr>
            <a:lvl2pPr marL="742950" indent="-285750" eaLnBrk="0" hangingPunct="0">
              <a:defRPr kumimoji="1">
                <a:solidFill>
                  <a:schemeClr val="tx1"/>
                </a:solidFill>
                <a:latin typeface="Garamond" pitchFamily="18" charset="0"/>
                <a:ea typeface="新細明體" pitchFamily="18" charset="-120"/>
              </a:defRPr>
            </a:lvl2pPr>
            <a:lvl3pPr marL="1143000" indent="-228600" eaLnBrk="0" hangingPunct="0">
              <a:defRPr kumimoji="1">
                <a:solidFill>
                  <a:schemeClr val="tx1"/>
                </a:solidFill>
                <a:latin typeface="Garamond" pitchFamily="18" charset="0"/>
                <a:ea typeface="新細明體" pitchFamily="18" charset="-120"/>
              </a:defRPr>
            </a:lvl3pPr>
            <a:lvl4pPr marL="1600200" indent="-228600" eaLnBrk="0" hangingPunct="0">
              <a:defRPr kumimoji="1">
                <a:solidFill>
                  <a:schemeClr val="tx1"/>
                </a:solidFill>
                <a:latin typeface="Garamond" pitchFamily="18" charset="0"/>
                <a:ea typeface="新細明體" pitchFamily="18" charset="-120"/>
              </a:defRPr>
            </a:lvl4pPr>
            <a:lvl5pPr marL="2057400" indent="-228600" eaLnBrk="0" hangingPunct="0">
              <a:defRPr kumimoji="1">
                <a:solidFill>
                  <a:schemeClr val="tx1"/>
                </a:solidFill>
                <a:latin typeface="Garamond"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eaLnBrk="1" hangingPunct="1"/>
            <a:fld id="{BE84A32A-597C-4BE3-BBFA-13DF518B3723}" type="slidenum">
              <a:rPr kumimoji="0" lang="zh-TW" altLang="en-US" smtClean="0">
                <a:solidFill>
                  <a:srgbClr val="FFFFFF"/>
                </a:solidFill>
                <a:latin typeface="Century Schoolbook" pitchFamily="18" charset="0"/>
              </a:rPr>
              <a:pPr eaLnBrk="1" hangingPunct="1"/>
              <a:t>76</a:t>
            </a:fld>
            <a:endParaRPr kumimoji="0" lang="en-US" altLang="zh-TW" smtClean="0">
              <a:solidFill>
                <a:srgbClr val="FFFFFF"/>
              </a:solidFill>
              <a:latin typeface="Century Schoolbook" pitchFamily="18" charset="0"/>
            </a:endParaRPr>
          </a:p>
        </p:txBody>
      </p:sp>
      <p:sp>
        <p:nvSpPr>
          <p:cNvPr id="11" name="文字方塊 1"/>
          <p:cNvSpPr txBox="1">
            <a:spLocks noChangeArrowheads="1"/>
          </p:cNvSpPr>
          <p:nvPr/>
        </p:nvSpPr>
        <p:spPr bwMode="auto">
          <a:xfrm>
            <a:off x="5518448" y="6215456"/>
            <a:ext cx="31683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引</a:t>
            </a:r>
            <a:r>
              <a:rPr lang="zh-TW" altLang="en-US" dirty="0" smtClean="0">
                <a:solidFill>
                  <a:prstClr val="black"/>
                </a:solidFill>
                <a:latin typeface="微軟正黑體" panose="020B0604030504040204" pitchFamily="34" charset="-120"/>
                <a:ea typeface="微軟正黑體" panose="020B0604030504040204" pitchFamily="34" charset="-120"/>
              </a:rPr>
              <a:t>自</a:t>
            </a:r>
            <a:r>
              <a:rPr lang="zh-TW" altLang="en-US" dirty="0">
                <a:solidFill>
                  <a:prstClr val="black"/>
                </a:solidFill>
                <a:latin typeface="微軟正黑體" panose="020B0604030504040204" pitchFamily="34" charset="-120"/>
                <a:ea typeface="微軟正黑體" panose="020B0604030504040204" pitchFamily="34" charset="-120"/>
              </a:rPr>
              <a:t>親</a:t>
            </a:r>
            <a:r>
              <a:rPr lang="zh-TW" altLang="en-US" dirty="0" smtClean="0">
                <a:solidFill>
                  <a:prstClr val="black"/>
                </a:solidFill>
                <a:latin typeface="微軟正黑體" panose="020B0604030504040204" pitchFamily="34" charset="-120"/>
                <a:ea typeface="微軟正黑體" panose="020B0604030504040204" pitchFamily="34" charset="-120"/>
              </a:rPr>
              <a:t>子天</a:t>
            </a:r>
            <a:r>
              <a:rPr lang="zh-TW" altLang="en-US" dirty="0">
                <a:solidFill>
                  <a:prstClr val="black"/>
                </a:solidFill>
                <a:latin typeface="微軟正黑體" panose="020B0604030504040204" pitchFamily="34" charset="-120"/>
                <a:ea typeface="微軟正黑體" panose="020B0604030504040204" pitchFamily="34" charset="-120"/>
              </a:rPr>
              <a:t>下</a:t>
            </a:r>
            <a:r>
              <a:rPr lang="en-US" altLang="zh-TW" dirty="0" smtClean="0">
                <a:solidFill>
                  <a:prstClr val="black"/>
                </a:solidFill>
                <a:latin typeface="微軟正黑體" panose="020B0604030504040204" pitchFamily="34" charset="-120"/>
                <a:ea typeface="微軟正黑體" panose="020B0604030504040204" pitchFamily="34" charset="-120"/>
              </a:rPr>
              <a:t>2019</a:t>
            </a:r>
            <a:r>
              <a:rPr lang="zh-TW" altLang="en-US" dirty="0" smtClean="0">
                <a:solidFill>
                  <a:prstClr val="black"/>
                </a:solidFill>
                <a:latin typeface="微軟正黑體" panose="020B0604030504040204" pitchFamily="34" charset="-120"/>
                <a:ea typeface="微軟正黑體" panose="020B0604030504040204" pitchFamily="34" charset="-120"/>
              </a:rPr>
              <a:t> </a:t>
            </a:r>
            <a:r>
              <a:rPr lang="zh-TW" altLang="en-US" dirty="0">
                <a:solidFill>
                  <a:prstClr val="black"/>
                </a:solidFill>
                <a:latin typeface="微軟正黑體" panose="020B0604030504040204" pitchFamily="34" charset="-120"/>
                <a:ea typeface="微軟正黑體" panose="020B0604030504040204" pitchFamily="34" charset="-120"/>
              </a:rPr>
              <a:t>七</a:t>
            </a:r>
            <a:r>
              <a:rPr lang="zh-TW" altLang="en-US" dirty="0" smtClean="0">
                <a:solidFill>
                  <a:prstClr val="black"/>
                </a:solidFill>
                <a:latin typeface="微軟正黑體" panose="020B0604030504040204" pitchFamily="34" charset="-120"/>
                <a:ea typeface="微軟正黑體" panose="020B0604030504040204" pitchFamily="34" charset="-120"/>
              </a:rPr>
              <a:t>月號</a:t>
            </a:r>
            <a:r>
              <a:rPr lang="en-US" altLang="zh-TW" dirty="0" smtClean="0">
                <a:solidFill>
                  <a:prstClr val="black"/>
                </a:solidFill>
                <a:latin typeface="微軟正黑體" panose="020B0604030504040204" pitchFamily="34" charset="-120"/>
                <a:ea typeface="微軟正黑體" panose="020B0604030504040204" pitchFamily="34" charset="-120"/>
              </a:rPr>
              <a:t>)</a:t>
            </a:r>
            <a:endParaRPr lang="zh-TW" altLang="en-US"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14703497"/>
      </p:ext>
    </p:extLst>
  </p:cSld>
  <p:clrMapOvr>
    <a:masterClrMapping/>
  </p:clrMapOvr>
  <p:transition spd="slow">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hape 615"/>
          <p:cNvSpPr>
            <a:spLocks noGrp="1"/>
          </p:cNvSpPr>
          <p:nvPr>
            <p:ph type="body" idx="1"/>
          </p:nvPr>
        </p:nvSpPr>
        <p:spPr>
          <a:xfrm>
            <a:off x="685800" y="609600"/>
            <a:ext cx="7953375" cy="5422900"/>
          </a:xfrm>
        </p:spPr>
        <p:txBody>
          <a:bodyPr lIns="91425" tIns="45700" rIns="91425" bIns="45700"/>
          <a:lstStyle/>
          <a:p>
            <a:pPr eaLnBrk="1" hangingPunct="1">
              <a:lnSpc>
                <a:spcPct val="80000"/>
              </a:lnSpc>
              <a:spcBef>
                <a:spcPct val="0"/>
              </a:spcBef>
              <a:buClr>
                <a:srgbClr val="0000FF"/>
              </a:buClr>
              <a:buSzPct val="25000"/>
              <a:buFont typeface="Arial" pitchFamily="34" charset="0"/>
              <a:buNone/>
            </a:pPr>
            <a:r>
              <a:rPr lang="zh-TW" altLang="zh-TW" sz="3400" smtClean="0">
                <a:solidFill>
                  <a:srgbClr val="6600CC"/>
                </a:solidFill>
                <a:latin typeface="Arial" pitchFamily="34" charset="0"/>
                <a:ea typeface="新細明體" pitchFamily="18" charset="-120"/>
                <a:cs typeface="Arial" pitchFamily="34" charset="0"/>
                <a:sym typeface="Arial" pitchFamily="34" charset="0"/>
              </a:rPr>
              <a:t>    </a:t>
            </a:r>
          </a:p>
          <a:p>
            <a:pPr eaLnBrk="1" hangingPunct="1">
              <a:lnSpc>
                <a:spcPct val="80000"/>
              </a:lnSpc>
              <a:spcBef>
                <a:spcPts val="575"/>
              </a:spcBef>
              <a:buClr>
                <a:srgbClr val="000000"/>
              </a:buClr>
              <a:buSzPct val="25000"/>
              <a:buFont typeface="Arial" pitchFamily="34" charset="0"/>
              <a:buNone/>
            </a:pPr>
            <a:r>
              <a:rPr lang="zh-TW" altLang="zh-TW" sz="2900" smtClean="0">
                <a:solidFill>
                  <a:srgbClr val="000000"/>
                </a:solidFill>
                <a:latin typeface="Arial" pitchFamily="34" charset="0"/>
                <a:ea typeface="新細明體" pitchFamily="18" charset="-120"/>
                <a:cs typeface="Arial" pitchFamily="34" charset="0"/>
                <a:sym typeface="Arial" pitchFamily="34" charset="0"/>
              </a:rPr>
              <a:t>  </a:t>
            </a:r>
          </a:p>
          <a:p>
            <a:pPr eaLnBrk="1" hangingPunct="1">
              <a:buFontTx/>
              <a:buBlip>
                <a:blip r:embed="rId3"/>
              </a:buBlip>
            </a:pPr>
            <a:endParaRPr lang="zh-TW" altLang="zh-TW" smtClean="0"/>
          </a:p>
        </p:txBody>
      </p:sp>
      <p:sp>
        <p:nvSpPr>
          <p:cNvPr id="100355" name="Shape 617"/>
          <p:cNvSpPr>
            <a:spLocks noChangeArrowheads="1"/>
          </p:cNvSpPr>
          <p:nvPr/>
        </p:nvSpPr>
        <p:spPr bwMode="auto">
          <a:xfrm>
            <a:off x="1385888" y="1614488"/>
            <a:ext cx="6624637" cy="5089525"/>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en-US">
              <a:latin typeface="微軟正黑體" pitchFamily="34" charset="-120"/>
              <a:ea typeface="微軟正黑體" pitchFamily="34" charset="-120"/>
            </a:endParaRPr>
          </a:p>
        </p:txBody>
      </p:sp>
      <p:sp>
        <p:nvSpPr>
          <p:cNvPr id="619" name="Shape 619"/>
          <p:cNvSpPr txBox="1">
            <a:spLocks noChangeArrowheads="1"/>
          </p:cNvSpPr>
          <p:nvPr/>
        </p:nvSpPr>
        <p:spPr bwMode="auto">
          <a:xfrm>
            <a:off x="1104900" y="852488"/>
            <a:ext cx="1651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個人特質的</a:t>
            </a:r>
          </a:p>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澄清與了解</a:t>
            </a:r>
          </a:p>
        </p:txBody>
      </p:sp>
      <p:sp>
        <p:nvSpPr>
          <p:cNvPr id="620" name="Shape 620"/>
          <p:cNvSpPr txBox="1">
            <a:spLocks noChangeArrowheads="1"/>
          </p:cNvSpPr>
          <p:nvPr/>
        </p:nvSpPr>
        <p:spPr bwMode="auto">
          <a:xfrm>
            <a:off x="7345363" y="2989263"/>
            <a:ext cx="1619250" cy="762000"/>
          </a:xfrm>
          <a:prstGeom prst="rect">
            <a:avLst/>
          </a:prstGeom>
          <a:solidFill>
            <a:srgbClr val="FF5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教育與職業</a:t>
            </a:r>
          </a:p>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資料的提供</a:t>
            </a:r>
          </a:p>
        </p:txBody>
      </p:sp>
      <p:sp>
        <p:nvSpPr>
          <p:cNvPr id="621" name="Shape 621"/>
          <p:cNvSpPr txBox="1">
            <a:spLocks noChangeArrowheads="1"/>
          </p:cNvSpPr>
          <p:nvPr/>
        </p:nvSpPr>
        <p:spPr bwMode="auto">
          <a:xfrm>
            <a:off x="295275" y="3397250"/>
            <a:ext cx="1619250" cy="7620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個人與環境關係的協調</a:t>
            </a:r>
          </a:p>
        </p:txBody>
      </p:sp>
      <p:sp>
        <p:nvSpPr>
          <p:cNvPr id="3" name="投影片編號版面配置區 2"/>
          <p:cNvSpPr>
            <a:spLocks noGrp="1"/>
          </p:cNvSpPr>
          <p:nvPr>
            <p:ph type="sldNum" sz="quarter" idx="12"/>
          </p:nvPr>
        </p:nvSpPr>
        <p:spPr/>
        <p:txBody>
          <a:bodyPr/>
          <a:lstStyle/>
          <a:p>
            <a:pPr>
              <a:defRPr/>
            </a:pPr>
            <a:fld id="{5C0102AA-6502-4133-AD11-7C50C503042F}" type="slidenum">
              <a:rPr lang="zh-TW" altLang="en-US">
                <a:latin typeface="微軟正黑體" pitchFamily="34" charset="-120"/>
                <a:ea typeface="微軟正黑體" pitchFamily="34" charset="-120"/>
              </a:rPr>
              <a:pPr>
                <a:defRPr/>
              </a:pPr>
              <a:t>77</a:t>
            </a:fld>
            <a:endParaRPr lang="zh-TW" altLang="en-US">
              <a:latin typeface="微軟正黑體" pitchFamily="34" charset="-120"/>
              <a:ea typeface="微軟正黑體" pitchFamily="34" charset="-120"/>
            </a:endParaRPr>
          </a:p>
        </p:txBody>
      </p:sp>
      <p:sp>
        <p:nvSpPr>
          <p:cNvPr id="12" name="文字方塊 7"/>
          <p:cNvSpPr txBox="1">
            <a:spLocks noChangeArrowheads="1"/>
          </p:cNvSpPr>
          <p:nvPr/>
        </p:nvSpPr>
        <p:spPr bwMode="auto">
          <a:xfrm>
            <a:off x="755650" y="1703388"/>
            <a:ext cx="34861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en-US" altLang="zh-TW" sz="2000" b="1">
                <a:solidFill>
                  <a:srgbClr val="002060"/>
                </a:solidFill>
                <a:latin typeface="微軟正黑體" pitchFamily="34" charset="-120"/>
                <a:ea typeface="微軟正黑體" pitchFamily="34" charset="-120"/>
              </a:rPr>
              <a:t>1.</a:t>
            </a:r>
            <a:r>
              <a:rPr kumimoji="0" lang="zh-TW" altLang="en-US" sz="2000" b="1">
                <a:solidFill>
                  <a:srgbClr val="002060"/>
                </a:solidFill>
                <a:latin typeface="微軟正黑體" pitchFamily="34" charset="-120"/>
                <a:ea typeface="微軟正黑體" pitchFamily="34" charset="-120"/>
              </a:rPr>
              <a:t>興趣（喜不喜歡做）</a:t>
            </a:r>
            <a:endParaRPr kumimoji="0" lang="en-US" altLang="zh-TW" sz="2000" b="1">
              <a:solidFill>
                <a:srgbClr val="002060"/>
              </a:solidFill>
              <a:latin typeface="微軟正黑體" pitchFamily="34" charset="-120"/>
              <a:ea typeface="微軟正黑體" pitchFamily="34" charset="-120"/>
            </a:endParaRPr>
          </a:p>
          <a:p>
            <a:pPr eaLnBrk="1" hangingPunct="1"/>
            <a:r>
              <a:rPr kumimoji="0" lang="en-US" altLang="zh-TW" sz="2000" b="1">
                <a:solidFill>
                  <a:srgbClr val="00B050"/>
                </a:solidFill>
                <a:latin typeface="微軟正黑體" pitchFamily="34" charset="-120"/>
                <a:ea typeface="微軟正黑體" pitchFamily="34" charset="-120"/>
              </a:rPr>
              <a:t>2.</a:t>
            </a:r>
            <a:r>
              <a:rPr kumimoji="0" lang="zh-TW" altLang="en-US" sz="2000" b="1">
                <a:solidFill>
                  <a:srgbClr val="00B050"/>
                </a:solidFill>
                <a:latin typeface="微軟正黑體" pitchFamily="34" charset="-120"/>
                <a:ea typeface="微軟正黑體" pitchFamily="34" charset="-120"/>
              </a:rPr>
              <a:t>能力 </a:t>
            </a:r>
            <a:r>
              <a:rPr kumimoji="0" lang="en-US" altLang="zh-TW" sz="2000" b="1">
                <a:solidFill>
                  <a:srgbClr val="00B050"/>
                </a:solidFill>
                <a:latin typeface="微軟正黑體" pitchFamily="34" charset="-120"/>
                <a:ea typeface="微軟正黑體" pitchFamily="34" charset="-120"/>
              </a:rPr>
              <a:t>(</a:t>
            </a:r>
            <a:r>
              <a:rPr kumimoji="0" lang="zh-TW" altLang="en-US" sz="2000" b="1">
                <a:solidFill>
                  <a:srgbClr val="00B050"/>
                </a:solidFill>
                <a:latin typeface="微軟正黑體" pitchFamily="34" charset="-120"/>
                <a:ea typeface="微軟正黑體" pitchFamily="34" charset="-120"/>
              </a:rPr>
              <a:t>能不能做</a:t>
            </a:r>
            <a:r>
              <a:rPr kumimoji="0" lang="en-US" altLang="zh-TW" sz="2000" b="1">
                <a:solidFill>
                  <a:srgbClr val="00B050"/>
                </a:solidFill>
                <a:latin typeface="微軟正黑體" pitchFamily="34" charset="-120"/>
                <a:ea typeface="微軟正黑體" pitchFamily="34" charset="-120"/>
              </a:rPr>
              <a:t>)</a:t>
            </a:r>
          </a:p>
          <a:p>
            <a:pPr eaLnBrk="1" hangingPunct="1"/>
            <a:r>
              <a:rPr kumimoji="0" lang="en-US" altLang="zh-TW" sz="2000" b="1">
                <a:solidFill>
                  <a:srgbClr val="376092"/>
                </a:solidFill>
                <a:latin typeface="微軟正黑體" pitchFamily="34" charset="-120"/>
                <a:ea typeface="微軟正黑體" pitchFamily="34" charset="-120"/>
              </a:rPr>
              <a:t>3.</a:t>
            </a:r>
            <a:r>
              <a:rPr kumimoji="0" lang="zh-TW" altLang="en-US" sz="2000" b="1">
                <a:solidFill>
                  <a:srgbClr val="376092"/>
                </a:solidFill>
                <a:latin typeface="微軟正黑體" pitchFamily="34" charset="-120"/>
                <a:ea typeface="微軟正黑體" pitchFamily="34" charset="-120"/>
              </a:rPr>
              <a:t>人格特質 </a:t>
            </a:r>
            <a:r>
              <a:rPr kumimoji="0" lang="en-US" altLang="zh-TW" sz="2000" b="1">
                <a:solidFill>
                  <a:srgbClr val="376092"/>
                </a:solidFill>
                <a:latin typeface="微軟正黑體" pitchFamily="34" charset="-120"/>
                <a:ea typeface="微軟正黑體" pitchFamily="34" charset="-120"/>
              </a:rPr>
              <a:t>(</a:t>
            </a:r>
            <a:r>
              <a:rPr kumimoji="0" lang="zh-TW" altLang="en-US" sz="2000" b="1">
                <a:solidFill>
                  <a:srgbClr val="376092"/>
                </a:solidFill>
                <a:latin typeface="微軟正黑體" pitchFamily="34" charset="-120"/>
                <a:ea typeface="微軟正黑體" pitchFamily="34" charset="-120"/>
              </a:rPr>
              <a:t>適不適合做）</a:t>
            </a:r>
          </a:p>
          <a:p>
            <a:pPr eaLnBrk="1" hangingPunct="1"/>
            <a:r>
              <a:rPr kumimoji="0" lang="en-US" altLang="zh-TW" sz="2000" b="1">
                <a:solidFill>
                  <a:srgbClr val="C00000"/>
                </a:solidFill>
                <a:latin typeface="微軟正黑體" pitchFamily="34" charset="-120"/>
                <a:ea typeface="微軟正黑體" pitchFamily="34" charset="-120"/>
              </a:rPr>
              <a:t>4.</a:t>
            </a:r>
            <a:r>
              <a:rPr kumimoji="0" lang="zh-TW" altLang="en-US" sz="2000" b="1">
                <a:solidFill>
                  <a:srgbClr val="C00000"/>
                </a:solidFill>
                <a:latin typeface="微軟正黑體" pitchFamily="34" charset="-120"/>
                <a:ea typeface="微軟正黑體" pitchFamily="34" charset="-120"/>
              </a:rPr>
              <a:t>價值觀 </a:t>
            </a:r>
            <a:r>
              <a:rPr kumimoji="0" lang="en-US" altLang="zh-TW" sz="2000" b="1">
                <a:solidFill>
                  <a:srgbClr val="C00000"/>
                </a:solidFill>
                <a:latin typeface="微軟正黑體" pitchFamily="34" charset="-120"/>
                <a:ea typeface="微軟正黑體" pitchFamily="34" charset="-120"/>
              </a:rPr>
              <a:t>(</a:t>
            </a:r>
            <a:r>
              <a:rPr kumimoji="0" lang="zh-TW" altLang="en-US" sz="2000" b="1">
                <a:solidFill>
                  <a:srgbClr val="C00000"/>
                </a:solidFill>
                <a:latin typeface="微軟正黑體" pitchFamily="34" charset="-120"/>
                <a:ea typeface="微軟正黑體" pitchFamily="34" charset="-120"/>
              </a:rPr>
              <a:t>願不願意做</a:t>
            </a:r>
            <a:r>
              <a:rPr kumimoji="0" lang="zh-TW" altLang="en-US" sz="2000">
                <a:latin typeface="微軟正黑體" pitchFamily="34" charset="-120"/>
                <a:ea typeface="微軟正黑體" pitchFamily="34" charset="-120"/>
              </a:rPr>
              <a:t> </a:t>
            </a:r>
            <a:r>
              <a:rPr kumimoji="0" lang="en-US" altLang="zh-TW" sz="2000" b="1">
                <a:solidFill>
                  <a:srgbClr val="C00000"/>
                </a:solidFill>
                <a:latin typeface="微軟正黑體" pitchFamily="34" charset="-120"/>
                <a:ea typeface="微軟正黑體" pitchFamily="34" charset="-120"/>
              </a:rPr>
              <a:t>)</a:t>
            </a:r>
          </a:p>
        </p:txBody>
      </p:sp>
      <p:sp>
        <p:nvSpPr>
          <p:cNvPr id="14" name="文字方塊 11"/>
          <p:cNvSpPr txBox="1">
            <a:spLocks noChangeArrowheads="1"/>
          </p:cNvSpPr>
          <p:nvPr/>
        </p:nvSpPr>
        <p:spPr bwMode="auto">
          <a:xfrm>
            <a:off x="0" y="4316413"/>
            <a:ext cx="15113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機緣</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家庭因素</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社會潮流</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家人期望</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同儕團體</a:t>
            </a:r>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地緣關係</a:t>
            </a:r>
          </a:p>
          <a:p>
            <a:pPr algn="ctr" eaLnBrk="1" hangingPunct="1">
              <a:buFontTx/>
              <a:buChar char="•"/>
            </a:pPr>
            <a:r>
              <a:rPr kumimoji="0" lang="zh-TW" altLang="en-US" sz="2000" b="1">
                <a:latin typeface="微軟正黑體" pitchFamily="34" charset="-120"/>
                <a:ea typeface="微軟正黑體" pitchFamily="34" charset="-120"/>
              </a:rPr>
              <a:t>阻力助力</a:t>
            </a:r>
          </a:p>
        </p:txBody>
      </p:sp>
      <p:sp>
        <p:nvSpPr>
          <p:cNvPr id="15" name="文字方塊 15"/>
          <p:cNvSpPr txBox="1">
            <a:spLocks noChangeArrowheads="1"/>
          </p:cNvSpPr>
          <p:nvPr/>
        </p:nvSpPr>
        <p:spPr bwMode="auto">
          <a:xfrm>
            <a:off x="7167563" y="3751263"/>
            <a:ext cx="19764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科系類別</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職業類別</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學校類別</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升學管道</a:t>
            </a:r>
            <a:endParaRPr kumimoji="0" lang="en-US" altLang="zh-TW" sz="2000" b="1">
              <a:latin typeface="微軟正黑體" pitchFamily="34" charset="-120"/>
              <a:ea typeface="微軟正黑體" pitchFamily="34" charset="-120"/>
            </a:endParaRPr>
          </a:p>
        </p:txBody>
      </p:sp>
      <p:sp>
        <p:nvSpPr>
          <p:cNvPr id="16" name="Rectangle 14"/>
          <p:cNvSpPr/>
          <p:nvPr/>
        </p:nvSpPr>
        <p:spPr>
          <a:xfrm>
            <a:off x="3130180" y="316243"/>
            <a:ext cx="3215352" cy="769441"/>
          </a:xfrm>
          <a:prstGeom prst="rect">
            <a:avLst/>
          </a:prstGeom>
          <a:solidFill>
            <a:schemeClr val="tx2">
              <a:lumMod val="75000"/>
            </a:schemeClr>
          </a:solid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kumimoji="0" lang="zh-TW" altLang="en-US" sz="4400" b="1" dirty="0">
                <a:ln w="17780" cmpd="sng">
                  <a:solidFill>
                    <a:srgbClr val="FFFFFF"/>
                  </a:solidFill>
                  <a:prstDash val="solid"/>
                  <a:miter lim="800000"/>
                </a:ln>
                <a:effectLst>
                  <a:outerShdw blurRad="50800" algn="tl" rotWithShape="0">
                    <a:srgbClr val="000000"/>
                  </a:outerShdw>
                </a:effectLst>
                <a:latin typeface="Apple LiGothic Medium"/>
                <a:ea typeface="Apple LiGothic Medium"/>
                <a:cs typeface="Apple LiGothic Medium"/>
              </a:rPr>
              <a:t>生涯金三角</a:t>
            </a:r>
            <a:endParaRPr kumimoji="0" lang="en-US" altLang="zh-TW" sz="4400" b="1" dirty="0">
              <a:ln w="17780" cmpd="sng">
                <a:solidFill>
                  <a:srgbClr val="FFFFFF"/>
                </a:solidFill>
                <a:prstDash val="solid"/>
                <a:miter lim="800000"/>
              </a:ln>
              <a:effectLst>
                <a:outerShdw blurRad="50800" algn="tl" rotWithShape="0">
                  <a:srgbClr val="000000"/>
                </a:outerShdw>
              </a:effectLst>
              <a:latin typeface="Apple LiGothic Medium"/>
              <a:ea typeface="Apple LiGothic Medium"/>
              <a:cs typeface="Apple LiGothic Medium"/>
            </a:endParaRPr>
          </a:p>
        </p:txBody>
      </p:sp>
      <p:sp>
        <p:nvSpPr>
          <p:cNvPr id="17" name="Text Box 18"/>
          <p:cNvSpPr txBox="1">
            <a:spLocks noChangeArrowheads="1"/>
          </p:cNvSpPr>
          <p:nvPr/>
        </p:nvSpPr>
        <p:spPr bwMode="auto">
          <a:xfrm>
            <a:off x="6019800" y="1289050"/>
            <a:ext cx="2871788" cy="1200150"/>
          </a:xfrm>
          <a:prstGeom prst="rect">
            <a:avLst/>
          </a:prstGeom>
          <a:solidFill>
            <a:srgbClr val="800000"/>
          </a:solidFill>
          <a:ln>
            <a:noFill/>
          </a:ln>
          <a:effectLst/>
          <a:extLst/>
        </p:spPr>
        <p:txBody>
          <a:bodyPr>
            <a:spAutoFit/>
          </a:bodyPr>
          <a:lstStyle/>
          <a:p>
            <a:pPr fontAlgn="auto">
              <a:spcBef>
                <a:spcPct val="50000"/>
              </a:spcBef>
              <a:spcAft>
                <a:spcPts val="0"/>
              </a:spcAft>
              <a:defRPr/>
            </a:pPr>
            <a:r>
              <a:rPr kumimoji="0" lang="zh-TW" altLang="en-US" sz="2400" b="1" dirty="0">
                <a:solidFill>
                  <a:srgbClr val="FFFF00"/>
                </a:solidFill>
                <a:effectLst>
                  <a:outerShdw blurRad="38100" dist="38100" dir="2700000" algn="tl">
                    <a:srgbClr val="000000"/>
                  </a:outerShdw>
                </a:effectLst>
                <a:latin typeface="微軟正黑體" pitchFamily="34" charset="-120"/>
                <a:ea typeface="微軟正黑體" pitchFamily="34" charset="-120"/>
              </a:rPr>
              <a:t>蒐集資料再決定，</a:t>
            </a:r>
            <a:r>
              <a:rPr kumimoji="0" lang="en-US" altLang="zh-TW" sz="2400" b="1" dirty="0">
                <a:solidFill>
                  <a:srgbClr val="FFFF00"/>
                </a:solidFill>
                <a:effectLst>
                  <a:outerShdw blurRad="38100" dist="38100" dir="2700000" algn="tl">
                    <a:srgbClr val="000000"/>
                  </a:outerShdw>
                </a:effectLst>
                <a:latin typeface="微軟正黑體" pitchFamily="34" charset="-120"/>
                <a:ea typeface="微軟正黑體" pitchFamily="34" charset="-120"/>
              </a:rPr>
              <a:t/>
            </a:r>
            <a:br>
              <a:rPr kumimoji="0" lang="en-US" altLang="zh-TW" sz="2400" b="1" dirty="0">
                <a:solidFill>
                  <a:srgbClr val="FFFF00"/>
                </a:solidFill>
                <a:effectLst>
                  <a:outerShdw blurRad="38100" dist="38100" dir="2700000" algn="tl">
                    <a:srgbClr val="000000"/>
                  </a:outerShdw>
                </a:effectLst>
                <a:latin typeface="微軟正黑體" pitchFamily="34" charset="-120"/>
                <a:ea typeface="微軟正黑體" pitchFamily="34" charset="-120"/>
              </a:rPr>
            </a:br>
            <a:r>
              <a:rPr kumimoji="0" lang="zh-TW" altLang="en-US" sz="2400" b="1" dirty="0">
                <a:solidFill>
                  <a:srgbClr val="FFFF00"/>
                </a:solidFill>
                <a:effectLst>
                  <a:outerShdw blurRad="38100" dist="38100" dir="2700000" algn="tl">
                    <a:srgbClr val="000000"/>
                  </a:outerShdw>
                </a:effectLst>
                <a:latin typeface="微軟正黑體" pitchFamily="34" charset="-120"/>
                <a:ea typeface="微軟正黑體" pitchFamily="34" charset="-120"/>
              </a:rPr>
              <a:t>再收集資料再討論！做好生涯規劃</a:t>
            </a:r>
            <a:endParaRPr kumimoji="0" lang="en-US" altLang="zh-TW" sz="2400" b="1" dirty="0">
              <a:solidFill>
                <a:srgbClr val="FFFF00"/>
              </a:solidFill>
              <a:effectLst>
                <a:outerShdw blurRad="38100" dist="38100" dir="2700000" algn="tl">
                  <a:srgbClr val="000000"/>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29333651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9"/>
                                        </p:tgtEl>
                                        <p:attrNameLst>
                                          <p:attrName>style.visibility</p:attrName>
                                        </p:attrNameLst>
                                      </p:cBhvr>
                                      <p:to>
                                        <p:strVal val="visible"/>
                                      </p:to>
                                    </p:set>
                                    <p:animEffect transition="in" filter="fade">
                                      <p:cBhvr>
                                        <p:cTn id="7" dur="1000"/>
                                        <p:tgtEl>
                                          <p:spTgt spid="619"/>
                                        </p:tgtEl>
                                      </p:cBhvr>
                                    </p:animEffect>
                                    <p:anim calcmode="lin" valueType="num">
                                      <p:cBhvr>
                                        <p:cTn id="8" dur="1000" fill="hold"/>
                                        <p:tgtEl>
                                          <p:spTgt spid="619"/>
                                        </p:tgtEl>
                                        <p:attrNameLst>
                                          <p:attrName>ppt_x</p:attrName>
                                        </p:attrNameLst>
                                      </p:cBhvr>
                                      <p:tavLst>
                                        <p:tav tm="0">
                                          <p:val>
                                            <p:strVal val="#ppt_x"/>
                                          </p:val>
                                        </p:tav>
                                        <p:tav tm="100000">
                                          <p:val>
                                            <p:strVal val="#ppt_x"/>
                                          </p:val>
                                        </p:tav>
                                      </p:tavLst>
                                    </p:anim>
                                    <p:anim calcmode="lin" valueType="num">
                                      <p:cBhvr>
                                        <p:cTn id="9" dur="1000" fill="hold"/>
                                        <p:tgtEl>
                                          <p:spTgt spid="6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21"/>
                                        </p:tgtEl>
                                        <p:attrNameLst>
                                          <p:attrName>style.visibility</p:attrName>
                                        </p:attrNameLst>
                                      </p:cBhvr>
                                      <p:to>
                                        <p:strVal val="visible"/>
                                      </p:to>
                                    </p:set>
                                    <p:animEffect transition="in" filter="fade">
                                      <p:cBhvr>
                                        <p:cTn id="19" dur="1000"/>
                                        <p:tgtEl>
                                          <p:spTgt spid="621"/>
                                        </p:tgtEl>
                                      </p:cBhvr>
                                    </p:animEffect>
                                    <p:anim calcmode="lin" valueType="num">
                                      <p:cBhvr>
                                        <p:cTn id="20" dur="1000" fill="hold"/>
                                        <p:tgtEl>
                                          <p:spTgt spid="621"/>
                                        </p:tgtEl>
                                        <p:attrNameLst>
                                          <p:attrName>ppt_x</p:attrName>
                                        </p:attrNameLst>
                                      </p:cBhvr>
                                      <p:tavLst>
                                        <p:tav tm="0">
                                          <p:val>
                                            <p:strVal val="#ppt_x"/>
                                          </p:val>
                                        </p:tav>
                                        <p:tav tm="100000">
                                          <p:val>
                                            <p:strVal val="#ppt_x"/>
                                          </p:val>
                                        </p:tav>
                                      </p:tavLst>
                                    </p:anim>
                                    <p:anim calcmode="lin" valueType="num">
                                      <p:cBhvr>
                                        <p:cTn id="21" dur="1000" fill="hold"/>
                                        <p:tgtEl>
                                          <p:spTgt spid="62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20"/>
                                        </p:tgtEl>
                                        <p:attrNameLst>
                                          <p:attrName>style.visibility</p:attrName>
                                        </p:attrNameLst>
                                      </p:cBhvr>
                                      <p:to>
                                        <p:strVal val="visible"/>
                                      </p:to>
                                    </p:set>
                                    <p:animEffect transition="in" filter="fade">
                                      <p:cBhvr>
                                        <p:cTn id="31" dur="1000"/>
                                        <p:tgtEl>
                                          <p:spTgt spid="620"/>
                                        </p:tgtEl>
                                      </p:cBhvr>
                                    </p:animEffect>
                                    <p:anim calcmode="lin" valueType="num">
                                      <p:cBhvr>
                                        <p:cTn id="32" dur="1000" fill="hold"/>
                                        <p:tgtEl>
                                          <p:spTgt spid="620"/>
                                        </p:tgtEl>
                                        <p:attrNameLst>
                                          <p:attrName>ppt_x</p:attrName>
                                        </p:attrNameLst>
                                      </p:cBhvr>
                                      <p:tavLst>
                                        <p:tav tm="0">
                                          <p:val>
                                            <p:strVal val="#ppt_x"/>
                                          </p:val>
                                        </p:tav>
                                        <p:tav tm="100000">
                                          <p:val>
                                            <p:strVal val="#ppt_x"/>
                                          </p:val>
                                        </p:tav>
                                      </p:tavLst>
                                    </p:anim>
                                    <p:anim calcmode="lin" valueType="num">
                                      <p:cBhvr>
                                        <p:cTn id="33" dur="1000" fill="hold"/>
                                        <p:tgtEl>
                                          <p:spTgt spid="62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ox(in)">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 grpId="0" animBg="1"/>
      <p:bldP spid="620" grpId="0" animBg="1"/>
      <p:bldP spid="621" grpId="0" animBg="1"/>
      <p:bldP spid="12" grpId="0"/>
      <p:bldP spid="14" grpId="0"/>
      <p:bldP spid="15" grpId="0"/>
      <p:bldP spid="1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78</a:t>
            </a:fld>
            <a:endParaRPr lang="zh-TW" altLang="en-US">
              <a:solidFill>
                <a:prstClr val="black">
                  <a:tint val="75000"/>
                </a:prstClr>
              </a:solidFill>
            </a:endParaRPr>
          </a:p>
        </p:txBody>
      </p:sp>
      <p:sp>
        <p:nvSpPr>
          <p:cNvPr id="16" name="圓角矩形 15"/>
          <p:cNvSpPr/>
          <p:nvPr/>
        </p:nvSpPr>
        <p:spPr>
          <a:xfrm>
            <a:off x="467544" y="476672"/>
            <a:ext cx="8352928" cy="865188"/>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kumimoji="0" lang="en-US" altLang="zh-TW" sz="3600" b="1" dirty="0" smtClean="0">
                <a:latin typeface="微軟正黑體" pitchFamily="34" charset="-120"/>
                <a:ea typeface="微軟正黑體" pitchFamily="34" charset="-120"/>
              </a:rPr>
              <a:t>108</a:t>
            </a:r>
            <a:r>
              <a:rPr kumimoji="0" lang="zh-TW" altLang="en-US" sz="3600" b="1" dirty="0" smtClean="0">
                <a:latin typeface="微軟正黑體" pitchFamily="34" charset="-120"/>
                <a:ea typeface="微軟正黑體" pitchFamily="34" charset="-120"/>
              </a:rPr>
              <a:t>年彰化區免試入學志願選填統計</a:t>
            </a:r>
            <a:endParaRPr kumimoji="0" lang="zh-TW" altLang="en-US" sz="3600" b="1" dirty="0">
              <a:latin typeface="微軟正黑體" pitchFamily="34" charset="-120"/>
              <a:ea typeface="微軟正黑體" pitchFamily="34" charset="-120"/>
            </a:endParaRPr>
          </a:p>
        </p:txBody>
      </p:sp>
      <p:sp>
        <p:nvSpPr>
          <p:cNvPr id="9" name="文字方塊 3"/>
          <p:cNvSpPr txBox="1">
            <a:spLocks noChangeArrowheads="1"/>
          </p:cNvSpPr>
          <p:nvPr/>
        </p:nvSpPr>
        <p:spPr bwMode="auto">
          <a:xfrm>
            <a:off x="467544" y="1484784"/>
            <a:ext cx="7451353" cy="404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lvl="1" algn="just" eaLnBrk="1" hangingPunct="1">
              <a:lnSpc>
                <a:spcPts val="2800"/>
              </a:lnSpc>
              <a:spcAft>
                <a:spcPts val="1200"/>
              </a:spcAft>
              <a:buClr>
                <a:schemeClr val="accent1"/>
              </a:buClr>
              <a:buSzPct val="85000"/>
              <a:buFont typeface="Wingdings" pitchFamily="2" charset="2"/>
              <a:buChar char="l"/>
            </a:pPr>
            <a:r>
              <a:rPr lang="zh-TW" altLang="en-US" sz="2400" b="1" dirty="0" smtClean="0">
                <a:latin typeface="微軟正黑體" pitchFamily="34" charset="-120"/>
                <a:ea typeface="微軟正黑體" pitchFamily="34" charset="-120"/>
                <a:cs typeface="華康儷粗圓"/>
              </a:rPr>
              <a:t>平均</a:t>
            </a:r>
            <a:r>
              <a:rPr lang="zh-TW" altLang="en-US" sz="2400" b="1" dirty="0" smtClean="0">
                <a:solidFill>
                  <a:srgbClr val="FF0000"/>
                </a:solidFill>
                <a:latin typeface="微軟正黑體" pitchFamily="34" charset="-120"/>
                <a:ea typeface="微軟正黑體" pitchFamily="34" charset="-120"/>
                <a:cs typeface="華康儷粗圓"/>
              </a:rPr>
              <a:t>選填</a:t>
            </a:r>
            <a:r>
              <a:rPr lang="zh-TW" altLang="en-US" sz="2400" b="1" dirty="0" smtClean="0">
                <a:latin typeface="微軟正黑體" pitchFamily="34" charset="-120"/>
                <a:ea typeface="微軟正黑體" pitchFamily="34" charset="-120"/>
                <a:cs typeface="華康儷粗圓"/>
              </a:rPr>
              <a:t>志願數</a:t>
            </a:r>
            <a:r>
              <a:rPr lang="en-US" altLang="zh-TW" sz="2400" dirty="0" smtClean="0">
                <a:solidFill>
                  <a:srgbClr val="FF0000"/>
                </a:solidFill>
              </a:rPr>
              <a:t>21.58</a:t>
            </a:r>
            <a:r>
              <a:rPr lang="en-US" altLang="zh-TW" sz="2400" b="1" dirty="0" smtClean="0">
                <a:latin typeface="微軟正黑體" pitchFamily="34" charset="-120"/>
                <a:ea typeface="微軟正黑體" pitchFamily="34" charset="-120"/>
                <a:cs typeface="華康儷粗圓"/>
              </a:rPr>
              <a:t>(</a:t>
            </a:r>
            <a:r>
              <a:rPr lang="zh-TW" altLang="zh-TW" sz="2400" b="1" dirty="0" smtClean="0">
                <a:latin typeface="微軟正黑體" pitchFamily="34" charset="-120"/>
                <a:ea typeface="微軟正黑體" pitchFamily="34" charset="-120"/>
                <a:cs typeface="華康儷粗圓"/>
              </a:rPr>
              <a:t>全國</a:t>
            </a:r>
            <a:r>
              <a:rPr lang="en-US" altLang="zh-TW" sz="2400" b="1" dirty="0" smtClean="0">
                <a:latin typeface="微軟正黑體" pitchFamily="34" charset="-120"/>
                <a:ea typeface="微軟正黑體" pitchFamily="34" charset="-120"/>
                <a:cs typeface="華康儷粗圓"/>
              </a:rPr>
              <a:t>15.04*)</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smtClean="0">
                <a:latin typeface="微軟正黑體" pitchFamily="34" charset="-120"/>
                <a:ea typeface="微軟正黑體" pitchFamily="34" charset="-120"/>
                <a:cs typeface="華康儷粗圓"/>
              </a:rPr>
              <a:t>平均錄取志願數第</a:t>
            </a:r>
            <a:r>
              <a:rPr lang="en-US" altLang="zh-TW" sz="2400" b="1" dirty="0" smtClean="0">
                <a:solidFill>
                  <a:srgbClr val="FF0000"/>
                </a:solidFill>
                <a:latin typeface="微軟正黑體" pitchFamily="34" charset="-120"/>
                <a:ea typeface="微軟正黑體" pitchFamily="34" charset="-120"/>
                <a:cs typeface="華康儷粗圓"/>
              </a:rPr>
              <a:t>3.1</a:t>
            </a:r>
            <a:r>
              <a:rPr lang="zh-TW" altLang="en-US" sz="2400" b="1" dirty="0" smtClean="0">
                <a:latin typeface="微軟正黑體" pitchFamily="34" charset="-120"/>
                <a:ea typeface="微軟正黑體" pitchFamily="34" charset="-120"/>
                <a:cs typeface="華康儷粗圓"/>
              </a:rPr>
              <a:t>個志願序</a:t>
            </a:r>
            <a:r>
              <a:rPr lang="en-US" altLang="zh-TW" sz="2400" b="1" dirty="0" smtClean="0">
                <a:latin typeface="微軟正黑體" pitchFamily="34" charset="-120"/>
                <a:ea typeface="微軟正黑體" pitchFamily="34" charset="-120"/>
                <a:cs typeface="華康儷粗圓"/>
              </a:rPr>
              <a:t>(</a:t>
            </a:r>
            <a:r>
              <a:rPr lang="zh-TW" altLang="zh-TW" sz="2400" b="1" dirty="0" smtClean="0">
                <a:latin typeface="微軟正黑體" pitchFamily="34" charset="-120"/>
                <a:ea typeface="微軟正黑體" pitchFamily="34" charset="-120"/>
                <a:cs typeface="華康儷粗圓"/>
              </a:rPr>
              <a:t>全國</a:t>
            </a:r>
            <a:r>
              <a:rPr lang="en-US" altLang="zh-TW" sz="2400" b="1" dirty="0" smtClean="0">
                <a:latin typeface="微軟正黑體" pitchFamily="34" charset="-120"/>
                <a:ea typeface="微軟正黑體" pitchFamily="34" charset="-120"/>
                <a:cs typeface="華康儷粗圓"/>
              </a:rPr>
              <a:t>2.55*)</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smtClean="0">
                <a:latin typeface="微軟正黑體" pitchFamily="34" charset="-120"/>
                <a:ea typeface="微軟正黑體" pitchFamily="34" charset="-120"/>
                <a:cs typeface="華康儷粗圓"/>
              </a:rPr>
              <a:t>錄取第一志願者為</a:t>
            </a:r>
            <a:r>
              <a:rPr lang="en-US" altLang="zh-TW" sz="2400" b="1" dirty="0" smtClean="0">
                <a:latin typeface="微軟正黑體" pitchFamily="34" charset="-120"/>
                <a:ea typeface="微軟正黑體" pitchFamily="34" charset="-120"/>
                <a:cs typeface="華康儷粗圓"/>
              </a:rPr>
              <a:t>48.15%</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smtClean="0">
                <a:latin typeface="微軟正黑體" pitchFamily="34" charset="-120"/>
                <a:ea typeface="微軟正黑體" pitchFamily="34" charset="-120"/>
                <a:cs typeface="華康儷粗圓"/>
              </a:rPr>
              <a:t>錄取前三志願者為</a:t>
            </a:r>
            <a:r>
              <a:rPr lang="en-US" altLang="zh-TW" sz="2400" b="1" dirty="0" smtClean="0">
                <a:latin typeface="微軟正黑體" pitchFamily="34" charset="-120"/>
                <a:ea typeface="微軟正黑體" pitchFamily="34" charset="-120"/>
                <a:cs typeface="華康儷粗圓"/>
              </a:rPr>
              <a:t>78.05%</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smtClean="0">
                <a:latin typeface="微軟正黑體" pitchFamily="34" charset="-120"/>
                <a:ea typeface="微軟正黑體" pitchFamily="34" charset="-120"/>
                <a:cs typeface="華康儷粗圓"/>
              </a:rPr>
              <a:t>錄取前五志願者為</a:t>
            </a:r>
            <a:r>
              <a:rPr lang="en-US" altLang="zh-TW" sz="2400" b="1" dirty="0" smtClean="0">
                <a:latin typeface="微軟正黑體" pitchFamily="34" charset="-120"/>
                <a:ea typeface="微軟正黑體" pitchFamily="34" charset="-120"/>
                <a:cs typeface="華康儷粗圓"/>
              </a:rPr>
              <a:t>85.41%</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solidFill>
                  <a:srgbClr val="FF0000"/>
                </a:solidFill>
                <a:latin typeface="微軟正黑體" pitchFamily="34" charset="-120"/>
                <a:ea typeface="微軟正黑體" pitchFamily="34" charset="-120"/>
                <a:cs typeface="華康儷粗圓"/>
              </a:rPr>
              <a:t>前三</a:t>
            </a:r>
            <a:r>
              <a:rPr lang="zh-TW" altLang="en-US" sz="2400" b="1" dirty="0" smtClean="0">
                <a:solidFill>
                  <a:srgbClr val="FF0000"/>
                </a:solidFill>
                <a:latin typeface="微軟正黑體" pitchFamily="34" charset="-120"/>
                <a:ea typeface="微軟正黑體" pitchFamily="34" charset="-120"/>
                <a:cs typeface="華康儷粗圓"/>
              </a:rPr>
              <a:t>志願錄取高中者佔</a:t>
            </a:r>
            <a:r>
              <a:rPr lang="en-US" altLang="zh-TW" sz="2400" b="1" dirty="0" smtClean="0">
                <a:latin typeface="微軟正黑體" pitchFamily="34" charset="-120"/>
                <a:ea typeface="微軟正黑體" pitchFamily="34" charset="-120"/>
                <a:cs typeface="華康儷粗圓"/>
              </a:rPr>
              <a:t>35.64</a:t>
            </a:r>
            <a:r>
              <a:rPr lang="en-US" altLang="zh-TW" sz="2400" b="1" dirty="0" smtClean="0">
                <a:solidFill>
                  <a:srgbClr val="FF0000"/>
                </a:solidFill>
                <a:latin typeface="微軟正黑體" pitchFamily="34" charset="-120"/>
                <a:ea typeface="微軟正黑體" pitchFamily="34" charset="-120"/>
                <a:cs typeface="華康儷粗圓"/>
              </a:rPr>
              <a:t>%</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solidFill>
                  <a:srgbClr val="FF0000"/>
                </a:solidFill>
                <a:latin typeface="微軟正黑體" pitchFamily="34" charset="-120"/>
                <a:ea typeface="微軟正黑體" pitchFamily="34" charset="-120"/>
                <a:cs typeface="華康儷粗圓"/>
              </a:rPr>
              <a:t>前三</a:t>
            </a:r>
            <a:r>
              <a:rPr lang="zh-TW" altLang="en-US" sz="2400" b="1" dirty="0" smtClean="0">
                <a:solidFill>
                  <a:srgbClr val="FF0000"/>
                </a:solidFill>
                <a:latin typeface="微軟正黑體" pitchFamily="34" charset="-120"/>
                <a:ea typeface="微軟正黑體" pitchFamily="34" charset="-120"/>
                <a:cs typeface="華康儷粗圓"/>
              </a:rPr>
              <a:t>志願錄取高職者佔</a:t>
            </a:r>
            <a:r>
              <a:rPr lang="en-US" altLang="zh-TW" sz="2400" b="1" dirty="0" smtClean="0">
                <a:latin typeface="微軟正黑體" pitchFamily="34" charset="-120"/>
                <a:ea typeface="微軟正黑體" pitchFamily="34" charset="-120"/>
                <a:cs typeface="華康儷粗圓"/>
              </a:rPr>
              <a:t>34.95</a:t>
            </a:r>
            <a:r>
              <a:rPr lang="en-US" altLang="zh-TW" sz="2400" b="1" dirty="0" smtClean="0">
                <a:solidFill>
                  <a:srgbClr val="FF0000"/>
                </a:solidFill>
                <a:latin typeface="微軟正黑體" pitchFamily="34" charset="-120"/>
                <a:ea typeface="微軟正黑體" pitchFamily="34" charset="-120"/>
                <a:cs typeface="華康儷粗圓"/>
              </a:rPr>
              <a:t>%</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smtClean="0">
                <a:latin typeface="微軟正黑體" pitchFamily="34" charset="-120"/>
                <a:ea typeface="微軟正黑體" pitchFamily="34" charset="-120"/>
                <a:cs typeface="華康儷粗圓"/>
              </a:rPr>
              <a:t>總錄取率為</a:t>
            </a:r>
            <a:r>
              <a:rPr lang="en-US" altLang="zh-TW" sz="2400" b="1" dirty="0" smtClean="0">
                <a:latin typeface="微軟正黑體" pitchFamily="34" charset="-120"/>
                <a:ea typeface="微軟正黑體" pitchFamily="34" charset="-120"/>
                <a:cs typeface="華康儷粗圓"/>
              </a:rPr>
              <a:t>98.64</a:t>
            </a:r>
            <a:r>
              <a:rPr lang="zh-TW" altLang="en-US" sz="2400" b="1" dirty="0" smtClean="0">
                <a:latin typeface="微軟正黑體" pitchFamily="34" charset="-120"/>
                <a:ea typeface="微軟正黑體" pitchFamily="34" charset="-120"/>
                <a:cs typeface="華康儷粗圓"/>
              </a:rPr>
              <a:t>％</a:t>
            </a:r>
            <a:endParaRPr lang="en-US" altLang="zh-TW" sz="2400" b="1" dirty="0" smtClean="0">
              <a:latin typeface="微軟正黑體" pitchFamily="34" charset="-120"/>
              <a:ea typeface="微軟正黑體" pitchFamily="34" charset="-120"/>
              <a:cs typeface="華康儷粗圓"/>
            </a:endParaRPr>
          </a:p>
        </p:txBody>
      </p:sp>
      <p:pic>
        <p:nvPicPr>
          <p:cNvPr id="12" name="圖片 11"/>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588223" y="4293096"/>
            <a:ext cx="1700691" cy="201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爆炸 1 2"/>
          <p:cNvSpPr/>
          <p:nvPr/>
        </p:nvSpPr>
        <p:spPr>
          <a:xfrm>
            <a:off x="1794211" y="1926126"/>
            <a:ext cx="5472608" cy="3672408"/>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2800" b="1" dirty="0">
                <a:latin typeface="微軟正黑體" panose="020B0604030504040204" pitchFamily="34" charset="-120"/>
                <a:ea typeface="微軟正黑體" panose="020B0604030504040204" pitchFamily="34" charset="-120"/>
              </a:rPr>
              <a:t>未</a:t>
            </a:r>
            <a:r>
              <a:rPr lang="zh-TW" altLang="en-US" sz="2800" b="1" dirty="0" smtClean="0">
                <a:latin typeface="微軟正黑體" panose="020B0604030504040204" pitchFamily="34" charset="-120"/>
                <a:ea typeface="微軟正黑體" panose="020B0604030504040204" pitchFamily="34" charset="-120"/>
              </a:rPr>
              <a:t>率取者請留意各校續招資訊</a:t>
            </a:r>
            <a:endParaRPr lang="zh-TW" altLang="en-US"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952148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資料庫圖表 5"/>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內容版面配置區 3"/>
          <p:cNvGraphicFramePr>
            <a:graphicFrameLocks noGrp="1"/>
          </p:cNvGraphicFramePr>
          <p:nvPr>
            <p:ph idx="1"/>
          </p:nvPr>
        </p:nvGraphicFramePr>
        <p:xfrm>
          <a:off x="5134" y="1484784"/>
          <a:ext cx="8568952" cy="48139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79</a:t>
            </a:fld>
            <a:endParaRPr lang="zh-TW" altLang="en-US">
              <a:solidFill>
                <a:prstClr val="black">
                  <a:tint val="75000"/>
                </a:prstClr>
              </a:solidFill>
            </a:endParaRPr>
          </a:p>
        </p:txBody>
      </p:sp>
    </p:spTree>
    <p:extLst>
      <p:ext uri="{BB962C8B-B14F-4D97-AF65-F5344CB8AC3E}">
        <p14:creationId xmlns:p14="http://schemas.microsoft.com/office/powerpoint/2010/main" val="42609767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3342330576"/>
              </p:ext>
            </p:extLst>
          </p:nvPr>
        </p:nvGraphicFramePr>
        <p:xfrm>
          <a:off x="453642" y="1484784"/>
          <a:ext cx="8244595" cy="4608000"/>
        </p:xfrm>
        <a:graphic>
          <a:graphicData uri="http://schemas.openxmlformats.org/drawingml/2006/table">
            <a:tbl>
              <a:tblPr firstRow="1" bandRow="1">
                <a:tableStyleId>{E8B1032C-EA38-4F05-BA0D-38AFFFC7BED3}</a:tableStyleId>
              </a:tblPr>
              <a:tblGrid>
                <a:gridCol w="1645688">
                  <a:extLst>
                    <a:ext uri="{9D8B030D-6E8A-4147-A177-3AD203B41FA5}">
                      <a16:colId xmlns:a16="http://schemas.microsoft.com/office/drawing/2014/main" xmlns="" val="20000"/>
                    </a:ext>
                  </a:extLst>
                </a:gridCol>
                <a:gridCol w="1631988">
                  <a:extLst>
                    <a:ext uri="{9D8B030D-6E8A-4147-A177-3AD203B41FA5}">
                      <a16:colId xmlns:a16="http://schemas.microsoft.com/office/drawing/2014/main" xmlns="" val="20001"/>
                    </a:ext>
                  </a:extLst>
                </a:gridCol>
                <a:gridCol w="1631988">
                  <a:extLst>
                    <a:ext uri="{9D8B030D-6E8A-4147-A177-3AD203B41FA5}">
                      <a16:colId xmlns:a16="http://schemas.microsoft.com/office/drawing/2014/main" xmlns="" val="20002"/>
                    </a:ext>
                  </a:extLst>
                </a:gridCol>
                <a:gridCol w="3334931">
                  <a:extLst>
                    <a:ext uri="{9D8B030D-6E8A-4147-A177-3AD203B41FA5}">
                      <a16:colId xmlns:a16="http://schemas.microsoft.com/office/drawing/2014/main" xmlns="" val="20003"/>
                    </a:ext>
                  </a:extLst>
                </a:gridCol>
              </a:tblGrid>
              <a:tr h="576000">
                <a:tc>
                  <a:txBody>
                    <a:bodyPr/>
                    <a:lstStyle/>
                    <a:p>
                      <a:pPr algn="ctr"/>
                      <a:r>
                        <a:rPr lang="zh-TW" altLang="en-US" sz="2800" dirty="0" smtClean="0">
                          <a:latin typeface="微軟正黑體" panose="020B0604030504040204" pitchFamily="34" charset="-120"/>
                          <a:ea typeface="微軟正黑體" panose="020B0604030504040204" pitchFamily="34" charset="-120"/>
                        </a:rPr>
                        <a:t>能力等級</a:t>
                      </a:r>
                      <a:endParaRPr lang="zh-TW" altLang="en-US" sz="2800" b="1" dirty="0">
                        <a:solidFill>
                          <a:schemeClr val="bg1"/>
                        </a:solidFill>
                        <a:latin typeface="微軟正黑體" pitchFamily="34" charset="-120"/>
                        <a:ea typeface="微軟正黑體" pitchFamily="34" charset="-120"/>
                      </a:endParaRPr>
                    </a:p>
                  </a:txBody>
                  <a:tcPr anchor="ctr"/>
                </a:tc>
                <a:tc>
                  <a:txBody>
                    <a:bodyPr/>
                    <a:lstStyle/>
                    <a:p>
                      <a:pPr algn="ctr"/>
                      <a:r>
                        <a:rPr lang="zh-TW" altLang="en-US" sz="2800" dirty="0" smtClean="0">
                          <a:latin typeface="微軟正黑體" panose="020B0604030504040204" pitchFamily="34" charset="-120"/>
                          <a:ea typeface="微軟正黑體" panose="020B0604030504040204" pitchFamily="34" charset="-120"/>
                        </a:rPr>
                        <a:t>加註標示</a:t>
                      </a:r>
                      <a:endParaRPr lang="zh-TW" altLang="en-US" sz="2800" b="1" dirty="0">
                        <a:solidFill>
                          <a:schemeClr val="bg1"/>
                        </a:solidFill>
                        <a:latin typeface="微軟正黑體" pitchFamily="34" charset="-120"/>
                        <a:ea typeface="微軟正黑體" pitchFamily="34" charset="-120"/>
                      </a:endParaRPr>
                    </a:p>
                  </a:txBody>
                  <a:tcPr anchor="ctr"/>
                </a:tc>
                <a:tc>
                  <a:txBody>
                    <a:bodyPr/>
                    <a:lstStyle/>
                    <a:p>
                      <a:pPr algn="ctr"/>
                      <a:r>
                        <a:rPr lang="zh-TW" altLang="en-US" sz="2800" b="1" dirty="0" smtClean="0">
                          <a:solidFill>
                            <a:schemeClr val="tx1"/>
                          </a:solidFill>
                          <a:latin typeface="微軟正黑體" pitchFamily="34" charset="-120"/>
                          <a:ea typeface="微軟正黑體" pitchFamily="34" charset="-120"/>
                        </a:rPr>
                        <a:t>免試積分</a:t>
                      </a:r>
                      <a:endParaRPr lang="zh-TW" altLang="en-US" sz="2800" b="1" dirty="0">
                        <a:solidFill>
                          <a:schemeClr val="tx1"/>
                        </a:solidFill>
                        <a:latin typeface="微軟正黑體" pitchFamily="34" charset="-120"/>
                        <a:ea typeface="微軟正黑體" pitchFamily="34" charset="-120"/>
                      </a:endParaRPr>
                    </a:p>
                  </a:txBody>
                  <a:tcPr anchor="ctr"/>
                </a:tc>
                <a:tc>
                  <a:txBody>
                    <a:bodyPr/>
                    <a:lstStyle/>
                    <a:p>
                      <a:pPr algn="ctr"/>
                      <a:r>
                        <a:rPr lang="zh-TW" altLang="en-US" sz="2800" dirty="0" smtClean="0">
                          <a:latin typeface="微軟正黑體" panose="020B0604030504040204" pitchFamily="34" charset="-120"/>
                          <a:ea typeface="微軟正黑體" panose="020B0604030504040204" pitchFamily="34" charset="-120"/>
                        </a:rPr>
                        <a:t>標示說明</a:t>
                      </a:r>
                      <a:endParaRPr lang="zh-TW" altLang="en-US" sz="2800" b="1" dirty="0">
                        <a:solidFill>
                          <a:schemeClr val="bg1"/>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0"/>
                  </a:ext>
                </a:extLst>
              </a:tr>
              <a:tr h="576000">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anose="020B0604030504040204" pitchFamily="34" charset="-120"/>
                          <a:ea typeface="微軟正黑體" panose="020B0604030504040204" pitchFamily="34" charset="-120"/>
                        </a:rPr>
                        <a:t>精熟</a:t>
                      </a:r>
                      <a:endParaRPr lang="en-US" altLang="zh-TW" sz="2800" b="1" dirty="0" smtClean="0">
                        <a:latin typeface="微軟正黑體" panose="020B0604030504040204" pitchFamily="34" charset="-120"/>
                        <a:ea typeface="微軟正黑體" panose="020B0604030504040204" pitchFamily="34" charset="-120"/>
                      </a:endParaRPr>
                    </a:p>
                  </a:txBody>
                  <a:tcPr anchor="ctr"/>
                </a:tc>
                <a:tc>
                  <a:txBody>
                    <a:bodyPr/>
                    <a:lstStyle/>
                    <a:p>
                      <a:pPr algn="l"/>
                      <a:r>
                        <a:rPr lang="zh-TW" altLang="en-US" sz="2800" b="1" kern="1200" baseline="0" dirty="0" smtClean="0">
                          <a:solidFill>
                            <a:schemeClr val="tx1"/>
                          </a:solidFill>
                          <a:latin typeface="微軟正黑體" panose="020B0604030504040204" pitchFamily="34" charset="-120"/>
                          <a:ea typeface="微軟正黑體" panose="020B0604030504040204" pitchFamily="34" charset="-120"/>
                        </a:rPr>
                        <a:t>     </a:t>
                      </a:r>
                      <a:r>
                        <a:rPr lang="en-US" altLang="zh-TW" sz="2800" b="1" kern="1200" baseline="0" dirty="0" smtClean="0">
                          <a:solidFill>
                            <a:schemeClr val="tx1"/>
                          </a:solidFill>
                          <a:latin typeface="微軟正黑體" panose="020B0604030504040204" pitchFamily="34" charset="-120"/>
                          <a:ea typeface="微軟正黑體" panose="020B0604030504040204" pitchFamily="34" charset="-120"/>
                        </a:rPr>
                        <a:t>A++</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algn="ctr"/>
                      <a:r>
                        <a:rPr lang="en-US" altLang="zh-TW" sz="2800" b="0" kern="1200" dirty="0" smtClean="0">
                          <a:solidFill>
                            <a:schemeClr val="tx1"/>
                          </a:solidFill>
                          <a:latin typeface="微軟正黑體" pitchFamily="34" charset="-120"/>
                          <a:ea typeface="微軟正黑體" pitchFamily="34" charset="-120"/>
                          <a:cs typeface="+mn-cs"/>
                        </a:rPr>
                        <a:t>9</a:t>
                      </a:r>
                      <a:r>
                        <a:rPr lang="zh-TW" altLang="en-US" sz="2800" b="0" kern="1200" dirty="0" smtClean="0">
                          <a:solidFill>
                            <a:schemeClr val="tx1"/>
                          </a:solidFill>
                          <a:latin typeface="微軟正黑體" pitchFamily="34" charset="-120"/>
                          <a:ea typeface="微軟正黑體" pitchFamily="34" charset="-120"/>
                          <a:cs typeface="+mn-cs"/>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kern="1200" baseline="0" dirty="0" smtClean="0">
                          <a:latin typeface="微軟正黑體" panose="020B0604030504040204" pitchFamily="34" charset="-120"/>
                          <a:ea typeface="微軟正黑體" panose="020B0604030504040204" pitchFamily="34" charset="-120"/>
                        </a:rPr>
                        <a:t>精熟等級前</a:t>
                      </a:r>
                      <a:r>
                        <a:rPr lang="en-US" altLang="zh-TW" sz="2400" kern="1200" baseline="0" dirty="0" smtClean="0">
                          <a:latin typeface="微軟正黑體" panose="020B0604030504040204" pitchFamily="34" charset="-120"/>
                          <a:ea typeface="微軟正黑體" panose="020B0604030504040204" pitchFamily="34" charset="-120"/>
                        </a:rPr>
                        <a:t>25%</a:t>
                      </a:r>
                      <a:endParaRPr lang="zh-TW" altLang="en-US" sz="24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1"/>
                  </a:ext>
                </a:extLst>
              </a:tr>
              <a:tr h="57600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tx1"/>
                          </a:solidFill>
                          <a:latin typeface="微軟正黑體" pitchFamily="34" charset="-120"/>
                          <a:ea typeface="微軟正黑體" pitchFamily="34" charset="-120"/>
                          <a:cs typeface="+mn-cs"/>
                        </a:rPr>
                        <a:t>     </a:t>
                      </a:r>
                      <a:r>
                        <a:rPr lang="en-US" altLang="zh-TW" sz="2800" b="1" kern="1200" dirty="0" smtClean="0">
                          <a:solidFill>
                            <a:schemeClr val="tx1"/>
                          </a:solidFill>
                          <a:latin typeface="微軟正黑體" pitchFamily="34" charset="-120"/>
                          <a:ea typeface="微軟正黑體" pitchFamily="34" charset="-120"/>
                          <a:cs typeface="+mn-cs"/>
                        </a:rPr>
                        <a:t>A+</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smtClean="0">
                          <a:solidFill>
                            <a:schemeClr val="tx1"/>
                          </a:solidFill>
                          <a:latin typeface="微軟正黑體" panose="020B0604030504040204" pitchFamily="34" charset="-120"/>
                          <a:ea typeface="微軟正黑體" panose="020B0604030504040204" pitchFamily="34" charset="-120"/>
                        </a:rPr>
                        <a:t>8</a:t>
                      </a:r>
                      <a:r>
                        <a:rPr lang="zh-TW" altLang="en-US" sz="2800" b="0" kern="1200" baseline="0" dirty="0" smtClean="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kern="1200" baseline="0" dirty="0" smtClean="0">
                          <a:latin typeface="微軟正黑體" panose="020B0604030504040204" pitchFamily="34" charset="-120"/>
                          <a:ea typeface="微軟正黑體" panose="020B0604030504040204" pitchFamily="34" charset="-120"/>
                        </a:rPr>
                        <a:t>精熟等級前</a:t>
                      </a:r>
                      <a:r>
                        <a:rPr lang="en-US" altLang="zh-TW" sz="2400" kern="1200" baseline="0" dirty="0" smtClean="0">
                          <a:latin typeface="微軟正黑體" panose="020B0604030504040204" pitchFamily="34" charset="-120"/>
                          <a:ea typeface="微軟正黑體" panose="020B0604030504040204" pitchFamily="34" charset="-120"/>
                        </a:rPr>
                        <a:t>26%</a:t>
                      </a:r>
                      <a:r>
                        <a:rPr lang="zh-TW" altLang="en-US" sz="2400" kern="1200" baseline="0" dirty="0" smtClean="0">
                          <a:latin typeface="微軟正黑體" panose="020B0604030504040204" pitchFamily="34" charset="-120"/>
                          <a:ea typeface="微軟正黑體" panose="020B0604030504040204" pitchFamily="34" charset="-120"/>
                        </a:rPr>
                        <a:t>～</a:t>
                      </a:r>
                      <a:r>
                        <a:rPr lang="en-US" altLang="zh-TW" sz="2400" kern="1200" baseline="0" dirty="0" smtClean="0">
                          <a:latin typeface="微軟正黑體" panose="020B0604030504040204" pitchFamily="34" charset="-120"/>
                          <a:ea typeface="微軟正黑體" panose="020B0604030504040204" pitchFamily="34" charset="-120"/>
                        </a:rPr>
                        <a:t>50%</a:t>
                      </a:r>
                      <a:endParaRPr lang="zh-TW" altLang="en-US" sz="24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2"/>
                  </a:ext>
                </a:extLst>
              </a:tr>
              <a:tr h="576000">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tx1"/>
                          </a:solidFill>
                          <a:latin typeface="微軟正黑體" pitchFamily="34" charset="-120"/>
                          <a:ea typeface="微軟正黑體" pitchFamily="34" charset="-120"/>
                          <a:cs typeface="+mn-cs"/>
                        </a:rPr>
                        <a:t>     </a:t>
                      </a:r>
                      <a:r>
                        <a:rPr lang="en-US" altLang="zh-TW" sz="2800" b="1" kern="1200" dirty="0" smtClean="0">
                          <a:solidFill>
                            <a:schemeClr val="tx1"/>
                          </a:solidFill>
                          <a:latin typeface="微軟正黑體" pitchFamily="34" charset="-120"/>
                          <a:ea typeface="微軟正黑體" pitchFamily="34" charset="-120"/>
                          <a:cs typeface="+mn-cs"/>
                        </a:rPr>
                        <a:t>A</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smtClean="0">
                          <a:solidFill>
                            <a:schemeClr val="tx1"/>
                          </a:solidFill>
                          <a:latin typeface="微軟正黑體" panose="020B0604030504040204" pitchFamily="34" charset="-120"/>
                          <a:ea typeface="微軟正黑體" panose="020B0604030504040204" pitchFamily="34" charset="-120"/>
                        </a:rPr>
                        <a:t>7</a:t>
                      </a:r>
                      <a:r>
                        <a:rPr lang="zh-TW" altLang="en-US" sz="2800" b="0" kern="1200" baseline="0" dirty="0" smtClean="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dirty="0" smtClean="0">
                          <a:latin typeface="微軟正黑體" panose="020B0604030504040204" pitchFamily="34" charset="-120"/>
                          <a:ea typeface="微軟正黑體" panose="020B0604030504040204" pitchFamily="34" charset="-120"/>
                        </a:rPr>
                        <a:t>精熟等級前</a:t>
                      </a:r>
                      <a:r>
                        <a:rPr lang="en-US" altLang="zh-TW" sz="2400" dirty="0" smtClean="0">
                          <a:latin typeface="微軟正黑體" panose="020B0604030504040204" pitchFamily="34" charset="-120"/>
                          <a:ea typeface="微軟正黑體" panose="020B0604030504040204" pitchFamily="34" charset="-120"/>
                        </a:rPr>
                        <a:t>51%</a:t>
                      </a:r>
                      <a:r>
                        <a:rPr lang="zh-TW" altLang="en-US" sz="2400" dirty="0" smtClean="0">
                          <a:latin typeface="微軟正黑體" panose="020B0604030504040204" pitchFamily="34" charset="-120"/>
                          <a:ea typeface="微軟正黑體" panose="020B0604030504040204" pitchFamily="34" charset="-120"/>
                        </a:rPr>
                        <a:t>～</a:t>
                      </a:r>
                      <a:endParaRPr lang="zh-TW" altLang="en-US" sz="24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3"/>
                  </a:ext>
                </a:extLst>
              </a:tr>
              <a:tr h="576000">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anose="020B0604030504040204" pitchFamily="34" charset="-120"/>
                          <a:ea typeface="微軟正黑體" panose="020B0604030504040204" pitchFamily="34" charset="-120"/>
                        </a:rPr>
                        <a:t>基礎</a:t>
                      </a:r>
                      <a:endParaRPr lang="zh-TW" altLang="en-US" sz="2800" b="1" dirty="0">
                        <a:solidFill>
                          <a:srgbClr val="000066"/>
                        </a:solidFill>
                        <a:latin typeface="微軟正黑體" pitchFamily="34" charset="-120"/>
                        <a:ea typeface="微軟正黑體" pitchFamily="34" charset="-120"/>
                      </a:endParaRPr>
                    </a:p>
                  </a:txBody>
                  <a:tcPr anchor="ctr"/>
                </a:tc>
                <a:tc>
                  <a:txBody>
                    <a:bodyPr/>
                    <a:lstStyle/>
                    <a:p>
                      <a:pPr algn="l"/>
                      <a:r>
                        <a:rPr lang="en-US" altLang="zh-TW" sz="2800" b="1" kern="1200" baseline="0" dirty="0" smtClean="0">
                          <a:solidFill>
                            <a:schemeClr val="tx1"/>
                          </a:solidFill>
                          <a:latin typeface="微軟正黑體" panose="020B0604030504040204" pitchFamily="34" charset="-120"/>
                          <a:ea typeface="微軟正黑體" panose="020B0604030504040204" pitchFamily="34" charset="-120"/>
                        </a:rPr>
                        <a:t> </a:t>
                      </a:r>
                      <a:r>
                        <a:rPr lang="zh-TW" altLang="en-US" sz="2800" b="1" kern="1200" baseline="0" dirty="0" smtClean="0">
                          <a:solidFill>
                            <a:schemeClr val="tx1"/>
                          </a:solidFill>
                          <a:latin typeface="微軟正黑體" panose="020B0604030504040204" pitchFamily="34" charset="-120"/>
                          <a:ea typeface="微軟正黑體" panose="020B0604030504040204" pitchFamily="34" charset="-120"/>
                        </a:rPr>
                        <a:t>    </a:t>
                      </a:r>
                      <a:r>
                        <a:rPr lang="en-US" altLang="zh-TW" sz="2800" b="1" kern="1200" baseline="0" dirty="0" smtClean="0">
                          <a:solidFill>
                            <a:schemeClr val="tx1"/>
                          </a:solidFill>
                          <a:latin typeface="微軟正黑體" panose="020B0604030504040204" pitchFamily="34" charset="-120"/>
                          <a:ea typeface="微軟正黑體" panose="020B0604030504040204" pitchFamily="34" charset="-120"/>
                        </a:rPr>
                        <a:t>B++</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algn="ctr"/>
                      <a:r>
                        <a:rPr lang="en-US" altLang="zh-TW" sz="2800" b="0" kern="1200" dirty="0" smtClean="0">
                          <a:solidFill>
                            <a:schemeClr val="tx1"/>
                          </a:solidFill>
                          <a:latin typeface="微軟正黑體" pitchFamily="34" charset="-120"/>
                          <a:ea typeface="微軟正黑體" pitchFamily="34" charset="-120"/>
                          <a:cs typeface="+mn-cs"/>
                        </a:rPr>
                        <a:t>6</a:t>
                      </a:r>
                      <a:r>
                        <a:rPr lang="zh-TW" altLang="en-US" sz="2800" b="0" kern="1200" dirty="0" smtClean="0">
                          <a:solidFill>
                            <a:schemeClr val="tx1"/>
                          </a:solidFill>
                          <a:latin typeface="微軟正黑體" pitchFamily="34" charset="-120"/>
                          <a:ea typeface="微軟正黑體" pitchFamily="34" charset="-120"/>
                          <a:cs typeface="+mn-cs"/>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r>
                        <a:rPr lang="zh-TW" altLang="en-US" sz="2400" kern="1200" baseline="0" dirty="0" smtClean="0">
                          <a:latin typeface="微軟正黑體" panose="020B0604030504040204" pitchFamily="34" charset="-120"/>
                          <a:ea typeface="微軟正黑體" panose="020B0604030504040204" pitchFamily="34" charset="-120"/>
                        </a:rPr>
                        <a:t>基礎等級前</a:t>
                      </a:r>
                      <a:r>
                        <a:rPr lang="en-US" altLang="zh-TW" sz="2400" kern="1200" baseline="0" dirty="0" smtClean="0">
                          <a:latin typeface="微軟正黑體" panose="020B0604030504040204" pitchFamily="34" charset="-120"/>
                          <a:ea typeface="微軟正黑體" panose="020B0604030504040204" pitchFamily="34" charset="-120"/>
                        </a:rPr>
                        <a:t>25%</a:t>
                      </a:r>
                      <a:endParaRPr lang="zh-TW" altLang="en-US" sz="2400" b="1" dirty="0">
                        <a:solidFill>
                          <a:srgbClr val="000066"/>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4"/>
                  </a:ext>
                </a:extLst>
              </a:tr>
              <a:tr h="576000">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tx1"/>
                          </a:solidFill>
                          <a:latin typeface="微軟正黑體" pitchFamily="34" charset="-120"/>
                          <a:ea typeface="微軟正黑體" pitchFamily="34" charset="-120"/>
                          <a:cs typeface="+mn-cs"/>
                        </a:rPr>
                        <a:t>     </a:t>
                      </a:r>
                      <a:r>
                        <a:rPr lang="en-US" altLang="zh-TW" sz="2800" b="1" kern="1200" dirty="0" smtClean="0">
                          <a:solidFill>
                            <a:schemeClr val="tx1"/>
                          </a:solidFill>
                          <a:latin typeface="微軟正黑體" pitchFamily="34" charset="-120"/>
                          <a:ea typeface="微軟正黑體" pitchFamily="34" charset="-120"/>
                          <a:cs typeface="+mn-cs"/>
                        </a:rPr>
                        <a:t>B+</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smtClean="0">
                          <a:solidFill>
                            <a:schemeClr val="tx1"/>
                          </a:solidFill>
                          <a:latin typeface="微軟正黑體" panose="020B0604030504040204" pitchFamily="34" charset="-120"/>
                          <a:ea typeface="微軟正黑體" panose="020B0604030504040204" pitchFamily="34" charset="-120"/>
                        </a:rPr>
                        <a:t>5</a:t>
                      </a:r>
                      <a:r>
                        <a:rPr lang="zh-TW" altLang="en-US" sz="2800" b="0" kern="1200" baseline="0" dirty="0" smtClean="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kern="1200" baseline="0" dirty="0" smtClean="0">
                          <a:latin typeface="微軟正黑體" panose="020B0604030504040204" pitchFamily="34" charset="-120"/>
                          <a:ea typeface="微軟正黑體" panose="020B0604030504040204" pitchFamily="34" charset="-120"/>
                        </a:rPr>
                        <a:t>基礎等級前</a:t>
                      </a:r>
                      <a:r>
                        <a:rPr lang="en-US" altLang="zh-TW" sz="2400" kern="1200" baseline="0" dirty="0" smtClean="0">
                          <a:latin typeface="微軟正黑體" panose="020B0604030504040204" pitchFamily="34" charset="-120"/>
                          <a:ea typeface="微軟正黑體" panose="020B0604030504040204" pitchFamily="34" charset="-120"/>
                        </a:rPr>
                        <a:t>26%</a:t>
                      </a:r>
                      <a:r>
                        <a:rPr lang="zh-TW" altLang="en-US" sz="2400" kern="1200" baseline="0" dirty="0" smtClean="0">
                          <a:latin typeface="微軟正黑體" panose="020B0604030504040204" pitchFamily="34" charset="-120"/>
                          <a:ea typeface="微軟正黑體" panose="020B0604030504040204" pitchFamily="34" charset="-120"/>
                        </a:rPr>
                        <a:t>～</a:t>
                      </a:r>
                      <a:r>
                        <a:rPr lang="en-US" altLang="zh-TW" sz="2400" kern="1200" baseline="0" dirty="0" smtClean="0">
                          <a:latin typeface="微軟正黑體" panose="020B0604030504040204" pitchFamily="34" charset="-120"/>
                          <a:ea typeface="微軟正黑體" panose="020B0604030504040204" pitchFamily="34" charset="-120"/>
                        </a:rPr>
                        <a:t>50%</a:t>
                      </a:r>
                      <a:endParaRPr lang="zh-TW" altLang="en-US" sz="2400" b="1" dirty="0">
                        <a:solidFill>
                          <a:srgbClr val="000066"/>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5"/>
                  </a:ext>
                </a:extLst>
              </a:tr>
              <a:tr h="576000">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tx1"/>
                          </a:solidFill>
                          <a:latin typeface="微軟正黑體" pitchFamily="34" charset="-120"/>
                          <a:ea typeface="微軟正黑體" pitchFamily="34" charset="-120"/>
                          <a:cs typeface="+mn-cs"/>
                        </a:rPr>
                        <a:t>     </a:t>
                      </a:r>
                      <a:r>
                        <a:rPr lang="en-US" altLang="zh-TW" sz="2800" b="1" kern="1200" dirty="0" smtClean="0">
                          <a:solidFill>
                            <a:schemeClr val="tx1"/>
                          </a:solidFill>
                          <a:latin typeface="微軟正黑體" pitchFamily="34" charset="-120"/>
                          <a:ea typeface="微軟正黑體" pitchFamily="34" charset="-120"/>
                          <a:cs typeface="+mn-cs"/>
                        </a:rPr>
                        <a:t>B</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smtClean="0">
                          <a:solidFill>
                            <a:schemeClr val="tx1"/>
                          </a:solidFill>
                          <a:latin typeface="微軟正黑體" panose="020B0604030504040204" pitchFamily="34" charset="-120"/>
                          <a:ea typeface="微軟正黑體" panose="020B0604030504040204" pitchFamily="34" charset="-120"/>
                        </a:rPr>
                        <a:t>4</a:t>
                      </a:r>
                      <a:r>
                        <a:rPr lang="zh-TW" altLang="en-US" sz="2800" b="0" kern="1200" baseline="0" dirty="0" smtClean="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dirty="0" smtClean="0">
                          <a:latin typeface="微軟正黑體" panose="020B0604030504040204" pitchFamily="34" charset="-120"/>
                          <a:ea typeface="微軟正黑體" panose="020B0604030504040204" pitchFamily="34" charset="-120"/>
                        </a:rPr>
                        <a:t>基礎等級前</a:t>
                      </a:r>
                      <a:r>
                        <a:rPr lang="en-US" altLang="zh-TW" sz="2400" dirty="0" smtClean="0">
                          <a:latin typeface="微軟正黑體" panose="020B0604030504040204" pitchFamily="34" charset="-120"/>
                          <a:ea typeface="微軟正黑體" panose="020B0604030504040204" pitchFamily="34" charset="-120"/>
                        </a:rPr>
                        <a:t>51%</a:t>
                      </a:r>
                      <a:r>
                        <a:rPr lang="zh-TW" altLang="en-US" sz="2400" dirty="0" smtClean="0">
                          <a:latin typeface="微軟正黑體" panose="020B0604030504040204" pitchFamily="34" charset="-120"/>
                          <a:ea typeface="微軟正黑體" panose="020B0604030504040204" pitchFamily="34" charset="-120"/>
                        </a:rPr>
                        <a:t>～</a:t>
                      </a:r>
                      <a:endParaRPr lang="zh-TW" altLang="en-US" sz="2400" b="1" dirty="0">
                        <a:solidFill>
                          <a:srgbClr val="000066"/>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6"/>
                  </a:ext>
                </a:extLst>
              </a:tr>
              <a:tr h="57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anose="020B0604030504040204" pitchFamily="34" charset="-120"/>
                          <a:ea typeface="微軟正黑體" panose="020B0604030504040204" pitchFamily="34" charset="-120"/>
                        </a:rPr>
                        <a:t>待加強</a:t>
                      </a:r>
                      <a:endParaRPr lang="zh-TW" altLang="en-US" sz="2800" b="1" dirty="0">
                        <a:solidFill>
                          <a:srgbClr val="A50021"/>
                        </a:solidFill>
                        <a:latin typeface="微軟正黑體" pitchFamily="34" charset="-120"/>
                        <a:ea typeface="微軟正黑體" pitchFamily="34" charset="-120"/>
                      </a:endParaRPr>
                    </a:p>
                  </a:txBody>
                  <a:tcPr anchor="ctr"/>
                </a:tc>
                <a:tc>
                  <a:txBody>
                    <a:bodyPr/>
                    <a:lstStyle/>
                    <a:p>
                      <a:pPr algn="l"/>
                      <a:r>
                        <a:rPr lang="zh-TW" altLang="en-US" sz="2800" b="1" kern="1200" dirty="0" smtClean="0">
                          <a:solidFill>
                            <a:schemeClr val="tx1"/>
                          </a:solidFill>
                          <a:latin typeface="微軟正黑體" pitchFamily="34" charset="-120"/>
                          <a:ea typeface="微軟正黑體" pitchFamily="34" charset="-120"/>
                          <a:cs typeface="+mn-cs"/>
                        </a:rPr>
                        <a:t>     </a:t>
                      </a:r>
                      <a:r>
                        <a:rPr lang="en-US" altLang="zh-TW" sz="2800" b="1" kern="1200" dirty="0" smtClean="0">
                          <a:solidFill>
                            <a:schemeClr val="tx1"/>
                          </a:solidFill>
                          <a:latin typeface="微軟正黑體" pitchFamily="34" charset="-120"/>
                          <a:ea typeface="微軟正黑體" pitchFamily="34" charset="-120"/>
                          <a:cs typeface="+mn-cs"/>
                        </a:rPr>
                        <a:t>C</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algn="ctr"/>
                      <a:r>
                        <a:rPr lang="en-US" altLang="zh-TW" sz="2800" b="0" dirty="0" smtClean="0">
                          <a:solidFill>
                            <a:schemeClr val="tx1"/>
                          </a:solidFill>
                          <a:latin typeface="微軟正黑體" pitchFamily="34" charset="-120"/>
                          <a:ea typeface="微軟正黑體" pitchFamily="34" charset="-120"/>
                        </a:rPr>
                        <a:t>3</a:t>
                      </a:r>
                      <a:r>
                        <a:rPr lang="zh-TW" altLang="en-US" sz="2800" b="0" dirty="0" smtClean="0">
                          <a:solidFill>
                            <a:schemeClr val="tx1"/>
                          </a:solidFill>
                          <a:latin typeface="微軟正黑體" pitchFamily="34" charset="-120"/>
                          <a:ea typeface="微軟正黑體"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ctr"/>
                      <a:endParaRPr lang="zh-TW" altLang="en-US" sz="28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7"/>
                  </a:ext>
                </a:extLst>
              </a:tr>
            </a:tbl>
          </a:graphicData>
        </a:graphic>
      </p:graphicFrame>
      <p:sp>
        <p:nvSpPr>
          <p:cNvPr id="100" name="圓角矩形圖說文字 99"/>
          <p:cNvSpPr/>
          <p:nvPr/>
        </p:nvSpPr>
        <p:spPr>
          <a:xfrm>
            <a:off x="1331640" y="6237312"/>
            <a:ext cx="6624736" cy="446120"/>
          </a:xfrm>
          <a:prstGeom prst="wedgeRoundRectCallout">
            <a:avLst>
              <a:gd name="adj1" fmla="val -49920"/>
              <a:gd name="adj2" fmla="val -2134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2400" b="1" dirty="0" smtClean="0">
                <a:solidFill>
                  <a:srgbClr val="FF0000"/>
                </a:solidFill>
                <a:latin typeface="微軟正黑體" pitchFamily="34" charset="-120"/>
                <a:ea typeface="微軟正黑體" pitchFamily="34" charset="-120"/>
              </a:rPr>
              <a:t>成績區分採標準參照</a:t>
            </a:r>
            <a:endParaRPr lang="zh-TW" altLang="en-US" sz="2400" b="1" dirty="0">
              <a:solidFill>
                <a:srgbClr val="FF0000"/>
              </a:solidFill>
              <a:latin typeface="微軟正黑體" pitchFamily="34" charset="-120"/>
              <a:ea typeface="微軟正黑體" pitchFamily="34" charset="-120"/>
            </a:endParaRPr>
          </a:p>
        </p:txBody>
      </p:sp>
      <p:sp>
        <p:nvSpPr>
          <p:cNvPr id="101" name="標題 3"/>
          <p:cNvSpPr txBox="1">
            <a:spLocks/>
          </p:cNvSpPr>
          <p:nvPr/>
        </p:nvSpPr>
        <p:spPr bwMode="auto">
          <a:xfrm>
            <a:off x="468635" y="195238"/>
            <a:ext cx="8229600" cy="1001514"/>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b="1" dirty="0" smtClean="0">
                <a:solidFill>
                  <a:schemeClr val="bg1"/>
                </a:solidFill>
                <a:latin typeface="微軟正黑體" pitchFamily="34" charset="-120"/>
                <a:ea typeface="微軟正黑體" pitchFamily="34" charset="-120"/>
              </a:rPr>
              <a:t>成績能力等級與加註標示</a:t>
            </a: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a:t>
            </a:fld>
            <a:endParaRPr lang="zh-TW" altLang="en-US">
              <a:solidFill>
                <a:prstClr val="black">
                  <a:tint val="75000"/>
                </a:prstClr>
              </a:solidFill>
            </a:endParaRPr>
          </a:p>
        </p:txBody>
      </p:sp>
    </p:spTree>
    <p:extLst>
      <p:ext uri="{BB962C8B-B14F-4D97-AF65-F5344CB8AC3E}">
        <p14:creationId xmlns:p14="http://schemas.microsoft.com/office/powerpoint/2010/main" val="34912046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1643670547"/>
              </p:ext>
            </p:extLst>
          </p:nvPr>
        </p:nvGraphicFramePr>
        <p:xfrm>
          <a:off x="179512" y="188640"/>
          <a:ext cx="8568952"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內容版面配置區 7"/>
          <p:cNvGraphicFramePr>
            <a:graphicFrameLocks noGrp="1"/>
          </p:cNvGraphicFramePr>
          <p:nvPr>
            <p:ph idx="1"/>
            <p:extLst>
              <p:ext uri="{D42A27DB-BD31-4B8C-83A1-F6EECF244321}">
                <p14:modId xmlns:p14="http://schemas.microsoft.com/office/powerpoint/2010/main" val="1561644836"/>
              </p:ext>
            </p:extLst>
          </p:nvPr>
        </p:nvGraphicFramePr>
        <p:xfrm>
          <a:off x="611560" y="1844824"/>
          <a:ext cx="8229600" cy="47419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a:xfrm>
            <a:off x="6553200" y="6284342"/>
            <a:ext cx="2133600" cy="365125"/>
          </a:xfrm>
        </p:spPr>
        <p:txBody>
          <a:bodyPr/>
          <a:lstStyle/>
          <a:p>
            <a:pPr>
              <a:defRPr/>
            </a:pPr>
            <a:fld id="{B0E7D0FD-EE13-44ED-ACB2-D7993CD41914}" type="slidenum">
              <a:rPr lang="zh-TW" altLang="en-US" smtClean="0">
                <a:solidFill>
                  <a:prstClr val="black">
                    <a:tint val="75000"/>
                  </a:prstClr>
                </a:solidFill>
              </a:rPr>
              <a:pPr>
                <a:defRPr/>
              </a:pPr>
              <a:t>80</a:t>
            </a:fld>
            <a:endParaRPr lang="zh-TW" altLang="en-US">
              <a:solidFill>
                <a:prstClr val="black">
                  <a:tint val="75000"/>
                </a:prstClr>
              </a:solidFill>
            </a:endParaRPr>
          </a:p>
        </p:txBody>
      </p:sp>
    </p:spTree>
    <p:extLst>
      <p:ext uri="{BB962C8B-B14F-4D97-AF65-F5344CB8AC3E}">
        <p14:creationId xmlns:p14="http://schemas.microsoft.com/office/powerpoint/2010/main" val="4279647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p:txBody>
          <a:bodyPr/>
          <a:lstStyle/>
          <a:p>
            <a:pPr eaLnBrk="1" hangingPunct="1"/>
            <a:endParaRPr lang="zh-TW" altLang="en-US" smtClean="0"/>
          </a:p>
        </p:txBody>
      </p:sp>
      <p:graphicFrame>
        <p:nvGraphicFramePr>
          <p:cNvPr id="8" name="資料庫圖表 7"/>
          <p:cNvGraphicFramePr/>
          <p:nvPr>
            <p:extLst>
              <p:ext uri="{D42A27DB-BD31-4B8C-83A1-F6EECF244321}">
                <p14:modId xmlns:p14="http://schemas.microsoft.com/office/powerpoint/2010/main" val="480703646"/>
              </p:ext>
            </p:extLst>
          </p:nvPr>
        </p:nvGraphicFramePr>
        <p:xfrm>
          <a:off x="323528" y="116632"/>
          <a:ext cx="8352928"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81</a:t>
            </a:fld>
            <a:endParaRPr lang="zh-TW" altLang="en-US">
              <a:solidFill>
                <a:prstClr val="black">
                  <a:tint val="75000"/>
                </a:prstClr>
              </a:solidFill>
            </a:endParaRPr>
          </a:p>
        </p:txBody>
      </p:sp>
      <p:sp>
        <p:nvSpPr>
          <p:cNvPr id="7" name="內容版面配置區 2"/>
          <p:cNvSpPr>
            <a:spLocks noGrp="1"/>
          </p:cNvSpPr>
          <p:nvPr>
            <p:ph sz="quarter" idx="1"/>
          </p:nvPr>
        </p:nvSpPr>
        <p:spPr>
          <a:xfrm>
            <a:off x="323528" y="2492896"/>
            <a:ext cx="8568952" cy="4221088"/>
          </a:xfrm>
        </p:spPr>
        <p:style>
          <a:lnRef idx="1">
            <a:schemeClr val="accent6"/>
          </a:lnRef>
          <a:fillRef idx="2">
            <a:schemeClr val="accent6"/>
          </a:fillRef>
          <a:effectRef idx="1">
            <a:schemeClr val="accent6"/>
          </a:effectRef>
          <a:fontRef idx="minor">
            <a:schemeClr val="dk1"/>
          </a:fontRef>
        </p:style>
        <p:txBody>
          <a:bodyPr>
            <a:normAutofit fontScale="92500"/>
          </a:bodyPr>
          <a:lstStyle/>
          <a:p>
            <a:pPr fontAlgn="auto">
              <a:spcAft>
                <a:spcPts val="0"/>
              </a:spcAft>
              <a:buFont typeface="Arial" panose="020B0604020202020204" pitchFamily="34" charset="0"/>
              <a:buChar char="•"/>
              <a:defRPr/>
            </a:pPr>
            <a:r>
              <a:rPr lang="zh-TW" altLang="en-US" sz="2800" b="1" dirty="0" smtClean="0">
                <a:latin typeface="微軟正黑體" pitchFamily="34" charset="-120"/>
                <a:ea typeface="微軟正黑體" pitchFamily="34" charset="-120"/>
              </a:rPr>
              <a:t>擴充志願數</a:t>
            </a:r>
            <a:endParaRPr lang="en-US" altLang="zh-TW" sz="2800" b="1" dirty="0" smtClean="0">
              <a:latin typeface="微軟正黑體" pitchFamily="34" charset="-120"/>
              <a:ea typeface="微軟正黑體" pitchFamily="34" charset="-120"/>
            </a:endParaRPr>
          </a:p>
          <a:p>
            <a:pPr marL="274320" indent="-274320" fontAlgn="auto">
              <a:spcAft>
                <a:spcPts val="0"/>
              </a:spcAft>
              <a:buNone/>
              <a:defRPr/>
            </a:pPr>
            <a:r>
              <a:rPr lang="en-US" altLang="zh-TW" sz="2400" dirty="0" smtClean="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 如學生有意選填商業經營</a:t>
            </a:r>
            <a:r>
              <a:rPr lang="zh-TW" altLang="en-US" sz="2400" dirty="0">
                <a:latin typeface="微軟正黑體" pitchFamily="34" charset="-120"/>
                <a:ea typeface="微軟正黑體" pitchFamily="34" charset="-120"/>
              </a:rPr>
              <a:t>科</a:t>
            </a:r>
            <a:r>
              <a:rPr lang="zh-TW" altLang="en-US" sz="2400" dirty="0" smtClean="0">
                <a:latin typeface="微軟正黑體" pitchFamily="34" charset="-120"/>
                <a:ea typeface="微軟正黑體" pitchFamily="34" charset="-120"/>
              </a:rPr>
              <a:t>，可再多選填商管群中其他科系</a:t>
            </a:r>
            <a:r>
              <a:rPr lang="en-US" altLang="zh-TW" sz="2400" dirty="0" smtClean="0">
                <a:latin typeface="微軟正黑體" pitchFamily="34" charset="-120"/>
                <a:ea typeface="微軟正黑體" pitchFamily="34" charset="-120"/>
              </a:rPr>
              <a:t/>
            </a:r>
            <a:br>
              <a:rPr lang="en-US" altLang="zh-TW" sz="2400" dirty="0" smtClean="0">
                <a:latin typeface="微軟正黑體" pitchFamily="34" charset="-120"/>
                <a:ea typeface="微軟正黑體" pitchFamily="34" charset="-120"/>
              </a:rPr>
            </a:br>
            <a:r>
              <a:rPr lang="zh-TW" altLang="en-US" sz="2400" dirty="0" smtClean="0">
                <a:latin typeface="微軟正黑體" pitchFamily="34" charset="-120"/>
                <a:ea typeface="微軟正黑體" pitchFamily="34" charset="-120"/>
              </a:rPr>
              <a:t> 或設計群及外語群中，</a:t>
            </a:r>
            <a:r>
              <a:rPr lang="zh-TW" altLang="en-US" sz="2400" dirty="0">
                <a:latin typeface="微軟正黑體" pitchFamily="34" charset="-120"/>
                <a:ea typeface="微軟正黑體" pitchFamily="34" charset="-120"/>
              </a:rPr>
              <a:t>較「不排斥」之科系選</a:t>
            </a:r>
            <a:r>
              <a:rPr lang="zh-TW" altLang="en-US" sz="2400" dirty="0" smtClean="0">
                <a:latin typeface="微軟正黑體" pitchFamily="34" charset="-120"/>
                <a:ea typeface="微軟正黑體" pitchFamily="34" charset="-120"/>
              </a:rPr>
              <a:t>填。</a:t>
            </a:r>
            <a:endParaRPr lang="en-US" altLang="zh-TW" sz="2400" dirty="0" smtClean="0">
              <a:latin typeface="微軟正黑體" pitchFamily="34" charset="-120"/>
              <a:ea typeface="微軟正黑體" pitchFamily="34" charset="-120"/>
            </a:endParaRPr>
          </a:p>
          <a:p>
            <a:pPr fontAlgn="auto">
              <a:spcAft>
                <a:spcPts val="0"/>
              </a:spcAft>
              <a:buFont typeface="Arial" panose="020B0604020202020204" pitchFamily="34" charset="0"/>
              <a:buChar char="•"/>
              <a:defRPr/>
            </a:pPr>
            <a:r>
              <a:rPr lang="zh-TW" altLang="en-US" sz="2800" b="1" dirty="0">
                <a:latin typeface="微軟正黑體" pitchFamily="34" charset="-120"/>
                <a:ea typeface="微軟正黑體" pitchFamily="34" charset="-120"/>
              </a:rPr>
              <a:t>運用「務實志願」</a:t>
            </a:r>
            <a:r>
              <a:rPr lang="zh-TW" altLang="en-US" sz="2800" b="1" dirty="0" smtClean="0">
                <a:latin typeface="微軟正黑體" pitchFamily="34" charset="-120"/>
                <a:ea typeface="微軟正黑體" pitchFamily="34" charset="-120"/>
              </a:rPr>
              <a:t>、「</a:t>
            </a:r>
            <a:r>
              <a:rPr lang="zh-TW" altLang="en-US" sz="2800" b="1" dirty="0">
                <a:latin typeface="微軟正黑體" pitchFamily="34" charset="-120"/>
                <a:ea typeface="微軟正黑體" pitchFamily="34" charset="-120"/>
              </a:rPr>
              <a:t>理想志願」交替選填策略</a:t>
            </a:r>
          </a:p>
          <a:p>
            <a:pPr marL="274320" indent="-274320" fontAlgn="auto">
              <a:spcAft>
                <a:spcPts val="0"/>
              </a:spcAft>
              <a:buNone/>
              <a:defRPr/>
            </a:pPr>
            <a:r>
              <a:rPr lang="zh-TW" altLang="en-US" sz="2400" dirty="0" smtClean="0">
                <a:latin typeface="微軟正黑體" pitchFamily="34" charset="-120"/>
                <a:ea typeface="微軟正黑體" pitchFamily="34" charset="-120"/>
              </a:rPr>
              <a:t>     志願序積分為第</a:t>
            </a:r>
            <a:r>
              <a:rPr lang="en-US" altLang="zh-TW" sz="2400" dirty="0" smtClean="0">
                <a:latin typeface="微軟正黑體" pitchFamily="34" charset="-120"/>
                <a:ea typeface="微軟正黑體" pitchFamily="34" charset="-120"/>
              </a:rPr>
              <a:t>1</a:t>
            </a:r>
            <a:r>
              <a:rPr lang="zh-TW" altLang="en-US" sz="2400" dirty="0" smtClean="0">
                <a:latin typeface="微軟正黑體" pitchFamily="34" charset="-120"/>
                <a:ea typeface="微軟正黑體" pitchFamily="34" charset="-120"/>
              </a:rPr>
              <a:t>至第</a:t>
            </a:r>
            <a:r>
              <a:rPr lang="en-US" altLang="zh-TW" sz="2400" dirty="0" smtClean="0">
                <a:latin typeface="微軟正黑體" pitchFamily="34" charset="-120"/>
                <a:ea typeface="微軟正黑體" pitchFamily="34" charset="-120"/>
              </a:rPr>
              <a:t>20</a:t>
            </a:r>
            <a:r>
              <a:rPr lang="zh-TW" altLang="en-US" sz="2400" dirty="0" smtClean="0">
                <a:latin typeface="微軟正黑體" pitchFamily="34" charset="-120"/>
                <a:ea typeface="微軟正黑體" pitchFamily="34" charset="-120"/>
              </a:rPr>
              <a:t>個志願序</a:t>
            </a:r>
            <a:r>
              <a:rPr lang="en-US" altLang="zh-TW" sz="2400" dirty="0" smtClean="0">
                <a:latin typeface="微軟正黑體" pitchFamily="34" charset="-120"/>
                <a:ea typeface="微軟正黑體" pitchFamily="34" charset="-120"/>
              </a:rPr>
              <a:t>45</a:t>
            </a:r>
            <a:r>
              <a:rPr lang="zh-TW" altLang="en-US" sz="2400" dirty="0" smtClean="0">
                <a:latin typeface="微軟正黑體" pitchFamily="34" charset="-120"/>
                <a:ea typeface="微軟正黑體" pitchFamily="34" charset="-120"/>
              </a:rPr>
              <a:t>分，第</a:t>
            </a:r>
            <a:r>
              <a:rPr lang="en-US" altLang="zh-TW" sz="2400" dirty="0" smtClean="0">
                <a:latin typeface="微軟正黑體" pitchFamily="34" charset="-120"/>
                <a:ea typeface="微軟正黑體" pitchFamily="34" charset="-120"/>
              </a:rPr>
              <a:t>21</a:t>
            </a:r>
            <a:r>
              <a:rPr lang="zh-TW" altLang="en-US" sz="2400" dirty="0" smtClean="0">
                <a:latin typeface="微軟正黑體" pitchFamily="34" charset="-120"/>
                <a:ea typeface="微軟正黑體" pitchFamily="34" charset="-120"/>
              </a:rPr>
              <a:t>志願序後為</a:t>
            </a:r>
            <a:r>
              <a:rPr lang="en-US" altLang="zh-TW" sz="2400" dirty="0" smtClean="0">
                <a:latin typeface="微軟正黑體" pitchFamily="34" charset="-120"/>
                <a:ea typeface="微軟正黑體" pitchFamily="34" charset="-120"/>
              </a:rPr>
              <a:t>44</a:t>
            </a:r>
            <a:r>
              <a:rPr lang="zh-TW" altLang="en-US" sz="2400" dirty="0" smtClean="0">
                <a:latin typeface="微軟正黑體" pitchFamily="34" charset="-120"/>
                <a:ea typeface="微軟正黑體" pitchFamily="34" charset="-120"/>
              </a:rPr>
              <a:t>分，</a:t>
            </a:r>
            <a:endParaRPr lang="en-US" altLang="zh-TW" sz="2400" dirty="0" smtClean="0">
              <a:latin typeface="微軟正黑體" pitchFamily="34" charset="-120"/>
              <a:ea typeface="微軟正黑體" pitchFamily="34" charset="-120"/>
            </a:endParaRPr>
          </a:p>
          <a:p>
            <a:pPr marL="274320" indent="-274320" fontAlgn="auto">
              <a:spcAft>
                <a:spcPts val="0"/>
              </a:spcAft>
              <a:buNone/>
              <a:defRPr/>
            </a:pPr>
            <a:r>
              <a:rPr lang="zh-TW" altLang="en-US" sz="2400" dirty="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    因此前</a:t>
            </a:r>
            <a:r>
              <a:rPr lang="en-US" altLang="zh-TW" sz="2400" dirty="0" smtClean="0">
                <a:latin typeface="微軟正黑體" pitchFamily="34" charset="-120"/>
                <a:ea typeface="微軟正黑體" pitchFamily="34" charset="-120"/>
              </a:rPr>
              <a:t>20</a:t>
            </a:r>
            <a:r>
              <a:rPr lang="zh-TW" altLang="en-US" sz="2400" dirty="0" smtClean="0">
                <a:latin typeface="微軟正黑體" pitchFamily="34" charset="-120"/>
                <a:ea typeface="微軟正黑體" pitchFamily="34" charset="-120"/>
              </a:rPr>
              <a:t>個志願序中</a:t>
            </a:r>
            <a:r>
              <a:rPr lang="zh-TW" altLang="en-US" sz="2400" dirty="0">
                <a:latin typeface="微軟正黑體" pitchFamily="34" charset="-120"/>
                <a:ea typeface="微軟正黑體" pitchFamily="34" charset="-120"/>
              </a:rPr>
              <a:t>可依學生考量</a:t>
            </a:r>
            <a:r>
              <a:rPr lang="zh-TW" altLang="en-US" sz="2400" dirty="0" smtClean="0">
                <a:latin typeface="微軟正黑體" pitchFamily="34" charset="-120"/>
                <a:ea typeface="微軟正黑體" pitchFamily="34" charset="-120"/>
              </a:rPr>
              <a:t>， 將</a:t>
            </a:r>
            <a:r>
              <a:rPr lang="zh-TW" altLang="en-US" sz="2400" dirty="0">
                <a:latin typeface="微軟正黑體" pitchFamily="34" charset="-120"/>
                <a:ea typeface="微軟正黑體" pitchFamily="34" charset="-120"/>
              </a:rPr>
              <a:t>務實及理想志願交替選</a:t>
            </a:r>
            <a:r>
              <a:rPr lang="zh-TW" altLang="en-US" sz="2400" dirty="0" smtClean="0">
                <a:latin typeface="微軟正黑體" pitchFamily="34" charset="-120"/>
                <a:ea typeface="微軟正黑體" pitchFamily="34" charset="-120"/>
              </a:rPr>
              <a:t>填， 例如 </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 </a:t>
            </a:r>
            <a:r>
              <a:rPr lang="zh-TW" altLang="en-US" sz="2400" u="sng" dirty="0" smtClean="0">
                <a:latin typeface="微軟正黑體" pitchFamily="34" charset="-120"/>
                <a:ea typeface="微軟正黑體" pitchFamily="34" charset="-120"/>
              </a:rPr>
              <a:t>理想</a:t>
            </a:r>
            <a:r>
              <a:rPr lang="zh-TW" altLang="en-US" sz="2400" u="sng" dirty="0">
                <a:latin typeface="微軟正黑體" pitchFamily="34" charset="-120"/>
                <a:ea typeface="微軟正黑體" pitchFamily="34" charset="-120"/>
              </a:rPr>
              <a:t>、務實、務實、務實、務實</a:t>
            </a:r>
            <a:r>
              <a:rPr lang="en-US" altLang="zh-TW" sz="2400" u="sng" dirty="0" smtClean="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等填寫</a:t>
            </a:r>
            <a:r>
              <a:rPr lang="zh-TW" altLang="en-US" sz="2400" dirty="0" smtClean="0">
                <a:latin typeface="微軟正黑體" pitchFamily="34" charset="-120"/>
                <a:ea typeface="微軟正黑體" pitchFamily="34" charset="-120"/>
              </a:rPr>
              <a:t>方式。</a:t>
            </a:r>
            <a:endParaRPr lang="en-US" altLang="zh-TW" sz="2400" dirty="0" smtClean="0">
              <a:latin typeface="微軟正黑體" pitchFamily="34" charset="-120"/>
              <a:ea typeface="微軟正黑體" pitchFamily="34" charset="-120"/>
            </a:endParaRPr>
          </a:p>
          <a:p>
            <a:pPr fontAlgn="auto">
              <a:spcAft>
                <a:spcPts val="0"/>
              </a:spcAft>
              <a:buFont typeface="Arial" panose="020B0604020202020204" pitchFamily="34" charset="0"/>
              <a:buChar char="•"/>
              <a:defRPr/>
            </a:pPr>
            <a:r>
              <a:rPr lang="zh-TW" altLang="en-US" sz="2800" b="1" dirty="0" smtClean="0">
                <a:latin typeface="微軟正黑體" pitchFamily="34" charset="-120"/>
                <a:ea typeface="微軟正黑體" pitchFamily="34" charset="-120"/>
              </a:rPr>
              <a:t>高職同</a:t>
            </a:r>
            <a:r>
              <a:rPr lang="zh-TW" altLang="en-US" sz="2800" b="1" dirty="0">
                <a:latin typeface="微軟正黑體" pitchFamily="34" charset="-120"/>
                <a:ea typeface="微軟正黑體" pitchFamily="34" charset="-120"/>
              </a:rPr>
              <a:t>校同一職</a:t>
            </a:r>
            <a:r>
              <a:rPr lang="zh-TW" altLang="en-US" sz="2800" b="1" dirty="0" smtClean="0">
                <a:latin typeface="微軟正黑體" pitchFamily="34" charset="-120"/>
                <a:ea typeface="微軟正黑體" pitchFamily="34" charset="-120"/>
              </a:rPr>
              <a:t>群科系連續選填視為同一志願序</a:t>
            </a:r>
            <a:endParaRPr lang="en-US" altLang="zh-TW" sz="2800" b="1" dirty="0" smtClean="0">
              <a:latin typeface="微軟正黑體" pitchFamily="34" charset="-120"/>
              <a:ea typeface="微軟正黑體" pitchFamily="34" charset="-120"/>
            </a:endParaRPr>
          </a:p>
          <a:p>
            <a:pPr marL="0" indent="0" fontAlgn="auto">
              <a:spcAft>
                <a:spcPts val="0"/>
              </a:spcAft>
              <a:buNone/>
              <a:defRPr/>
            </a:pPr>
            <a:r>
              <a:rPr lang="zh-TW" altLang="en-US" sz="2800" b="1" dirty="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   </a:t>
            </a:r>
            <a:r>
              <a:rPr lang="zh-TW" altLang="en-US" sz="2400" dirty="0">
                <a:latin typeface="微軟正黑體" pitchFamily="34" charset="-120"/>
                <a:ea typeface="微軟正黑體" pitchFamily="34" charset="-120"/>
              </a:rPr>
              <a:t>可</a:t>
            </a:r>
            <a:r>
              <a:rPr lang="zh-TW" altLang="en-US" sz="2400" dirty="0" smtClean="0">
                <a:latin typeface="微軟正黑體" pitchFamily="34" charset="-120"/>
                <a:ea typeface="微軟正黑體" pitchFamily="34" charset="-120"/>
              </a:rPr>
              <a:t>將同校同一職群</a:t>
            </a:r>
            <a:r>
              <a:rPr lang="zh-TW" altLang="en-US" sz="2400" dirty="0">
                <a:latin typeface="微軟正黑體" pitchFamily="34" charset="-120"/>
                <a:ea typeface="微軟正黑體" pitchFamily="34" charset="-120"/>
              </a:rPr>
              <a:t>科系連續選</a:t>
            </a:r>
            <a:r>
              <a:rPr lang="zh-TW" altLang="en-US" sz="2400" dirty="0" smtClean="0">
                <a:latin typeface="微軟正黑體" pitchFamily="34" charset="-120"/>
                <a:ea typeface="微軟正黑體" pitchFamily="34" charset="-120"/>
              </a:rPr>
              <a:t>填，以增加錄取該校機會。</a:t>
            </a:r>
            <a:endParaRPr lang="zh-TW" altLang="en-US" sz="2800" dirty="0">
              <a:latin typeface="微軟正黑體" pitchFamily="34" charset="-120"/>
              <a:ea typeface="微軟正黑體" pitchFamily="34" charset="-120"/>
            </a:endParaRPr>
          </a:p>
          <a:p>
            <a:pPr marL="274320" indent="-274320" fontAlgn="auto">
              <a:spcAft>
                <a:spcPts val="0"/>
              </a:spcAft>
              <a:buNone/>
              <a:defRPr/>
            </a:pPr>
            <a:r>
              <a:rPr lang="zh-TW" altLang="en-US" sz="2400" dirty="0" smtClean="0">
                <a:latin typeface="微軟正黑體" pitchFamily="34" charset="-120"/>
                <a:ea typeface="微軟正黑體" pitchFamily="34" charset="-120"/>
              </a:rPr>
              <a:t>     </a:t>
            </a:r>
            <a:endParaRPr lang="en-US" altLang="zh-TW" sz="2400" dirty="0" smtClean="0">
              <a:latin typeface="微軟正黑體" pitchFamily="34" charset="-120"/>
              <a:ea typeface="微軟正黑體" pitchFamily="34" charset="-120"/>
            </a:endParaRPr>
          </a:p>
          <a:p>
            <a:pPr marL="274320" indent="-274320" fontAlgn="auto">
              <a:spcAft>
                <a:spcPts val="0"/>
              </a:spcAft>
              <a:buNone/>
              <a:defRPr/>
            </a:pPr>
            <a:endParaRPr lang="en-US" altLang="zh-TW" sz="2400" dirty="0">
              <a:latin typeface="微軟正黑體" pitchFamily="34" charset="-120"/>
              <a:ea typeface="微軟正黑體" pitchFamily="34" charset="-120"/>
            </a:endParaRPr>
          </a:p>
        </p:txBody>
      </p:sp>
    </p:spTree>
    <p:extLst>
      <p:ext uri="{BB962C8B-B14F-4D97-AF65-F5344CB8AC3E}">
        <p14:creationId xmlns:p14="http://schemas.microsoft.com/office/powerpoint/2010/main" val="2702530853"/>
      </p:ext>
    </p:extLst>
  </p:cSld>
  <p:clrMapOvr>
    <a:masterClrMapping/>
  </p:clrMapOvr>
  <p:transition spd="slow">
    <p:cove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1918260111"/>
              </p:ext>
            </p:extLst>
          </p:nvPr>
        </p:nvGraphicFramePr>
        <p:xfrm>
          <a:off x="457200" y="2060575"/>
          <a:ext cx="8229600" cy="4065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資料庫圖表 3"/>
          <p:cNvGraphicFramePr/>
          <p:nvPr>
            <p:extLst>
              <p:ext uri="{D42A27DB-BD31-4B8C-83A1-F6EECF244321}">
                <p14:modId xmlns:p14="http://schemas.microsoft.com/office/powerpoint/2010/main" val="4008591987"/>
              </p:ext>
            </p:extLst>
          </p:nvPr>
        </p:nvGraphicFramePr>
        <p:xfrm>
          <a:off x="251520" y="116632"/>
          <a:ext cx="8229600" cy="18582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82</a:t>
            </a:fld>
            <a:endParaRPr lang="zh-TW" altLang="en-US">
              <a:solidFill>
                <a:prstClr val="black">
                  <a:tint val="75000"/>
                </a:prstClr>
              </a:solidFill>
            </a:endParaRPr>
          </a:p>
        </p:txBody>
      </p:sp>
    </p:spTree>
    <p:extLst>
      <p:ext uri="{BB962C8B-B14F-4D97-AF65-F5344CB8AC3E}">
        <p14:creationId xmlns:p14="http://schemas.microsoft.com/office/powerpoint/2010/main" val="12771963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圖片 25" descr="LN-0126.png"/>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367323" y="6381328"/>
            <a:ext cx="8352928" cy="216024"/>
          </a:xfrm>
          <a:prstGeom prst="rect">
            <a:avLst/>
          </a:prstGeom>
        </p:spPr>
      </p:pic>
      <p:sp>
        <p:nvSpPr>
          <p:cNvPr id="31" name="矩形 30"/>
          <p:cNvSpPr/>
          <p:nvPr/>
        </p:nvSpPr>
        <p:spPr>
          <a:xfrm>
            <a:off x="1187450" y="2377918"/>
            <a:ext cx="1300163" cy="1261884"/>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sz="2000" b="1" dirty="0" smtClean="0">
              <a:latin typeface="微軟正黑體"/>
              <a:ea typeface="微軟正黑體"/>
              <a:cs typeface="微軟正黑體"/>
            </a:endParaRPr>
          </a:p>
          <a:p>
            <a:pPr algn="ctr" eaLnBrk="1" fontAlgn="auto" hangingPunct="1">
              <a:spcBef>
                <a:spcPts val="0"/>
              </a:spcBef>
              <a:spcAft>
                <a:spcPts val="0"/>
              </a:spcAft>
              <a:defRPr/>
            </a:pPr>
            <a:r>
              <a:rPr lang="zh-TW" altLang="en-US" sz="2000" b="1" dirty="0" smtClean="0">
                <a:latin typeface="微軟正黑體"/>
                <a:ea typeface="微軟正黑體"/>
                <a:cs typeface="微軟正黑體"/>
              </a:rPr>
              <a:t>課程</a:t>
            </a:r>
            <a:r>
              <a:rPr lang="zh-TW" altLang="en-US" sz="2000" b="1" dirty="0">
                <a:latin typeface="微軟正黑體"/>
                <a:ea typeface="微軟正黑體"/>
                <a:cs typeface="微軟正黑體"/>
              </a:rPr>
              <a:t>特色</a:t>
            </a:r>
            <a:endParaRPr lang="en-US" altLang="zh-TW" sz="2000" b="1" dirty="0">
              <a:latin typeface="微軟正黑體"/>
              <a:ea typeface="微軟正黑體"/>
              <a:cs typeface="微軟正黑體"/>
            </a:endParaRPr>
          </a:p>
          <a:p>
            <a:pPr algn="ctr" eaLnBrk="1" fontAlgn="auto" hangingPunct="1">
              <a:spcBef>
                <a:spcPts val="0"/>
              </a:spcBef>
              <a:spcAft>
                <a:spcPts val="0"/>
              </a:spcAft>
              <a:defRPr/>
            </a:pPr>
            <a:endParaRPr lang="en-US" altLang="zh-TW" sz="3600" b="1" dirty="0">
              <a:latin typeface="微軟正黑體"/>
              <a:ea typeface="微軟正黑體"/>
              <a:cs typeface="微軟正黑體"/>
            </a:endParaRPr>
          </a:p>
        </p:txBody>
      </p:sp>
      <p:sp>
        <p:nvSpPr>
          <p:cNvPr id="33" name="矩形 32"/>
          <p:cNvSpPr/>
          <p:nvPr/>
        </p:nvSpPr>
        <p:spPr>
          <a:xfrm>
            <a:off x="1187450" y="3690143"/>
            <a:ext cx="1300163" cy="661988"/>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sz="900" b="1" dirty="0">
              <a:latin typeface="微軟正黑體"/>
              <a:ea typeface="微軟正黑體"/>
              <a:cs typeface="微軟正黑體"/>
            </a:endParaRPr>
          </a:p>
          <a:p>
            <a:pPr algn="ctr" eaLnBrk="1" fontAlgn="auto" hangingPunct="1">
              <a:spcBef>
                <a:spcPts val="0"/>
              </a:spcBef>
              <a:spcAft>
                <a:spcPts val="0"/>
              </a:spcAft>
              <a:defRPr/>
            </a:pPr>
            <a:r>
              <a:rPr lang="zh-TW" altLang="en-US" sz="2000" b="1" dirty="0">
                <a:latin typeface="微軟正黑體"/>
                <a:ea typeface="微軟正黑體"/>
                <a:cs typeface="微軟正黑體"/>
              </a:rPr>
              <a:t>性     向</a:t>
            </a:r>
            <a:endParaRPr lang="en-US" altLang="zh-TW" sz="2000" b="1" dirty="0">
              <a:latin typeface="微軟正黑體"/>
              <a:ea typeface="微軟正黑體"/>
              <a:cs typeface="微軟正黑體"/>
            </a:endParaRPr>
          </a:p>
          <a:p>
            <a:pPr algn="ctr" eaLnBrk="1" fontAlgn="auto" hangingPunct="1">
              <a:spcBef>
                <a:spcPts val="0"/>
              </a:spcBef>
              <a:spcAft>
                <a:spcPts val="0"/>
              </a:spcAft>
              <a:defRPr/>
            </a:pPr>
            <a:endParaRPr lang="zh-TW" altLang="en-US" sz="700" b="1" dirty="0">
              <a:latin typeface="微軟正黑體"/>
              <a:ea typeface="微軟正黑體"/>
              <a:cs typeface="微軟正黑體"/>
            </a:endParaRPr>
          </a:p>
        </p:txBody>
      </p:sp>
      <p:sp>
        <p:nvSpPr>
          <p:cNvPr id="35" name="矩形 34"/>
          <p:cNvSpPr/>
          <p:nvPr/>
        </p:nvSpPr>
        <p:spPr>
          <a:xfrm>
            <a:off x="1201024" y="4505092"/>
            <a:ext cx="1300163" cy="923330"/>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b="1" dirty="0">
              <a:latin typeface="微軟正黑體"/>
              <a:ea typeface="微軟正黑體"/>
              <a:cs typeface="微軟正黑體"/>
            </a:endParaRPr>
          </a:p>
          <a:p>
            <a:pPr algn="ctr" eaLnBrk="1" fontAlgn="auto" hangingPunct="1">
              <a:spcBef>
                <a:spcPts val="0"/>
              </a:spcBef>
              <a:spcAft>
                <a:spcPts val="0"/>
              </a:spcAft>
              <a:defRPr/>
            </a:pPr>
            <a:r>
              <a:rPr lang="zh-TW" altLang="en-US" b="1" dirty="0" smtClean="0">
                <a:latin typeface="微軟正黑體"/>
                <a:ea typeface="微軟正黑體"/>
                <a:cs typeface="微軟正黑體"/>
              </a:rPr>
              <a:t>升學進路</a:t>
            </a:r>
            <a:endParaRPr lang="en-US" altLang="zh-TW" b="1" dirty="0" smtClean="0">
              <a:latin typeface="微軟正黑體"/>
              <a:ea typeface="微軟正黑體"/>
              <a:cs typeface="微軟正黑體"/>
            </a:endParaRPr>
          </a:p>
          <a:p>
            <a:pPr algn="ctr" eaLnBrk="1" fontAlgn="auto" hangingPunct="1">
              <a:spcBef>
                <a:spcPts val="0"/>
              </a:spcBef>
              <a:spcAft>
                <a:spcPts val="0"/>
              </a:spcAft>
              <a:defRPr/>
            </a:pPr>
            <a:endParaRPr lang="zh-TW" altLang="en-US" b="1" dirty="0">
              <a:latin typeface="微軟正黑體"/>
              <a:ea typeface="微軟正黑體"/>
              <a:cs typeface="微軟正黑體"/>
            </a:endParaRPr>
          </a:p>
        </p:txBody>
      </p:sp>
      <p:sp>
        <p:nvSpPr>
          <p:cNvPr id="39" name="矩形 38"/>
          <p:cNvSpPr/>
          <p:nvPr/>
        </p:nvSpPr>
        <p:spPr>
          <a:xfrm>
            <a:off x="2555875" y="2433638"/>
            <a:ext cx="2876550" cy="1200329"/>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smtClean="0">
                <a:latin typeface="微軟正黑體"/>
                <a:ea typeface="微軟正黑體"/>
                <a:cs typeface="微軟正黑體"/>
              </a:rPr>
              <a:t>以</a:t>
            </a:r>
            <a:r>
              <a:rPr lang="zh-CN" altLang="en-US" dirty="0">
                <a:solidFill>
                  <a:srgbClr val="FF0000"/>
                </a:solidFill>
                <a:latin typeface="微軟正黑體"/>
                <a:ea typeface="微軟正黑體"/>
                <a:cs typeface="微軟正黑體"/>
              </a:rPr>
              <a:t>專門技術</a:t>
            </a:r>
            <a:r>
              <a:rPr lang="zh-CN" altLang="en-US" dirty="0">
                <a:latin typeface="微軟正黑體"/>
                <a:ea typeface="微軟正黑體"/>
                <a:cs typeface="微軟正黑體"/>
              </a:rPr>
              <a:t>為導向</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著重務實技術方面的專業實作實習課程</a:t>
            </a:r>
            <a:r>
              <a:rPr lang="en-US" altLang="zh-TW" dirty="0">
                <a:latin typeface="微軟正黑體"/>
                <a:ea typeface="微軟正黑體"/>
                <a:cs typeface="微軟正黑體"/>
              </a:rPr>
              <a:t>〈</a:t>
            </a:r>
            <a:r>
              <a:rPr lang="zh-CN" altLang="en-US" dirty="0">
                <a:latin typeface="微軟正黑體"/>
                <a:ea typeface="微軟正黑體"/>
                <a:cs typeface="微軟正黑體"/>
              </a:rPr>
              <a:t>如</a:t>
            </a:r>
            <a:r>
              <a:rPr lang="zh-TW" altLang="en-US" dirty="0">
                <a:latin typeface="微軟正黑體"/>
                <a:ea typeface="微軟正黑體"/>
                <a:cs typeface="微軟正黑體"/>
              </a:rPr>
              <a:t>：</a:t>
            </a:r>
            <a:r>
              <a:rPr lang="zh-CN" altLang="en-US" dirty="0">
                <a:latin typeface="微軟正黑體"/>
                <a:ea typeface="微軟正黑體"/>
                <a:cs typeface="微軟正黑體"/>
              </a:rPr>
              <a:t>實務專題、實習課程</a:t>
            </a:r>
            <a:r>
              <a:rPr lang="en-US" altLang="zh-TW" dirty="0" smtClean="0">
                <a:latin typeface="微軟正黑體"/>
                <a:ea typeface="微軟正黑體"/>
                <a:cs typeface="微軟正黑體"/>
              </a:rPr>
              <a:t>〉</a:t>
            </a:r>
            <a:endParaRPr lang="en-US" altLang="zh-CN" sz="900" dirty="0">
              <a:latin typeface="微軟正黑體"/>
              <a:ea typeface="微軟正黑體"/>
              <a:cs typeface="微軟正黑體"/>
            </a:endParaRPr>
          </a:p>
        </p:txBody>
      </p:sp>
      <p:sp>
        <p:nvSpPr>
          <p:cNvPr id="42" name="矩形 41"/>
          <p:cNvSpPr/>
          <p:nvPr/>
        </p:nvSpPr>
        <p:spPr>
          <a:xfrm>
            <a:off x="5513388" y="2410554"/>
            <a:ext cx="2874962" cy="1200329"/>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smtClean="0">
                <a:latin typeface="微軟正黑體"/>
                <a:ea typeface="微軟正黑體"/>
                <a:cs typeface="微軟正黑體"/>
              </a:rPr>
              <a:t>以</a:t>
            </a:r>
            <a:r>
              <a:rPr lang="zh-CN" altLang="en-US" dirty="0">
                <a:latin typeface="微軟正黑體"/>
                <a:ea typeface="微軟正黑體"/>
                <a:cs typeface="微軟正黑體"/>
              </a:rPr>
              <a:t>學術</a:t>
            </a:r>
            <a:r>
              <a:rPr lang="zh-TW" altLang="en-US" dirty="0">
                <a:latin typeface="微軟正黑體"/>
                <a:ea typeface="微軟正黑體"/>
                <a:cs typeface="微軟正黑體"/>
              </a:rPr>
              <a:t>知能</a:t>
            </a:r>
            <a:r>
              <a:rPr lang="zh-CN" altLang="en-US" dirty="0">
                <a:latin typeface="微軟正黑體"/>
                <a:ea typeface="微軟正黑體"/>
                <a:cs typeface="微軟正黑體"/>
              </a:rPr>
              <a:t>為導向</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著重基礎知識學科課程</a:t>
            </a:r>
            <a:r>
              <a:rPr lang="en-US" altLang="zh-TW" dirty="0">
                <a:latin typeface="微軟正黑體"/>
                <a:ea typeface="微軟正黑體"/>
                <a:cs typeface="微軟正黑體"/>
              </a:rPr>
              <a:t>〈</a:t>
            </a:r>
            <a:r>
              <a:rPr lang="zh-CN" altLang="en-US" dirty="0">
                <a:latin typeface="微軟正黑體"/>
                <a:ea typeface="微軟正黑體"/>
                <a:cs typeface="微軟正黑體"/>
              </a:rPr>
              <a:t>如</a:t>
            </a:r>
            <a:r>
              <a:rPr lang="zh-TW" altLang="en-US" dirty="0">
                <a:latin typeface="微軟正黑體"/>
                <a:ea typeface="微軟正黑體"/>
                <a:cs typeface="微軟正黑體"/>
              </a:rPr>
              <a:t>：</a:t>
            </a:r>
            <a:r>
              <a:rPr lang="zh-CN" altLang="en-US" dirty="0" smtClean="0">
                <a:latin typeface="微軟正黑體"/>
                <a:ea typeface="微軟正黑體"/>
                <a:cs typeface="微軟正黑體"/>
              </a:rPr>
              <a:t>國、英、數、理</a:t>
            </a:r>
            <a:r>
              <a:rPr lang="zh-CN" altLang="en-US" dirty="0">
                <a:latin typeface="微軟正黑體"/>
                <a:ea typeface="微軟正黑體"/>
                <a:cs typeface="微軟正黑體"/>
              </a:rPr>
              <a:t>、地理、歷史、生物等</a:t>
            </a:r>
            <a:r>
              <a:rPr lang="en-US" altLang="zh-TW" dirty="0" smtClean="0">
                <a:latin typeface="微軟正黑體"/>
                <a:ea typeface="微軟正黑體"/>
                <a:cs typeface="微軟正黑體"/>
              </a:rPr>
              <a:t>〉</a:t>
            </a:r>
            <a:endParaRPr lang="en-US" altLang="zh-CN" dirty="0">
              <a:latin typeface="微軟正黑體"/>
              <a:ea typeface="微軟正黑體"/>
              <a:cs typeface="微軟正黑體"/>
            </a:endParaRPr>
          </a:p>
        </p:txBody>
      </p:sp>
      <p:sp>
        <p:nvSpPr>
          <p:cNvPr id="43" name="矩形 42"/>
          <p:cNvSpPr/>
          <p:nvPr/>
        </p:nvSpPr>
        <p:spPr>
          <a:xfrm>
            <a:off x="2555875" y="3706018"/>
            <a:ext cx="2876550" cy="646113"/>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a:solidFill>
                  <a:srgbClr val="FF0000"/>
                </a:solidFill>
                <a:latin typeface="微軟正黑體"/>
                <a:ea typeface="微軟正黑體"/>
                <a:cs typeface="微軟正黑體"/>
              </a:rPr>
              <a:t>操作性向強</a:t>
            </a:r>
            <a:endParaRPr lang="en-US" altLang="zh-CN" dirty="0">
              <a:solidFill>
                <a:srgbClr val="FF0000"/>
              </a:solidFill>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喜歡動手實際操作</a:t>
            </a:r>
            <a:endParaRPr lang="zh-TW" altLang="en-US" dirty="0">
              <a:latin typeface="微軟正黑體"/>
              <a:ea typeface="微軟正黑體"/>
              <a:cs typeface="微軟正黑體"/>
            </a:endParaRPr>
          </a:p>
        </p:txBody>
      </p:sp>
      <p:sp>
        <p:nvSpPr>
          <p:cNvPr id="46" name="矩形 45"/>
          <p:cNvSpPr/>
          <p:nvPr/>
        </p:nvSpPr>
        <p:spPr>
          <a:xfrm>
            <a:off x="5513388" y="3667437"/>
            <a:ext cx="2874962" cy="723275"/>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endParaRPr lang="en-US" altLang="zh-CN" sz="400"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學術性向強</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對學術研究興趣較濃</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endParaRPr lang="en-US" altLang="zh-CN" sz="100" dirty="0">
              <a:latin typeface="微軟正黑體"/>
              <a:ea typeface="微軟正黑體"/>
              <a:cs typeface="微軟正黑體"/>
            </a:endParaRPr>
          </a:p>
        </p:txBody>
      </p:sp>
      <p:sp>
        <p:nvSpPr>
          <p:cNvPr id="49" name="矩形 48"/>
          <p:cNvSpPr/>
          <p:nvPr/>
        </p:nvSpPr>
        <p:spPr>
          <a:xfrm>
            <a:off x="2555875" y="4504795"/>
            <a:ext cx="2876550" cy="923330"/>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a:buFont typeface="Arial" pitchFamily="34" charset="0"/>
              <a:buChar char="•"/>
              <a:defRPr/>
            </a:pPr>
            <a:r>
              <a:rPr lang="zh-TW" altLang="en-US" dirty="0" smtClean="0">
                <a:latin typeface="微軟正黑體"/>
                <a:ea typeface="微軟正黑體"/>
                <a:cs typeface="微軟正黑體"/>
              </a:rPr>
              <a:t>以</a:t>
            </a:r>
            <a:r>
              <a:rPr lang="zh-TW" altLang="en-US" dirty="0">
                <a:solidFill>
                  <a:srgbClr val="FF0000"/>
                </a:solidFill>
                <a:latin typeface="微軟正黑體"/>
                <a:ea typeface="微軟正黑體"/>
                <a:cs typeface="微軟正黑體"/>
              </a:rPr>
              <a:t>科技大學</a:t>
            </a:r>
            <a:r>
              <a:rPr lang="zh-TW" altLang="en-US" dirty="0">
                <a:latin typeface="微軟正黑體"/>
                <a:ea typeface="微軟正黑體"/>
                <a:cs typeface="微軟正黑體"/>
              </a:rPr>
              <a:t>、技術學院、二專</a:t>
            </a:r>
            <a:r>
              <a:rPr lang="zh-TW" altLang="en-US" dirty="0" smtClean="0">
                <a:latin typeface="微軟正黑體"/>
                <a:ea typeface="微軟正黑體"/>
                <a:cs typeface="微軟正黑體"/>
              </a:rPr>
              <a:t>為主</a:t>
            </a:r>
            <a:endParaRPr lang="en-US" altLang="zh-TW" dirty="0" smtClean="0">
              <a:latin typeface="微軟正黑體"/>
              <a:ea typeface="微軟正黑體"/>
              <a:cs typeface="微軟正黑體"/>
            </a:endParaRPr>
          </a:p>
          <a:p>
            <a:pPr marL="171450" indent="-171450">
              <a:buFont typeface="Arial" pitchFamily="34" charset="0"/>
              <a:buChar char="•"/>
              <a:defRPr/>
            </a:pPr>
            <a:r>
              <a:rPr lang="zh-TW" altLang="en-US" dirty="0" smtClean="0">
                <a:latin typeface="微軟正黑體"/>
                <a:ea typeface="微軟正黑體"/>
                <a:cs typeface="微軟正黑體"/>
              </a:rPr>
              <a:t>一般</a:t>
            </a:r>
            <a:r>
              <a:rPr lang="zh-TW" altLang="en-US" dirty="0">
                <a:latin typeface="微軟正黑體"/>
                <a:ea typeface="微軟正黑體"/>
                <a:cs typeface="微軟正黑體"/>
              </a:rPr>
              <a:t>大學為</a:t>
            </a:r>
            <a:r>
              <a:rPr lang="zh-TW" altLang="en-US" dirty="0" smtClean="0">
                <a:latin typeface="微軟正黑體"/>
                <a:ea typeface="微軟正黑體"/>
                <a:cs typeface="微軟正黑體"/>
              </a:rPr>
              <a:t>輔</a:t>
            </a:r>
            <a:endParaRPr lang="zh-TW" altLang="en-US" dirty="0">
              <a:latin typeface="微軟正黑體"/>
              <a:ea typeface="微軟正黑體"/>
              <a:cs typeface="微軟正黑體"/>
            </a:endParaRPr>
          </a:p>
        </p:txBody>
      </p:sp>
      <p:sp>
        <p:nvSpPr>
          <p:cNvPr id="50" name="矩形 49"/>
          <p:cNvSpPr/>
          <p:nvPr/>
        </p:nvSpPr>
        <p:spPr>
          <a:xfrm>
            <a:off x="5508104" y="4496856"/>
            <a:ext cx="2874962" cy="923330"/>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a:buFont typeface="Arial" pitchFamily="34" charset="0"/>
              <a:buChar char="•"/>
              <a:defRPr/>
            </a:pPr>
            <a:r>
              <a:rPr lang="zh-TW" altLang="en-US" dirty="0" smtClean="0">
                <a:latin typeface="微軟正黑體"/>
                <a:ea typeface="微軟正黑體"/>
                <a:cs typeface="微軟正黑體"/>
              </a:rPr>
              <a:t>以</a:t>
            </a:r>
            <a:r>
              <a:rPr lang="zh-TW" altLang="en-US" dirty="0">
                <a:latin typeface="微軟正黑體"/>
                <a:ea typeface="微軟正黑體"/>
                <a:cs typeface="微軟正黑體"/>
              </a:rPr>
              <a:t>一般大學</a:t>
            </a:r>
            <a:r>
              <a:rPr lang="zh-TW" altLang="en-US" dirty="0" smtClean="0">
                <a:latin typeface="微軟正黑體"/>
                <a:ea typeface="微軟正黑體"/>
                <a:cs typeface="微軟正黑體"/>
              </a:rPr>
              <a:t>為主</a:t>
            </a:r>
            <a:endParaRPr lang="en-US" altLang="zh-TW" dirty="0" smtClean="0">
              <a:latin typeface="微軟正黑體"/>
              <a:ea typeface="微軟正黑體"/>
              <a:cs typeface="微軟正黑體"/>
            </a:endParaRPr>
          </a:p>
          <a:p>
            <a:pPr marL="171450" indent="-171450">
              <a:buFont typeface="Arial" pitchFamily="34" charset="0"/>
              <a:buChar char="•"/>
              <a:defRPr/>
            </a:pPr>
            <a:r>
              <a:rPr lang="zh-TW" altLang="en-US" dirty="0">
                <a:latin typeface="微軟正黑體"/>
                <a:ea typeface="微軟正黑體"/>
                <a:cs typeface="微軟正黑體"/>
              </a:rPr>
              <a:t>科技大學、技術學院、二專為</a:t>
            </a:r>
            <a:r>
              <a:rPr lang="zh-TW" altLang="en-US" dirty="0" smtClean="0">
                <a:latin typeface="微軟正黑體"/>
                <a:ea typeface="微軟正黑體"/>
                <a:cs typeface="微軟正黑體"/>
              </a:rPr>
              <a:t>輔</a:t>
            </a:r>
            <a:endParaRPr lang="en-US" altLang="zh-CN" dirty="0">
              <a:latin typeface="微軟正黑體"/>
              <a:ea typeface="微軟正黑體"/>
              <a:cs typeface="微軟正黑體"/>
            </a:endParaRPr>
          </a:p>
        </p:txBody>
      </p:sp>
      <p:sp>
        <p:nvSpPr>
          <p:cNvPr id="4" name="矩形 3"/>
          <p:cNvSpPr>
            <a:spLocks noChangeArrowheads="1"/>
          </p:cNvSpPr>
          <p:nvPr/>
        </p:nvSpPr>
        <p:spPr bwMode="auto">
          <a:xfrm>
            <a:off x="1187450" y="1938338"/>
            <a:ext cx="1300163" cy="368300"/>
          </a:xfrm>
          <a:prstGeom prst="rect">
            <a:avLst/>
          </a:prstGeom>
          <a:solidFill>
            <a:schemeClr val="accent3">
              <a:lumMod val="60000"/>
              <a:lumOff val="40000"/>
            </a:schemeClr>
          </a:solidFill>
          <a:ln w="9525">
            <a:solidFill>
              <a:schemeClr val="bg1"/>
            </a:solidFill>
            <a:miter lim="800000"/>
            <a:headEnd/>
            <a:tailEnd/>
          </a:ln>
        </p:spPr>
        <p:txBody>
          <a:bodyPr anchor="ct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pPr>
            <a:r>
              <a:rPr lang="zh-TW" altLang="en-US" sz="1800" b="1" dirty="0">
                <a:solidFill>
                  <a:schemeClr val="bg1"/>
                </a:solidFill>
                <a:latin typeface="微軟正黑體" pitchFamily="34" charset="-120"/>
                <a:ea typeface="微軟正黑體" pitchFamily="34" charset="-120"/>
              </a:rPr>
              <a:t>類別</a:t>
            </a:r>
            <a:r>
              <a:rPr lang="en-US" altLang="zh-TW" sz="1800" b="1" dirty="0">
                <a:solidFill>
                  <a:schemeClr val="bg1"/>
                </a:solidFill>
                <a:latin typeface="微軟正黑體" pitchFamily="34" charset="-120"/>
                <a:ea typeface="微軟正黑體" pitchFamily="34" charset="-120"/>
              </a:rPr>
              <a:t>/</a:t>
            </a:r>
            <a:r>
              <a:rPr lang="zh-TW" altLang="en-US" sz="1800" b="1" dirty="0">
                <a:solidFill>
                  <a:schemeClr val="bg1"/>
                </a:solidFill>
                <a:latin typeface="微軟正黑體" pitchFamily="34" charset="-120"/>
                <a:ea typeface="微軟正黑體" pitchFamily="34" charset="-120"/>
              </a:rPr>
              <a:t>項目</a:t>
            </a:r>
          </a:p>
        </p:txBody>
      </p:sp>
      <p:sp>
        <p:nvSpPr>
          <p:cNvPr id="28" name="矩形 27"/>
          <p:cNvSpPr>
            <a:spLocks noChangeArrowheads="1"/>
          </p:cNvSpPr>
          <p:nvPr/>
        </p:nvSpPr>
        <p:spPr bwMode="auto">
          <a:xfrm>
            <a:off x="2555875" y="1938338"/>
            <a:ext cx="2876550" cy="368300"/>
          </a:xfrm>
          <a:prstGeom prst="rect">
            <a:avLst/>
          </a:prstGeom>
          <a:solidFill>
            <a:srgbClr val="1098D3"/>
          </a:solidFill>
          <a:ln w="9525">
            <a:solidFill>
              <a:schemeClr val="bg1"/>
            </a:solidFill>
            <a:miter lim="800000"/>
            <a:headEnd/>
            <a:tailEnd/>
          </a:ln>
        </p:spPr>
        <p:txBody>
          <a:bodyPr anchor="ct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pPr>
            <a:r>
              <a:rPr lang="zh-TW" altLang="en-US" sz="1800" b="1" dirty="0" smtClean="0">
                <a:solidFill>
                  <a:schemeClr val="bg1"/>
                </a:solidFill>
                <a:latin typeface="微軟正黑體" pitchFamily="34" charset="-120"/>
                <a:ea typeface="微軟正黑體" pitchFamily="34" charset="-120"/>
              </a:rPr>
              <a:t>高職</a:t>
            </a:r>
            <a:r>
              <a:rPr lang="zh-TW" altLang="en-US" sz="1800" b="1" dirty="0" smtClean="0">
                <a:solidFill>
                  <a:schemeClr val="bg1"/>
                </a:solidFill>
                <a:latin typeface="新細明體"/>
                <a:ea typeface="新細明體"/>
              </a:rPr>
              <a:t>、</a:t>
            </a:r>
            <a:r>
              <a:rPr lang="zh-TW" altLang="en-US" sz="1800" b="1" dirty="0" smtClean="0">
                <a:solidFill>
                  <a:schemeClr val="bg1"/>
                </a:solidFill>
                <a:latin typeface="微軟正黑體" pitchFamily="34" charset="-120"/>
                <a:ea typeface="微軟正黑體" pitchFamily="34" charset="-120"/>
              </a:rPr>
              <a:t>五專</a:t>
            </a:r>
            <a:endParaRPr lang="zh-TW" altLang="en-US" sz="1800" b="1" dirty="0">
              <a:solidFill>
                <a:schemeClr val="bg1"/>
              </a:solidFill>
              <a:latin typeface="微軟正黑體" pitchFamily="34" charset="-120"/>
              <a:ea typeface="微軟正黑體" pitchFamily="34" charset="-120"/>
            </a:endParaRPr>
          </a:p>
        </p:txBody>
      </p:sp>
      <p:sp>
        <p:nvSpPr>
          <p:cNvPr id="29" name="矩形 28"/>
          <p:cNvSpPr>
            <a:spLocks noChangeArrowheads="1"/>
          </p:cNvSpPr>
          <p:nvPr/>
        </p:nvSpPr>
        <p:spPr bwMode="auto">
          <a:xfrm>
            <a:off x="5513388" y="1938338"/>
            <a:ext cx="2874962" cy="368300"/>
          </a:xfrm>
          <a:prstGeom prst="rect">
            <a:avLst/>
          </a:prstGeom>
          <a:solidFill>
            <a:srgbClr val="FF6600"/>
          </a:solidFill>
          <a:ln w="9525">
            <a:solidFill>
              <a:schemeClr val="bg1"/>
            </a:solidFill>
            <a:miter lim="800000"/>
            <a:headEnd/>
            <a:tailEnd/>
          </a:ln>
        </p:spPr>
        <p:txBody>
          <a:bodyPr anchor="ct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pPr>
            <a:r>
              <a:rPr lang="zh-TW" altLang="en-US" sz="1800" b="1">
                <a:solidFill>
                  <a:schemeClr val="bg1"/>
                </a:solidFill>
                <a:latin typeface="微軟正黑體" pitchFamily="34" charset="-120"/>
                <a:ea typeface="微軟正黑體" pitchFamily="34" charset="-120"/>
              </a:rPr>
              <a:t>高中</a:t>
            </a: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54" y="3770313"/>
            <a:ext cx="131445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投影片編號版面配置區 5"/>
          <p:cNvSpPr>
            <a:spLocks noGrp="1"/>
          </p:cNvSpPr>
          <p:nvPr>
            <p:ph type="sldNum" sz="quarter" idx="12"/>
          </p:nvPr>
        </p:nvSpPr>
        <p:spPr/>
        <p:txBody>
          <a:bodyPr/>
          <a:lstStyle/>
          <a:p>
            <a:pPr>
              <a:defRPr/>
            </a:pPr>
            <a:fld id="{F7C263F5-4D49-4E15-8BFC-C3DA9CC6F873}" type="slidenum">
              <a:rPr lang="zh-CN" altLang="en-US" smtClean="0"/>
              <a:pPr>
                <a:defRPr/>
              </a:pPr>
              <a:t>83</a:t>
            </a:fld>
            <a:endParaRPr lang="zh-CN" altLang="en-US"/>
          </a:p>
        </p:txBody>
      </p:sp>
      <p:sp>
        <p:nvSpPr>
          <p:cNvPr id="23" name="矩形 22"/>
          <p:cNvSpPr/>
          <p:nvPr/>
        </p:nvSpPr>
        <p:spPr>
          <a:xfrm>
            <a:off x="1201024" y="5561001"/>
            <a:ext cx="1300163" cy="923925"/>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b="1" dirty="0">
              <a:latin typeface="微軟正黑體"/>
              <a:ea typeface="微軟正黑體"/>
              <a:cs typeface="微軟正黑體"/>
            </a:endParaRPr>
          </a:p>
          <a:p>
            <a:pPr algn="ctr" eaLnBrk="1" fontAlgn="auto" hangingPunct="1">
              <a:spcBef>
                <a:spcPts val="0"/>
              </a:spcBef>
              <a:spcAft>
                <a:spcPts val="0"/>
              </a:spcAft>
              <a:defRPr/>
            </a:pPr>
            <a:r>
              <a:rPr lang="zh-TW" altLang="en-US" b="1" dirty="0">
                <a:latin typeface="微軟正黑體"/>
                <a:ea typeface="微軟正黑體"/>
                <a:cs typeface="微軟正黑體"/>
              </a:rPr>
              <a:t>未來發展</a:t>
            </a:r>
            <a:endParaRPr lang="en-US" altLang="zh-TW" b="1" dirty="0">
              <a:latin typeface="微軟正黑體"/>
              <a:ea typeface="微軟正黑體"/>
              <a:cs typeface="微軟正黑體"/>
            </a:endParaRPr>
          </a:p>
          <a:p>
            <a:pPr algn="ctr" eaLnBrk="1" fontAlgn="auto" hangingPunct="1">
              <a:spcBef>
                <a:spcPts val="0"/>
              </a:spcBef>
              <a:spcAft>
                <a:spcPts val="0"/>
              </a:spcAft>
              <a:defRPr/>
            </a:pPr>
            <a:endParaRPr lang="zh-TW" altLang="en-US" b="1" dirty="0">
              <a:latin typeface="微軟正黑體"/>
              <a:ea typeface="微軟正黑體"/>
              <a:cs typeface="微軟正黑體"/>
            </a:endParaRPr>
          </a:p>
        </p:txBody>
      </p:sp>
      <p:sp>
        <p:nvSpPr>
          <p:cNvPr id="24" name="矩形 23"/>
          <p:cNvSpPr/>
          <p:nvPr/>
        </p:nvSpPr>
        <p:spPr>
          <a:xfrm>
            <a:off x="2550866" y="5550280"/>
            <a:ext cx="2876550" cy="923925"/>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較強的</a:t>
            </a:r>
            <a:r>
              <a:rPr lang="zh-CN" altLang="en-US" dirty="0">
                <a:solidFill>
                  <a:srgbClr val="FF0000"/>
                </a:solidFill>
                <a:latin typeface="微軟正黑體"/>
                <a:ea typeface="微軟正黑體"/>
                <a:cs typeface="微軟正黑體"/>
              </a:rPr>
              <a:t>實務及技術能力</a:t>
            </a:r>
            <a:endParaRPr lang="en-US" altLang="zh-CN" dirty="0">
              <a:solidFill>
                <a:srgbClr val="FF0000"/>
              </a:solidFill>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所學和</a:t>
            </a:r>
            <a:r>
              <a:rPr lang="zh-CN" altLang="en-US" dirty="0">
                <a:solidFill>
                  <a:srgbClr val="FF0000"/>
                </a:solidFill>
                <a:latin typeface="微軟正黑體"/>
                <a:ea typeface="微軟正黑體"/>
                <a:cs typeface="微軟正黑體"/>
              </a:rPr>
              <a:t>職場所需能力接軌</a:t>
            </a:r>
            <a:endParaRPr lang="en-US" altLang="zh-CN" dirty="0">
              <a:solidFill>
                <a:srgbClr val="FF0000"/>
              </a:solidFill>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升學、就業管道兼具</a:t>
            </a:r>
          </a:p>
        </p:txBody>
      </p:sp>
      <p:sp>
        <p:nvSpPr>
          <p:cNvPr id="25" name="矩形 24"/>
          <p:cNvSpPr/>
          <p:nvPr/>
        </p:nvSpPr>
        <p:spPr>
          <a:xfrm>
            <a:off x="5513388" y="5561596"/>
            <a:ext cx="2874962" cy="923330"/>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en-US" altLang="zh-CN" dirty="0" err="1" smtClean="0">
                <a:latin typeface="微軟正黑體"/>
                <a:ea typeface="微軟正黑體"/>
                <a:cs typeface="微軟正黑體"/>
              </a:rPr>
              <a:t>偏具知識型工作知能</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en-US" altLang="zh-CN" dirty="0" err="1">
                <a:latin typeface="微軟正黑體"/>
                <a:ea typeface="微軟正黑體"/>
                <a:cs typeface="微軟正黑體"/>
              </a:rPr>
              <a:t>基礎學科強、</a:t>
            </a:r>
            <a:r>
              <a:rPr lang="en-US" altLang="zh-CN" dirty="0" err="1" smtClean="0">
                <a:latin typeface="微軟正黑體"/>
                <a:ea typeface="微軟正黑體"/>
                <a:cs typeface="微軟正黑體"/>
              </a:rPr>
              <a:t>實務職能較弱</a:t>
            </a:r>
            <a:endParaRPr lang="en-US" altLang="zh-CN" dirty="0">
              <a:latin typeface="微軟正黑體"/>
              <a:ea typeface="微軟正黑體"/>
              <a:cs typeface="微軟正黑體"/>
            </a:endParaRPr>
          </a:p>
        </p:txBody>
      </p:sp>
      <p:grpSp>
        <p:nvGrpSpPr>
          <p:cNvPr id="27" name="群組 26"/>
          <p:cNvGrpSpPr/>
          <p:nvPr/>
        </p:nvGrpSpPr>
        <p:grpSpPr>
          <a:xfrm>
            <a:off x="1026679" y="188640"/>
            <a:ext cx="7660119" cy="1454152"/>
            <a:chOff x="569480" y="202032"/>
            <a:chExt cx="7660119" cy="1454152"/>
          </a:xfrm>
        </p:grpSpPr>
        <p:sp>
          <p:nvSpPr>
            <p:cNvPr id="32" name="矩形 31"/>
            <p:cNvSpPr/>
            <p:nvPr/>
          </p:nvSpPr>
          <p:spPr>
            <a:xfrm>
              <a:off x="569480" y="202032"/>
              <a:ext cx="7660119" cy="1454152"/>
            </a:xfrm>
            <a:prstGeom prst="rect">
              <a:avLst/>
            </a:prstGeom>
            <a:solidFill>
              <a:schemeClr val="tx2">
                <a:lumMod val="60000"/>
                <a:lumOff val="40000"/>
              </a:schemeClr>
            </a:solidFill>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34" name="矩形 33"/>
            <p:cNvSpPr/>
            <p:nvPr/>
          </p:nvSpPr>
          <p:spPr>
            <a:xfrm>
              <a:off x="569480" y="202032"/>
              <a:ext cx="7660119" cy="1454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7480" tIns="101600" rIns="101600" bIns="101600" numCol="1" spcCol="1270" anchor="ctr" anchorCtr="0">
              <a:noAutofit/>
            </a:bodyPr>
            <a:lstStyle/>
            <a:p>
              <a:pPr lvl="0" algn="l" defTabSz="1778000" rtl="0">
                <a:lnSpc>
                  <a:spcPct val="90000"/>
                </a:lnSpc>
                <a:spcBef>
                  <a:spcPct val="0"/>
                </a:spcBef>
                <a:spcAft>
                  <a:spcPts val="1800"/>
                </a:spcAft>
              </a:pPr>
              <a:r>
                <a:rPr lang="zh-TW" sz="4000" b="1" kern="1200" dirty="0" smtClean="0">
                  <a:latin typeface="微軟正黑體" pitchFamily="34" charset="-120"/>
                  <a:ea typeface="微軟正黑體" pitchFamily="34" charset="-120"/>
                </a:rPr>
                <a:t>核對內在因素</a:t>
              </a:r>
              <a:r>
                <a:rPr lang="en-US" altLang="zh-TW" sz="4000" b="1" kern="1200" dirty="0" smtClean="0">
                  <a:latin typeface="微軟正黑體" pitchFamily="34" charset="-120"/>
                  <a:ea typeface="微軟正黑體" pitchFamily="34" charset="-120"/>
                </a:rPr>
                <a:t>-</a:t>
              </a:r>
              <a:br>
                <a:rPr lang="en-US" altLang="zh-TW" sz="4000" b="1" kern="1200" dirty="0" smtClean="0">
                  <a:latin typeface="微軟正黑體" pitchFamily="34" charset="-120"/>
                  <a:ea typeface="微軟正黑體" pitchFamily="34" charset="-120"/>
                </a:rPr>
              </a:br>
              <a:r>
                <a:rPr lang="zh-TW" altLang="en-US" sz="4000" b="1" kern="1200" dirty="0" smtClean="0">
                  <a:solidFill>
                    <a:srgbClr val="FFFF00"/>
                  </a:solidFill>
                  <a:latin typeface="微軟正黑體" pitchFamily="34" charset="-120"/>
                  <a:ea typeface="微軟正黑體" pitchFamily="34" charset="-120"/>
                </a:rPr>
                <a:t>學術傾向或技職傾向</a:t>
              </a:r>
              <a:endParaRPr lang="zh-TW" sz="4000" b="1" kern="1200" dirty="0">
                <a:solidFill>
                  <a:srgbClr val="FFFF00"/>
                </a:solidFill>
                <a:latin typeface="微軟正黑體" pitchFamily="34" charset="-120"/>
                <a:ea typeface="微軟正黑體" pitchFamily="34" charset="-120"/>
              </a:endParaRPr>
            </a:p>
          </p:txBody>
        </p:sp>
      </p:grpSp>
      <p:sp>
        <p:nvSpPr>
          <p:cNvPr id="30" name="橢圓 29"/>
          <p:cNvSpPr/>
          <p:nvPr/>
        </p:nvSpPr>
        <p:spPr>
          <a:xfrm>
            <a:off x="457199" y="346236"/>
            <a:ext cx="1138960" cy="1138960"/>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2700111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3993618506"/>
              </p:ext>
            </p:extLst>
          </p:nvPr>
        </p:nvGraphicFramePr>
        <p:xfrm>
          <a:off x="457200" y="274638"/>
          <a:ext cx="8229600" cy="1858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內容版面配置區 8"/>
          <p:cNvGraphicFramePr>
            <a:graphicFrameLocks noGrp="1"/>
          </p:cNvGraphicFramePr>
          <p:nvPr>
            <p:ph idx="1"/>
          </p:nvPr>
        </p:nvGraphicFramePr>
        <p:xfrm>
          <a:off x="683568" y="2276872"/>
          <a:ext cx="8640960" cy="42438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84</a:t>
            </a:fld>
            <a:endParaRPr lang="zh-TW" altLang="en-US">
              <a:solidFill>
                <a:prstClr val="black">
                  <a:tint val="75000"/>
                </a:prstClr>
              </a:solidFill>
            </a:endParaRPr>
          </a:p>
        </p:txBody>
      </p:sp>
    </p:spTree>
    <p:extLst>
      <p:ext uri="{BB962C8B-B14F-4D97-AF65-F5344CB8AC3E}">
        <p14:creationId xmlns:p14="http://schemas.microsoft.com/office/powerpoint/2010/main" val="18771483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nvPr>
        </p:nvGraphicFramePr>
        <p:xfrm>
          <a:off x="467544" y="1700808"/>
          <a:ext cx="822960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資料庫圖表 3"/>
          <p:cNvGraphicFramePr/>
          <p:nvPr>
            <p:extLst>
              <p:ext uri="{D42A27DB-BD31-4B8C-83A1-F6EECF244321}">
                <p14:modId xmlns:p14="http://schemas.microsoft.com/office/powerpoint/2010/main" val="3961336224"/>
              </p:ext>
            </p:extLst>
          </p:nvPr>
        </p:nvGraphicFramePr>
        <p:xfrm>
          <a:off x="251520" y="116632"/>
          <a:ext cx="8229600" cy="15841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11620" name="Picture 4" descr="https://encrypted-tbn0.gstatic.com/images?q=tbn:ANd9GcQDHj3bG4gZPKyeImmReVOBn-Hlg7v-oh-HiVfMpzsNJRoRLXU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9750" y="4365625"/>
            <a:ext cx="23907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85</a:t>
            </a:fld>
            <a:endParaRPr lang="zh-TW" altLang="en-US">
              <a:solidFill>
                <a:prstClr val="black">
                  <a:tint val="75000"/>
                </a:prstClr>
              </a:solidFill>
            </a:endParaRPr>
          </a:p>
        </p:txBody>
      </p:sp>
    </p:spTree>
    <p:extLst>
      <p:ext uri="{BB962C8B-B14F-4D97-AF65-F5344CB8AC3E}">
        <p14:creationId xmlns:p14="http://schemas.microsoft.com/office/powerpoint/2010/main" val="42781804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p:cNvGrpSpPr/>
          <p:nvPr/>
        </p:nvGrpSpPr>
        <p:grpSpPr>
          <a:xfrm>
            <a:off x="755576" y="116632"/>
            <a:ext cx="7742717" cy="1584174"/>
            <a:chOff x="486882" y="0"/>
            <a:chExt cx="7742717" cy="1584174"/>
          </a:xfrm>
        </p:grpSpPr>
        <p:sp>
          <p:nvSpPr>
            <p:cNvPr id="13" name="矩形 12"/>
            <p:cNvSpPr/>
            <p:nvPr/>
          </p:nvSpPr>
          <p:spPr>
            <a:xfrm>
              <a:off x="486882" y="0"/>
              <a:ext cx="7742717" cy="1584174"/>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4" name="矩形 13"/>
            <p:cNvSpPr/>
            <p:nvPr/>
          </p:nvSpPr>
          <p:spPr>
            <a:xfrm>
              <a:off x="486882" y="0"/>
              <a:ext cx="7742717" cy="14401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8720" tIns="101600" rIns="101600" bIns="101600" numCol="1" spcCol="1270" anchor="ctr" anchorCtr="0">
              <a:noAutofit/>
            </a:bodyPr>
            <a:lstStyle/>
            <a:p>
              <a:pPr lvl="0" algn="ctr" defTabSz="1778000" rtl="0">
                <a:lnSpc>
                  <a:spcPct val="90000"/>
                </a:lnSpc>
                <a:spcBef>
                  <a:spcPct val="0"/>
                </a:spcBef>
                <a:spcAft>
                  <a:spcPct val="35000"/>
                </a:spcAft>
              </a:pPr>
              <a:r>
                <a:rPr lang="zh-TW" altLang="en-US" sz="4000" b="1" kern="1200" dirty="0" smtClean="0">
                  <a:latin typeface="微軟正黑體" pitchFamily="34" charset="-120"/>
                  <a:ea typeface="微軟正黑體" pitchFamily="34" charset="-120"/>
                </a:rPr>
                <a:t>創造未來可能性</a:t>
              </a:r>
              <a:r>
                <a:rPr lang="en-US" altLang="zh-TW" sz="4000" b="1" kern="1200" dirty="0" smtClean="0">
                  <a:latin typeface="微軟正黑體" pitchFamily="34" charset="-120"/>
                  <a:ea typeface="微軟正黑體" pitchFamily="34" charset="-120"/>
                </a:rPr>
                <a:t>-</a:t>
              </a:r>
              <a:br>
                <a:rPr lang="en-US" altLang="zh-TW" sz="4000" b="1" kern="1200" dirty="0" smtClean="0">
                  <a:latin typeface="微軟正黑體" pitchFamily="34" charset="-120"/>
                  <a:ea typeface="微軟正黑體" pitchFamily="34" charset="-120"/>
                </a:rPr>
              </a:br>
              <a:r>
                <a:rPr lang="en-US" altLang="zh-TW" sz="4000" b="1" kern="1200" dirty="0" smtClean="0">
                  <a:solidFill>
                    <a:srgbClr val="FFFF00"/>
                  </a:solidFill>
                  <a:latin typeface="微軟正黑體" pitchFamily="34" charset="-120"/>
                  <a:ea typeface="微軟正黑體" pitchFamily="34" charset="-120"/>
                </a:rPr>
                <a:t>2019</a:t>
              </a:r>
              <a:r>
                <a:rPr lang="zh-TW" altLang="en-US" sz="4000" b="1" kern="1200" dirty="0" smtClean="0">
                  <a:solidFill>
                    <a:srgbClr val="FFFF00"/>
                  </a:solidFill>
                  <a:latin typeface="微軟正黑體" pitchFamily="34" charset="-120"/>
                  <a:ea typeface="微軟正黑體" pitchFamily="34" charset="-120"/>
                </a:rPr>
                <a:t>企業最愛大學生排名</a:t>
              </a:r>
              <a:endParaRPr lang="zh-TW" altLang="en-US" sz="4000" b="1" kern="1200" dirty="0">
                <a:solidFill>
                  <a:srgbClr val="FFFF00"/>
                </a:solidFill>
                <a:latin typeface="微軟正黑體" pitchFamily="34" charset="-120"/>
                <a:ea typeface="微軟正黑體" pitchFamily="34" charset="-120"/>
              </a:endParaRPr>
            </a:p>
          </p:txBody>
        </p:sp>
      </p:grpSp>
      <p:sp>
        <p:nvSpPr>
          <p:cNvPr id="12" name="橢圓 11"/>
          <p:cNvSpPr/>
          <p:nvPr/>
        </p:nvSpPr>
        <p:spPr>
          <a:xfrm>
            <a:off x="268694" y="421837"/>
            <a:ext cx="973764" cy="973764"/>
          </a:xfrm>
          <a:prstGeom prst="ellipse">
            <a:avLst/>
          </a:prstGeom>
        </p:spPr>
        <p:style>
          <a:lnRef idx="1">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3" name="表格 2"/>
          <p:cNvGraphicFramePr>
            <a:graphicFrameLocks noGrp="1"/>
          </p:cNvGraphicFramePr>
          <p:nvPr>
            <p:extLst>
              <p:ext uri="{D42A27DB-BD31-4B8C-83A1-F6EECF244321}">
                <p14:modId xmlns:p14="http://schemas.microsoft.com/office/powerpoint/2010/main" val="281231768"/>
              </p:ext>
            </p:extLst>
          </p:nvPr>
        </p:nvGraphicFramePr>
        <p:xfrm>
          <a:off x="268694" y="1898877"/>
          <a:ext cx="2376264" cy="4693920"/>
        </p:xfrm>
        <a:graphic>
          <a:graphicData uri="http://schemas.openxmlformats.org/drawingml/2006/table">
            <a:tbl>
              <a:tblPr firstRow="1" bandRow="1">
                <a:tableStyleId>{93296810-A885-4BE3-A3E7-6D5BEEA58F35}</a:tableStyleId>
              </a:tblPr>
              <a:tblGrid>
                <a:gridCol w="864096">
                  <a:extLst>
                    <a:ext uri="{9D8B030D-6E8A-4147-A177-3AD203B41FA5}">
                      <a16:colId xmlns:a16="http://schemas.microsoft.com/office/drawing/2014/main" xmlns="" val="20000"/>
                    </a:ext>
                  </a:extLst>
                </a:gridCol>
                <a:gridCol w="1512168">
                  <a:extLst>
                    <a:ext uri="{9D8B030D-6E8A-4147-A177-3AD203B41FA5}">
                      <a16:colId xmlns:a16="http://schemas.microsoft.com/office/drawing/2014/main" xmlns="" val="20001"/>
                    </a:ext>
                  </a:extLst>
                </a:gridCol>
              </a:tblGrid>
              <a:tr h="423590">
                <a:tc>
                  <a:txBody>
                    <a:bodyPr/>
                    <a:lstStyle/>
                    <a:p>
                      <a:pPr algn="ctr"/>
                      <a:r>
                        <a:rPr lang="zh-TW" altLang="en-US" sz="2200" dirty="0" smtClean="0">
                          <a:latin typeface="微軟正黑體" pitchFamily="34" charset="-120"/>
                          <a:ea typeface="微軟正黑體" pitchFamily="34" charset="-120"/>
                        </a:rPr>
                        <a:t>排名</a:t>
                      </a:r>
                      <a:endParaRPr lang="zh-TW" altLang="en-US" sz="2200" dirty="0">
                        <a:latin typeface="微軟正黑體" pitchFamily="34" charset="-120"/>
                        <a:ea typeface="微軟正黑體" pitchFamily="34" charset="-120"/>
                      </a:endParaRPr>
                    </a:p>
                  </a:txBody>
                  <a:tcPr/>
                </a:tc>
                <a:tc>
                  <a:txBody>
                    <a:bodyPr/>
                    <a:lstStyle/>
                    <a:p>
                      <a:pPr algn="ctr"/>
                      <a:r>
                        <a:rPr lang="zh-TW" altLang="en-US" sz="2200" dirty="0" smtClean="0">
                          <a:latin typeface="微軟正黑體" pitchFamily="34" charset="-120"/>
                          <a:ea typeface="微軟正黑體" pitchFamily="34" charset="-120"/>
                        </a:rPr>
                        <a:t>大學</a:t>
                      </a:r>
                      <a:endParaRPr lang="zh-TW" altLang="en-US" sz="2200" dirty="0">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423590">
                <a:tc>
                  <a:txBody>
                    <a:bodyPr/>
                    <a:lstStyle/>
                    <a:p>
                      <a:pPr algn="ctr" latinLnBrk="1"/>
                      <a:r>
                        <a:rPr lang="en-US" altLang="zh-TW" sz="2200" dirty="0">
                          <a:effectLst/>
                          <a:latin typeface="微軟正黑體" pitchFamily="34" charset="-120"/>
                          <a:ea typeface="微軟正黑體" pitchFamily="34" charset="-120"/>
                        </a:rPr>
                        <a:t>1</a:t>
                      </a:r>
                      <a:endParaRPr lang="en-US" altLang="zh-TW" sz="2200" b="0" dirty="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成功大學</a:t>
                      </a:r>
                      <a:endParaRPr lang="zh-TW" altLang="en-US" sz="2200" b="0" dirty="0" smtClean="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1"/>
                  </a:ext>
                </a:extLst>
              </a:tr>
              <a:tr h="423590">
                <a:tc>
                  <a:txBody>
                    <a:bodyPr/>
                    <a:lstStyle/>
                    <a:p>
                      <a:pPr algn="ctr" latinLnBrk="1"/>
                      <a:r>
                        <a:rPr lang="en-US" altLang="zh-TW" sz="2200" dirty="0">
                          <a:effectLst/>
                          <a:latin typeface="微軟正黑體" pitchFamily="34" charset="-120"/>
                          <a:ea typeface="微軟正黑體" pitchFamily="34" charset="-120"/>
                        </a:rPr>
                        <a:t>2</a:t>
                      </a:r>
                      <a:endParaRPr lang="en-US" altLang="zh-TW" sz="2200" b="0" dirty="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台灣大學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2"/>
                  </a:ext>
                </a:extLst>
              </a:tr>
              <a:tr h="423590">
                <a:tc>
                  <a:txBody>
                    <a:bodyPr/>
                    <a:lstStyle/>
                    <a:p>
                      <a:pPr algn="ctr" latinLnBrk="1"/>
                      <a:r>
                        <a:rPr lang="en-US" altLang="zh-TW" sz="2200">
                          <a:effectLst/>
                          <a:latin typeface="微軟正黑體" pitchFamily="34" charset="-120"/>
                          <a:ea typeface="微軟正黑體" pitchFamily="34" charset="-120"/>
                        </a:rPr>
                        <a:t>3</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交通大學</a:t>
                      </a:r>
                      <a:endParaRPr lang="zh-TW" altLang="en-US" sz="2200" b="0" dirty="0" smtClean="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3"/>
                  </a:ext>
                </a:extLst>
              </a:tr>
              <a:tr h="423590">
                <a:tc>
                  <a:txBody>
                    <a:bodyPr/>
                    <a:lstStyle/>
                    <a:p>
                      <a:pPr algn="ctr" latinLnBrk="1"/>
                      <a:r>
                        <a:rPr lang="en-US" altLang="zh-TW" sz="2200">
                          <a:effectLst/>
                          <a:latin typeface="微軟正黑體" pitchFamily="34" charset="-120"/>
                          <a:ea typeface="微軟正黑體" pitchFamily="34" charset="-120"/>
                        </a:rPr>
                        <a:t>4</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清華大學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4"/>
                  </a:ext>
                </a:extLst>
              </a:tr>
              <a:tr h="423590">
                <a:tc>
                  <a:txBody>
                    <a:bodyPr/>
                    <a:lstStyle/>
                    <a:p>
                      <a:pPr algn="ctr" latinLnBrk="1"/>
                      <a:r>
                        <a:rPr lang="en-US" altLang="zh-TW" sz="2200">
                          <a:effectLst/>
                          <a:latin typeface="微軟正黑體" pitchFamily="34" charset="-120"/>
                          <a:ea typeface="微軟正黑體" pitchFamily="34" charset="-120"/>
                        </a:rPr>
                        <a:t>5</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政治大學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5"/>
                  </a:ext>
                </a:extLst>
              </a:tr>
              <a:tr h="423590">
                <a:tc>
                  <a:txBody>
                    <a:bodyPr/>
                    <a:lstStyle/>
                    <a:p>
                      <a:pPr algn="ctr" latinLnBrk="1"/>
                      <a:r>
                        <a:rPr lang="en-US" altLang="zh-TW" sz="2200">
                          <a:effectLst/>
                          <a:latin typeface="微軟正黑體" pitchFamily="34" charset="-120"/>
                          <a:ea typeface="微軟正黑體" pitchFamily="34" charset="-120"/>
                        </a:rPr>
                        <a:t>6</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0" dirty="0" smtClean="0">
                          <a:solidFill>
                            <a:srgbClr val="222222"/>
                          </a:solidFill>
                          <a:effectLst/>
                          <a:latin typeface="微軟正黑體" pitchFamily="34" charset="-120"/>
                          <a:ea typeface="微軟正黑體" pitchFamily="34" charset="-120"/>
                        </a:rPr>
                        <a:t>淡江大學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6"/>
                  </a:ext>
                </a:extLst>
              </a:tr>
              <a:tr h="423590">
                <a:tc>
                  <a:txBody>
                    <a:bodyPr/>
                    <a:lstStyle/>
                    <a:p>
                      <a:pPr algn="ctr" latinLnBrk="1"/>
                      <a:r>
                        <a:rPr lang="en-US" altLang="zh-TW" sz="2200">
                          <a:effectLst/>
                          <a:latin typeface="微軟正黑體" pitchFamily="34" charset="-120"/>
                          <a:ea typeface="微軟正黑體" pitchFamily="34" charset="-120"/>
                        </a:rPr>
                        <a:t>7</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中山大學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7"/>
                  </a:ext>
                </a:extLst>
              </a:tr>
              <a:tr h="423590">
                <a:tc>
                  <a:txBody>
                    <a:bodyPr/>
                    <a:lstStyle/>
                    <a:p>
                      <a:pPr algn="ctr" latinLnBrk="1"/>
                      <a:r>
                        <a:rPr lang="en-US" altLang="zh-TW" sz="2200">
                          <a:effectLst/>
                          <a:latin typeface="微軟正黑體" pitchFamily="34" charset="-120"/>
                          <a:ea typeface="微軟正黑體" pitchFamily="34" charset="-120"/>
                        </a:rPr>
                        <a:t>8</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algn="ctr" latinLnBrk="1"/>
                      <a:r>
                        <a:rPr lang="zh-TW" altLang="en-US" sz="2200" b="0" dirty="0" smtClean="0">
                          <a:solidFill>
                            <a:srgbClr val="222222"/>
                          </a:solidFill>
                          <a:effectLst/>
                          <a:latin typeface="微軟正黑體" pitchFamily="34" charset="-120"/>
                          <a:ea typeface="微軟正黑體" pitchFamily="34" charset="-120"/>
                        </a:rPr>
                        <a:t>中央大學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8"/>
                  </a:ext>
                </a:extLst>
              </a:tr>
              <a:tr h="423590">
                <a:tc>
                  <a:txBody>
                    <a:bodyPr/>
                    <a:lstStyle/>
                    <a:p>
                      <a:pPr algn="ctr" latinLnBrk="1"/>
                      <a:r>
                        <a:rPr lang="en-US" altLang="zh-TW" sz="2200">
                          <a:effectLst/>
                          <a:latin typeface="微軟正黑體" pitchFamily="34" charset="-120"/>
                          <a:ea typeface="微軟正黑體" pitchFamily="34" charset="-120"/>
                        </a:rPr>
                        <a:t>9</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0" dirty="0" smtClean="0">
                          <a:solidFill>
                            <a:schemeClr val="dk1"/>
                          </a:solidFill>
                          <a:effectLst/>
                          <a:latin typeface="微軟正黑體" pitchFamily="34" charset="-120"/>
                          <a:ea typeface="微軟正黑體" pitchFamily="34" charset="-120"/>
                        </a:rPr>
                        <a:t>輔仁大學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9"/>
                  </a:ext>
                </a:extLst>
              </a:tr>
              <a:tr h="423590">
                <a:tc>
                  <a:txBody>
                    <a:bodyPr/>
                    <a:lstStyle/>
                    <a:p>
                      <a:pPr algn="ctr" latinLnBrk="1"/>
                      <a:r>
                        <a:rPr lang="en-US" altLang="zh-TW" sz="2200">
                          <a:effectLst/>
                          <a:latin typeface="微軟正黑體" pitchFamily="34" charset="-120"/>
                          <a:ea typeface="微軟正黑體" pitchFamily="34" charset="-120"/>
                        </a:rPr>
                        <a:t>10</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中原大學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10"/>
                  </a:ext>
                </a:extLst>
              </a:tr>
            </a:tbl>
          </a:graphicData>
        </a:graphic>
      </p:graphicFrame>
      <p:graphicFrame>
        <p:nvGraphicFramePr>
          <p:cNvPr id="15" name="表格 14"/>
          <p:cNvGraphicFramePr>
            <a:graphicFrameLocks noGrp="1"/>
          </p:cNvGraphicFramePr>
          <p:nvPr>
            <p:extLst>
              <p:ext uri="{D42A27DB-BD31-4B8C-83A1-F6EECF244321}">
                <p14:modId xmlns:p14="http://schemas.microsoft.com/office/powerpoint/2010/main" val="1692837602"/>
              </p:ext>
            </p:extLst>
          </p:nvPr>
        </p:nvGraphicFramePr>
        <p:xfrm>
          <a:off x="2987824" y="1898877"/>
          <a:ext cx="2465346" cy="4693920"/>
        </p:xfrm>
        <a:graphic>
          <a:graphicData uri="http://schemas.openxmlformats.org/drawingml/2006/table">
            <a:tbl>
              <a:tblPr firstRow="1" bandRow="1">
                <a:tableStyleId>{21E4AEA4-8DFA-4A89-87EB-49C32662AFE0}</a:tableStyleId>
              </a:tblPr>
              <a:tblGrid>
                <a:gridCol w="792088">
                  <a:extLst>
                    <a:ext uri="{9D8B030D-6E8A-4147-A177-3AD203B41FA5}">
                      <a16:colId xmlns:a16="http://schemas.microsoft.com/office/drawing/2014/main" xmlns="" val="20000"/>
                    </a:ext>
                  </a:extLst>
                </a:gridCol>
                <a:gridCol w="1673258">
                  <a:extLst>
                    <a:ext uri="{9D8B030D-6E8A-4147-A177-3AD203B41FA5}">
                      <a16:colId xmlns:a16="http://schemas.microsoft.com/office/drawing/2014/main" xmlns="" val="20001"/>
                    </a:ext>
                  </a:extLst>
                </a:gridCol>
              </a:tblGrid>
              <a:tr h="399317">
                <a:tc>
                  <a:txBody>
                    <a:bodyPr/>
                    <a:lstStyle/>
                    <a:p>
                      <a:pPr algn="ctr"/>
                      <a:r>
                        <a:rPr lang="zh-TW" altLang="en-US" sz="2200" dirty="0" smtClean="0">
                          <a:latin typeface="微軟正黑體" pitchFamily="34" charset="-120"/>
                          <a:ea typeface="微軟正黑體" pitchFamily="34" charset="-120"/>
                        </a:rPr>
                        <a:t>排名</a:t>
                      </a:r>
                      <a:endParaRPr lang="zh-TW" altLang="en-US" sz="2200" dirty="0">
                        <a:latin typeface="微軟正黑體" pitchFamily="34" charset="-120"/>
                        <a:ea typeface="微軟正黑體" pitchFamily="34" charset="-120"/>
                      </a:endParaRPr>
                    </a:p>
                  </a:txBody>
                  <a:tcPr/>
                </a:tc>
                <a:tc>
                  <a:txBody>
                    <a:bodyPr/>
                    <a:lstStyle/>
                    <a:p>
                      <a:pPr algn="ctr"/>
                      <a:r>
                        <a:rPr lang="zh-TW" altLang="en-US" sz="2200" dirty="0" smtClean="0">
                          <a:latin typeface="微軟正黑體" pitchFamily="34" charset="-120"/>
                          <a:ea typeface="微軟正黑體" pitchFamily="34" charset="-120"/>
                        </a:rPr>
                        <a:t>技職</a:t>
                      </a:r>
                      <a:endParaRPr lang="zh-TW" altLang="en-US" sz="2200" dirty="0">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399317">
                <a:tc>
                  <a:txBody>
                    <a:bodyPr/>
                    <a:lstStyle/>
                    <a:p>
                      <a:pPr algn="ctr" latinLnBrk="1"/>
                      <a:r>
                        <a:rPr lang="en-US" altLang="zh-TW" sz="2200" dirty="0">
                          <a:effectLst/>
                          <a:latin typeface="微軟正黑體" pitchFamily="34" charset="-120"/>
                          <a:ea typeface="微軟正黑體" pitchFamily="34" charset="-120"/>
                        </a:rPr>
                        <a:t>1</a:t>
                      </a:r>
                      <a:endParaRPr lang="en-US" altLang="zh-TW" sz="2200" b="0" dirty="0">
                        <a:solidFill>
                          <a:srgbClr val="222222"/>
                        </a:solidFill>
                        <a:effectLst/>
                        <a:latin typeface="微軟正黑體" pitchFamily="34" charset="-120"/>
                        <a:ea typeface="微軟正黑體" pitchFamily="34" charset="-120"/>
                      </a:endParaRPr>
                    </a:p>
                  </a:txBody>
                  <a:tcPr anchor="ctr"/>
                </a:tc>
                <a:tc>
                  <a:txBody>
                    <a:bodyPr/>
                    <a:lstStyle/>
                    <a:p>
                      <a:pPr algn="ctr" latinLnBrk="1"/>
                      <a:r>
                        <a:rPr lang="zh-TW" altLang="en-US" sz="2200" dirty="0" smtClean="0">
                          <a:effectLst/>
                          <a:latin typeface="微軟正黑體" pitchFamily="34" charset="-120"/>
                          <a:ea typeface="微軟正黑體" pitchFamily="34" charset="-120"/>
                        </a:rPr>
                        <a:t>台北科</a:t>
                      </a:r>
                      <a:r>
                        <a:rPr lang="zh-TW" altLang="en-US" sz="2200" dirty="0">
                          <a:effectLst/>
                          <a:latin typeface="微軟正黑體" pitchFamily="34" charset="-120"/>
                          <a:ea typeface="微軟正黑體" pitchFamily="34" charset="-120"/>
                        </a:rPr>
                        <a:t>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1"/>
                  </a:ext>
                </a:extLst>
              </a:tr>
              <a:tr h="399317">
                <a:tc>
                  <a:txBody>
                    <a:bodyPr/>
                    <a:lstStyle/>
                    <a:p>
                      <a:pPr algn="ctr" latinLnBrk="1"/>
                      <a:r>
                        <a:rPr lang="en-US" altLang="zh-TW" sz="2200">
                          <a:effectLst/>
                          <a:latin typeface="微軟正黑體" pitchFamily="34" charset="-120"/>
                          <a:ea typeface="微軟正黑體" pitchFamily="34" charset="-120"/>
                        </a:rPr>
                        <a:t>2</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algn="ctr" latinLnBrk="1"/>
                      <a:r>
                        <a:rPr lang="zh-TW" altLang="en-US" sz="2200" dirty="0" smtClean="0">
                          <a:effectLst/>
                          <a:latin typeface="微軟正黑體" pitchFamily="34" charset="-120"/>
                          <a:ea typeface="微軟正黑體" pitchFamily="34" charset="-120"/>
                        </a:rPr>
                        <a:t>台灣科</a:t>
                      </a:r>
                      <a:r>
                        <a:rPr lang="zh-TW" altLang="en-US" sz="2200" dirty="0">
                          <a:effectLst/>
                          <a:latin typeface="微軟正黑體" pitchFamily="34" charset="-120"/>
                          <a:ea typeface="微軟正黑體" pitchFamily="34" charset="-120"/>
                        </a:rPr>
                        <a:t>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2"/>
                  </a:ext>
                </a:extLst>
              </a:tr>
              <a:tr h="399317">
                <a:tc>
                  <a:txBody>
                    <a:bodyPr/>
                    <a:lstStyle/>
                    <a:p>
                      <a:pPr algn="ctr" latinLnBrk="1"/>
                      <a:r>
                        <a:rPr lang="en-US" altLang="zh-TW" sz="2200">
                          <a:effectLst/>
                          <a:latin typeface="微軟正黑體" pitchFamily="34" charset="-120"/>
                          <a:ea typeface="微軟正黑體" pitchFamily="34" charset="-120"/>
                        </a:rPr>
                        <a:t>3</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高雄科大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3"/>
                  </a:ext>
                </a:extLst>
              </a:tr>
              <a:tr h="399317">
                <a:tc>
                  <a:txBody>
                    <a:bodyPr/>
                    <a:lstStyle/>
                    <a:p>
                      <a:pPr algn="ctr" latinLnBrk="1"/>
                      <a:r>
                        <a:rPr lang="en-US" altLang="zh-TW" sz="2200">
                          <a:effectLst/>
                          <a:latin typeface="微軟正黑體" pitchFamily="34" charset="-120"/>
                          <a:ea typeface="微軟正黑體" pitchFamily="34" charset="-120"/>
                        </a:rPr>
                        <a:t>4</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algn="ctr" latinLnBrk="1"/>
                      <a:r>
                        <a:rPr lang="zh-TW" altLang="en-US" sz="2200" b="0" dirty="0" smtClean="0">
                          <a:solidFill>
                            <a:srgbClr val="222222"/>
                          </a:solidFill>
                          <a:effectLst/>
                          <a:latin typeface="微軟正黑體" pitchFamily="34" charset="-120"/>
                          <a:ea typeface="微軟正黑體" pitchFamily="34" charset="-120"/>
                        </a:rPr>
                        <a:t>雲林科大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4"/>
                  </a:ext>
                </a:extLst>
              </a:tr>
              <a:tr h="399317">
                <a:tc>
                  <a:txBody>
                    <a:bodyPr/>
                    <a:lstStyle/>
                    <a:p>
                      <a:pPr algn="ctr" latinLnBrk="1"/>
                      <a:r>
                        <a:rPr lang="en-US" altLang="zh-TW" sz="2200">
                          <a:effectLst/>
                          <a:latin typeface="微軟正黑體" pitchFamily="34" charset="-120"/>
                          <a:ea typeface="微軟正黑體" pitchFamily="34" charset="-120"/>
                        </a:rPr>
                        <a:t>5</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algn="ctr" latinLnBrk="1"/>
                      <a:r>
                        <a:rPr lang="zh-TW" altLang="en-US" sz="2200" b="0" dirty="0" smtClean="0">
                          <a:solidFill>
                            <a:srgbClr val="222222"/>
                          </a:solidFill>
                          <a:effectLst/>
                          <a:latin typeface="微軟正黑體" pitchFamily="34" charset="-120"/>
                          <a:ea typeface="微軟正黑體" pitchFamily="34" charset="-120"/>
                        </a:rPr>
                        <a:t>虎尾科大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5"/>
                  </a:ext>
                </a:extLst>
              </a:tr>
              <a:tr h="399317">
                <a:tc>
                  <a:txBody>
                    <a:bodyPr/>
                    <a:lstStyle/>
                    <a:p>
                      <a:pPr algn="ctr" latinLnBrk="1"/>
                      <a:r>
                        <a:rPr lang="en-US" altLang="zh-TW" sz="2200">
                          <a:effectLst/>
                          <a:latin typeface="微軟正黑體" pitchFamily="34" charset="-120"/>
                          <a:ea typeface="微軟正黑體" pitchFamily="34" charset="-120"/>
                        </a:rPr>
                        <a:t>6</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南台科大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6"/>
                  </a:ext>
                </a:extLst>
              </a:tr>
              <a:tr h="399317">
                <a:tc>
                  <a:txBody>
                    <a:bodyPr/>
                    <a:lstStyle/>
                    <a:p>
                      <a:pPr algn="ctr" latinLnBrk="1"/>
                      <a:r>
                        <a:rPr lang="en-US" altLang="zh-TW" sz="2200">
                          <a:effectLst/>
                          <a:latin typeface="微軟正黑體" pitchFamily="34" charset="-120"/>
                          <a:ea typeface="微軟正黑體" pitchFamily="34" charset="-120"/>
                        </a:rPr>
                        <a:t>7</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smtClean="0">
                          <a:effectLst/>
                          <a:latin typeface="微軟正黑體" pitchFamily="34" charset="-120"/>
                          <a:ea typeface="微軟正黑體" pitchFamily="34" charset="-120"/>
                        </a:rPr>
                        <a:t>文藻外大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7"/>
                  </a:ext>
                </a:extLst>
              </a:tr>
              <a:tr h="399317">
                <a:tc>
                  <a:txBody>
                    <a:bodyPr/>
                    <a:lstStyle/>
                    <a:p>
                      <a:pPr algn="ctr" latinLnBrk="1"/>
                      <a:r>
                        <a:rPr lang="en-US" altLang="zh-TW" sz="2200">
                          <a:effectLst/>
                          <a:latin typeface="微軟正黑體" pitchFamily="34" charset="-120"/>
                          <a:ea typeface="微軟正黑體" pitchFamily="34" charset="-120"/>
                        </a:rPr>
                        <a:t>8</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algn="ctr" latinLnBrk="1"/>
                      <a:r>
                        <a:rPr lang="zh-TW" altLang="en-US" sz="2200" dirty="0" smtClean="0">
                          <a:effectLst/>
                          <a:latin typeface="微軟正黑體" pitchFamily="34" charset="-120"/>
                          <a:ea typeface="微軟正黑體" pitchFamily="34" charset="-120"/>
                        </a:rPr>
                        <a:t>台中科</a:t>
                      </a:r>
                      <a:r>
                        <a:rPr lang="zh-TW" altLang="en-US" sz="2200" dirty="0">
                          <a:effectLst/>
                          <a:latin typeface="微軟正黑體" pitchFamily="34" charset="-120"/>
                          <a:ea typeface="微軟正黑體" pitchFamily="34" charset="-120"/>
                        </a:rPr>
                        <a:t>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8"/>
                  </a:ext>
                </a:extLst>
              </a:tr>
              <a:tr h="399317">
                <a:tc>
                  <a:txBody>
                    <a:bodyPr/>
                    <a:lstStyle/>
                    <a:p>
                      <a:pPr algn="ctr" latinLnBrk="1"/>
                      <a:r>
                        <a:rPr lang="en-US" altLang="zh-TW" sz="2200">
                          <a:effectLst/>
                          <a:latin typeface="微軟正黑體" pitchFamily="34" charset="-120"/>
                          <a:ea typeface="微軟正黑體" pitchFamily="34" charset="-120"/>
                        </a:rPr>
                        <a:t>9</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0" dirty="0" smtClean="0">
                          <a:solidFill>
                            <a:schemeClr val="dk1"/>
                          </a:solidFill>
                          <a:effectLst/>
                          <a:latin typeface="微軟正黑體" pitchFamily="34" charset="-120"/>
                          <a:ea typeface="微軟正黑體" pitchFamily="34" charset="-120"/>
                        </a:rPr>
                        <a:t>勤益科大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9"/>
                  </a:ext>
                </a:extLst>
              </a:tr>
              <a:tr h="399317">
                <a:tc>
                  <a:txBody>
                    <a:bodyPr/>
                    <a:lstStyle/>
                    <a:p>
                      <a:pPr algn="ctr" latinLnBrk="1"/>
                      <a:r>
                        <a:rPr lang="en-US" altLang="zh-TW" sz="2200" b="0" dirty="0" smtClean="0">
                          <a:solidFill>
                            <a:srgbClr val="222222"/>
                          </a:solidFill>
                          <a:effectLst/>
                          <a:latin typeface="微軟正黑體" pitchFamily="34" charset="-120"/>
                          <a:ea typeface="微軟正黑體" pitchFamily="34" charset="-120"/>
                        </a:rPr>
                        <a:t>10</a:t>
                      </a:r>
                      <a:endParaRPr lang="en-US" altLang="zh-TW" sz="2200" b="0" dirty="0">
                        <a:solidFill>
                          <a:srgbClr val="222222"/>
                        </a:solidFill>
                        <a:effectLst/>
                        <a:latin typeface="微軟正黑體" pitchFamily="34" charset="-120"/>
                        <a:ea typeface="微軟正黑體" pitchFamily="34" charset="-120"/>
                      </a:endParaRPr>
                    </a:p>
                  </a:txBody>
                  <a:tcPr anchor="ctr"/>
                </a:tc>
                <a:tc>
                  <a:txBody>
                    <a:bodyPr/>
                    <a:lstStyle/>
                    <a:p>
                      <a:pPr algn="ctr" latinLnBrk="1"/>
                      <a:r>
                        <a:rPr lang="zh-TW" altLang="en-US" sz="2200" b="0" dirty="0" smtClean="0">
                          <a:solidFill>
                            <a:srgbClr val="222222"/>
                          </a:solidFill>
                          <a:effectLst/>
                          <a:latin typeface="微軟正黑體" pitchFamily="34" charset="-120"/>
                          <a:ea typeface="微軟正黑體" pitchFamily="34" charset="-120"/>
                        </a:rPr>
                        <a:t>屏東科大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10"/>
                  </a:ext>
                </a:extLst>
              </a:tr>
            </a:tbl>
          </a:graphicData>
        </a:graphic>
      </p:graphicFrame>
      <p:sp>
        <p:nvSpPr>
          <p:cNvPr id="4" name="矩形 3"/>
          <p:cNvSpPr/>
          <p:nvPr/>
        </p:nvSpPr>
        <p:spPr>
          <a:xfrm>
            <a:off x="5724128" y="1916832"/>
            <a:ext cx="3096344" cy="4401205"/>
          </a:xfrm>
          <a:prstGeom prst="rect">
            <a:avLst/>
          </a:prstGeom>
          <a:solidFill>
            <a:schemeClr val="accent6">
              <a:lumMod val="60000"/>
              <a:lumOff val="40000"/>
            </a:schemeClr>
          </a:solidFill>
        </p:spPr>
        <p:txBody>
          <a:bodyPr wrap="square">
            <a:spAutoFit/>
          </a:bodyPr>
          <a:lstStyle/>
          <a:p>
            <a:pPr marL="342900" indent="-342900">
              <a:lnSpc>
                <a:spcPts val="2800"/>
              </a:lnSpc>
              <a:buFont typeface="Wingdings" pitchFamily="2" charset="2"/>
              <a:buChar char="n"/>
            </a:pPr>
            <a:r>
              <a:rPr lang="zh-TW" altLang="en-US" sz="2400" dirty="0" smtClean="0">
                <a:latin typeface="微軟正黑體" pitchFamily="34" charset="-120"/>
                <a:ea typeface="微軟正黑體" pitchFamily="34" charset="-120"/>
              </a:rPr>
              <a:t>名</a:t>
            </a:r>
            <a:r>
              <a:rPr lang="zh-TW" altLang="en-US" sz="2400" dirty="0">
                <a:latin typeface="微軟正黑體" pitchFamily="34" charset="-120"/>
                <a:ea typeface="微軟正黑體" pitchFamily="34" charset="-120"/>
              </a:rPr>
              <a:t>校光環有利，但實作力才是</a:t>
            </a:r>
            <a:r>
              <a:rPr lang="zh-TW" altLang="en-US" sz="2400" dirty="0" smtClean="0">
                <a:latin typeface="微軟正黑體" pitchFamily="34" charset="-120"/>
                <a:ea typeface="微軟正黑體" pitchFamily="34" charset="-120"/>
              </a:rPr>
              <a:t>王道。</a:t>
            </a:r>
            <a:endParaRPr lang="en-US" altLang="zh-TW" sz="2400" dirty="0" smtClean="0">
              <a:latin typeface="微軟正黑體" pitchFamily="34" charset="-120"/>
              <a:ea typeface="微軟正黑體" pitchFamily="34" charset="-120"/>
            </a:endParaRPr>
          </a:p>
          <a:p>
            <a:pPr marL="342900" indent="-342900">
              <a:lnSpc>
                <a:spcPts val="2800"/>
              </a:lnSpc>
              <a:buFont typeface="Wingdings" pitchFamily="2" charset="2"/>
              <a:buChar char="n"/>
            </a:pPr>
            <a:endParaRPr lang="zh-TW" altLang="en-US" sz="1200" dirty="0">
              <a:latin typeface="微軟正黑體" pitchFamily="34" charset="-120"/>
              <a:ea typeface="微軟正黑體" pitchFamily="34" charset="-120"/>
            </a:endParaRPr>
          </a:p>
          <a:p>
            <a:pPr marL="342900" indent="-342900">
              <a:lnSpc>
                <a:spcPts val="2800"/>
              </a:lnSpc>
              <a:buFont typeface="Wingdings" pitchFamily="2" charset="2"/>
              <a:buChar char="n"/>
            </a:pPr>
            <a:r>
              <a:rPr lang="zh-TW" altLang="en-US" sz="2400" dirty="0">
                <a:latin typeface="微軟正黑體" pitchFamily="34" charset="-120"/>
                <a:ea typeface="微軟正黑體" pitchFamily="34" charset="-120"/>
              </a:rPr>
              <a:t>畢業生的實際表現</a:t>
            </a:r>
            <a:r>
              <a:rPr lang="zh-TW" altLang="en-US" sz="2400" dirty="0" smtClean="0">
                <a:latin typeface="微軟正黑體" pitchFamily="34" charset="-120"/>
                <a:ea typeface="微軟正黑體" pitchFamily="34" charset="-120"/>
              </a:rPr>
              <a:t>、校友在業界口碑、長期</a:t>
            </a:r>
            <a:r>
              <a:rPr lang="zh-TW" altLang="en-US" sz="2400" dirty="0">
                <a:latin typeface="微軟正黑體" pitchFamily="34" charset="-120"/>
                <a:ea typeface="微軟正黑體" pitchFamily="34" charset="-120"/>
              </a:rPr>
              <a:t>產學合作模式，決定</a:t>
            </a:r>
            <a:r>
              <a:rPr lang="zh-TW" altLang="en-US" sz="2400" dirty="0" smtClean="0">
                <a:latin typeface="微軟正黑體" pitchFamily="34" charset="-120"/>
                <a:ea typeface="微軟正黑體" pitchFamily="34" charset="-120"/>
              </a:rPr>
              <a:t>企業用人評價。</a:t>
            </a:r>
            <a:endParaRPr lang="en-US" altLang="zh-TW" sz="2400" dirty="0" smtClean="0">
              <a:latin typeface="微軟正黑體" pitchFamily="34" charset="-120"/>
              <a:ea typeface="微軟正黑體" pitchFamily="34" charset="-120"/>
            </a:endParaRPr>
          </a:p>
          <a:p>
            <a:pPr marL="342900" indent="-342900">
              <a:lnSpc>
                <a:spcPts val="2800"/>
              </a:lnSpc>
              <a:buFont typeface="Wingdings" pitchFamily="2" charset="2"/>
              <a:buChar char="n"/>
            </a:pPr>
            <a:endParaRPr lang="zh-TW" altLang="en-US" sz="2400" dirty="0">
              <a:latin typeface="微軟正黑體" pitchFamily="34" charset="-120"/>
              <a:ea typeface="微軟正黑體" pitchFamily="34" charset="-120"/>
            </a:endParaRPr>
          </a:p>
          <a:p>
            <a:pPr marL="342900" indent="-342900" latinLnBrk="1">
              <a:lnSpc>
                <a:spcPts val="2800"/>
              </a:lnSpc>
              <a:buFont typeface="Wingdings" pitchFamily="2" charset="2"/>
              <a:buChar char="n"/>
            </a:pPr>
            <a:r>
              <a:rPr lang="zh-TW" altLang="en-US" sz="2400" dirty="0" smtClean="0">
                <a:latin typeface="微軟正黑體" pitchFamily="34" charset="-120"/>
                <a:ea typeface="微軟正黑體" pitchFamily="34" charset="-120"/>
              </a:rPr>
              <a:t>學習意願強、人際溝通與團隊合作能力，抗</a:t>
            </a:r>
            <a:r>
              <a:rPr lang="zh-TW" altLang="en-US" sz="2400" dirty="0">
                <a:latin typeface="微軟正黑體" pitchFamily="34" charset="-120"/>
                <a:ea typeface="微軟正黑體" pitchFamily="34" charset="-120"/>
              </a:rPr>
              <a:t>壓</a:t>
            </a:r>
            <a:r>
              <a:rPr lang="zh-TW" altLang="en-US" sz="2400" dirty="0" smtClean="0">
                <a:latin typeface="微軟正黑體" pitchFamily="34" charset="-120"/>
                <a:ea typeface="微軟正黑體" pitchFamily="34" charset="-120"/>
              </a:rPr>
              <a:t>性高是企業喜愛的重要特質。</a:t>
            </a:r>
            <a:endParaRPr lang="zh-TW" altLang="en-US" sz="2400" dirty="0">
              <a:latin typeface="微軟正黑體" pitchFamily="34" charset="-120"/>
              <a:ea typeface="微軟正黑體" pitchFamily="34" charset="-120"/>
            </a:endParaRPr>
          </a:p>
        </p:txBody>
      </p:sp>
      <p:sp>
        <p:nvSpPr>
          <p:cNvPr id="17" name="文字方塊 16"/>
          <p:cNvSpPr txBox="1"/>
          <p:nvPr/>
        </p:nvSpPr>
        <p:spPr>
          <a:xfrm>
            <a:off x="5724128" y="6308745"/>
            <a:ext cx="3046027" cy="369332"/>
          </a:xfrm>
          <a:prstGeom prst="rect">
            <a:avLst/>
          </a:prstGeom>
          <a:noFill/>
        </p:spPr>
        <p:txBody>
          <a:bodyPr wrap="none" rtlCol="0">
            <a:spAutoFit/>
          </a:bodyPr>
          <a:lstStyle/>
          <a:p>
            <a:r>
              <a:rPr lang="en-US" altLang="zh-TW" dirty="0" smtClean="0"/>
              <a:t>(</a:t>
            </a:r>
            <a:r>
              <a:rPr lang="zh-TW" altLang="en-US" dirty="0" smtClean="0"/>
              <a:t>引自</a:t>
            </a:r>
            <a:r>
              <a:rPr lang="en-US" altLang="zh-TW" dirty="0" smtClean="0"/>
              <a:t>2019.02.26</a:t>
            </a:r>
            <a:r>
              <a:rPr lang="zh-TW" altLang="en-US" dirty="0" smtClean="0"/>
              <a:t> 聯合新聞網</a:t>
            </a:r>
            <a:r>
              <a:rPr lang="en-US" altLang="zh-TW" dirty="0" smtClean="0"/>
              <a:t>)</a:t>
            </a:r>
            <a:endParaRPr lang="zh-TW" altLang="en-US" dirty="0"/>
          </a:p>
        </p:txBody>
      </p:sp>
    </p:spTree>
    <p:extLst>
      <p:ext uri="{BB962C8B-B14F-4D97-AF65-F5344CB8AC3E}">
        <p14:creationId xmlns:p14="http://schemas.microsoft.com/office/powerpoint/2010/main" val="19940720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200">
                <a:solidFill>
                  <a:schemeClr val="tx1"/>
                </a:solidFill>
                <a:latin typeface="Calibri" pitchFamily="34" charset="0"/>
                <a:ea typeface="新細明體" pitchFamily="18" charset="-120"/>
              </a:defRPr>
            </a:lvl1pPr>
            <a:lvl2pPr marL="742950" indent="-285750" eaLnBrk="0" hangingPunct="0">
              <a:defRPr kumimoji="1" sz="3200">
                <a:solidFill>
                  <a:schemeClr val="tx1"/>
                </a:solidFill>
                <a:latin typeface="Calibri" pitchFamily="34" charset="0"/>
                <a:ea typeface="新細明體" pitchFamily="18" charset="-120"/>
              </a:defRPr>
            </a:lvl2pPr>
            <a:lvl3pPr marL="1143000" indent="-228600" eaLnBrk="0" hangingPunct="0">
              <a:defRPr kumimoji="1" sz="3200">
                <a:solidFill>
                  <a:schemeClr val="tx1"/>
                </a:solidFill>
                <a:latin typeface="Calibri" pitchFamily="34" charset="0"/>
                <a:ea typeface="新細明體" pitchFamily="18" charset="-120"/>
              </a:defRPr>
            </a:lvl3pPr>
            <a:lvl4pPr marL="1600200" indent="-228600" eaLnBrk="0" hangingPunct="0">
              <a:defRPr kumimoji="1" sz="3200">
                <a:solidFill>
                  <a:schemeClr val="tx1"/>
                </a:solidFill>
                <a:latin typeface="Calibri" pitchFamily="34" charset="0"/>
                <a:ea typeface="新細明體" pitchFamily="18" charset="-120"/>
              </a:defRPr>
            </a:lvl4pPr>
            <a:lvl5pPr marL="2057400" indent="-228600" eaLnBrk="0" hangingPunct="0">
              <a:defRPr kumimoji="1" sz="3200">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9pPr>
          </a:lstStyle>
          <a:p>
            <a:pPr eaLnBrk="1" hangingPunct="1"/>
            <a:r>
              <a:rPr lang="en-US" altLang="zh-TW" sz="1400" smtClean="0">
                <a:latin typeface="Arial" pitchFamily="34" charset="0"/>
              </a:rPr>
              <a:t>1</a:t>
            </a:r>
            <a:endParaRPr lang="zh-TW" altLang="en-US" sz="1400" smtClean="0">
              <a:latin typeface="Arial" pitchFamily="34" charset="0"/>
            </a:endParaRPr>
          </a:p>
        </p:txBody>
      </p:sp>
      <p:grpSp>
        <p:nvGrpSpPr>
          <p:cNvPr id="11" name="群組 10"/>
          <p:cNvGrpSpPr/>
          <p:nvPr/>
        </p:nvGrpSpPr>
        <p:grpSpPr>
          <a:xfrm>
            <a:off x="755576" y="116631"/>
            <a:ext cx="7742717" cy="1278970"/>
            <a:chOff x="486882" y="-1"/>
            <a:chExt cx="7742717" cy="1584175"/>
          </a:xfrm>
        </p:grpSpPr>
        <p:sp>
          <p:nvSpPr>
            <p:cNvPr id="13" name="矩形 12"/>
            <p:cNvSpPr/>
            <p:nvPr/>
          </p:nvSpPr>
          <p:spPr>
            <a:xfrm>
              <a:off x="486882" y="0"/>
              <a:ext cx="7742717" cy="1584174"/>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4" name="矩形 13"/>
            <p:cNvSpPr/>
            <p:nvPr/>
          </p:nvSpPr>
          <p:spPr>
            <a:xfrm>
              <a:off x="486882" y="-1"/>
              <a:ext cx="7742717" cy="15841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8720" tIns="101600" rIns="101600" bIns="101600" numCol="1" spcCol="1270" anchor="ctr" anchorCtr="0">
              <a:noAutofit/>
            </a:bodyPr>
            <a:lstStyle/>
            <a:p>
              <a:pPr lvl="0" algn="ctr" defTabSz="1778000" rtl="0">
                <a:lnSpc>
                  <a:spcPct val="90000"/>
                </a:lnSpc>
                <a:spcBef>
                  <a:spcPct val="0"/>
                </a:spcBef>
                <a:spcAft>
                  <a:spcPct val="35000"/>
                </a:spcAft>
              </a:pPr>
              <a:r>
                <a:rPr lang="zh-TW" altLang="en-US" sz="4000" b="1" kern="1200" dirty="0" smtClean="0">
                  <a:latin typeface="微軟正黑體" pitchFamily="34" charset="-120"/>
                  <a:ea typeface="微軟正黑體" pitchFamily="34" charset="-120"/>
                </a:rPr>
                <a:t>創造未來可能性</a:t>
              </a:r>
              <a:r>
                <a:rPr lang="en-US" altLang="zh-TW" sz="4000" b="1" kern="1200" dirty="0" smtClean="0">
                  <a:latin typeface="微軟正黑體" pitchFamily="34" charset="-120"/>
                  <a:ea typeface="微軟正黑體" pitchFamily="34" charset="-120"/>
                </a:rPr>
                <a:t>-</a:t>
              </a:r>
              <a:br>
                <a:rPr lang="en-US" altLang="zh-TW" sz="4000" b="1" kern="1200" dirty="0" smtClean="0">
                  <a:latin typeface="微軟正黑體" pitchFamily="34" charset="-120"/>
                  <a:ea typeface="微軟正黑體" pitchFamily="34" charset="-120"/>
                </a:rPr>
              </a:br>
              <a:r>
                <a:rPr lang="zh-TW" altLang="en-US" sz="4000" b="1" kern="1200" dirty="0" smtClean="0">
                  <a:solidFill>
                    <a:srgbClr val="FFFF00"/>
                  </a:solidFill>
                  <a:latin typeface="微軟正黑體" pitchFamily="34" charset="-120"/>
                  <a:ea typeface="微軟正黑體" pitchFamily="34" charset="-120"/>
                </a:rPr>
                <a:t>各產業主要工作薪資參考</a:t>
              </a:r>
              <a:endParaRPr lang="zh-TW" altLang="en-US" sz="4000" b="1" kern="1200" dirty="0">
                <a:solidFill>
                  <a:srgbClr val="FFFF00"/>
                </a:solidFill>
                <a:latin typeface="微軟正黑體" pitchFamily="34" charset="-120"/>
                <a:ea typeface="微軟正黑體" pitchFamily="34" charset="-120"/>
              </a:endParaRPr>
            </a:p>
          </p:txBody>
        </p:sp>
      </p:grpSp>
      <p:sp>
        <p:nvSpPr>
          <p:cNvPr id="12" name="橢圓 11"/>
          <p:cNvSpPr/>
          <p:nvPr/>
        </p:nvSpPr>
        <p:spPr>
          <a:xfrm>
            <a:off x="268694" y="421837"/>
            <a:ext cx="973764" cy="973764"/>
          </a:xfrm>
          <a:prstGeom prst="ellipse">
            <a:avLst/>
          </a:prstGeom>
        </p:spPr>
        <p:style>
          <a:lnRef idx="1">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 name="文字方塊 2"/>
          <p:cNvSpPr txBox="1"/>
          <p:nvPr/>
        </p:nvSpPr>
        <p:spPr>
          <a:xfrm>
            <a:off x="1242458" y="6125652"/>
            <a:ext cx="2762295" cy="369332"/>
          </a:xfrm>
          <a:prstGeom prst="rect">
            <a:avLst/>
          </a:prstGeom>
          <a:noFill/>
        </p:spPr>
        <p:txBody>
          <a:bodyPr wrap="none" rtlCol="0">
            <a:spAutoFit/>
          </a:bodyPr>
          <a:lstStyle/>
          <a:p>
            <a:r>
              <a:rPr lang="en-US" altLang="zh-TW" dirty="0" smtClean="0"/>
              <a:t>(</a:t>
            </a:r>
            <a:r>
              <a:rPr lang="zh-TW" altLang="en-US" dirty="0" smtClean="0"/>
              <a:t>引自</a:t>
            </a:r>
            <a:r>
              <a:rPr lang="en-US" altLang="zh-TW" dirty="0" smtClean="0"/>
              <a:t>2019.05.31</a:t>
            </a:r>
            <a:r>
              <a:rPr lang="zh-TW" altLang="en-US" dirty="0" smtClean="0"/>
              <a:t>經濟日報</a:t>
            </a:r>
            <a:r>
              <a:rPr lang="en-US" altLang="zh-TW" dirty="0" smtClean="0"/>
              <a:t>)</a:t>
            </a:r>
            <a:endParaRPr lang="zh-TW" altLang="en-US" dirty="0"/>
          </a:p>
        </p:txBody>
      </p:sp>
      <p:sp>
        <p:nvSpPr>
          <p:cNvPr id="4" name="矩形 3"/>
          <p:cNvSpPr/>
          <p:nvPr/>
        </p:nvSpPr>
        <p:spPr>
          <a:xfrm>
            <a:off x="282390" y="1540684"/>
            <a:ext cx="4649650" cy="4370427"/>
          </a:xfrm>
          <a:prstGeom prst="rect">
            <a:avLst/>
          </a:prstGeom>
        </p:spPr>
        <p:txBody>
          <a:bodyPr wrap="square">
            <a:spAutoFit/>
          </a:bodyPr>
          <a:lstStyle/>
          <a:p>
            <a:pPr algn="ctr"/>
            <a:r>
              <a:rPr lang="zh-TW" altLang="en-US" sz="2800" b="1" dirty="0" smtClean="0">
                <a:latin typeface="微軟正黑體" pitchFamily="34" charset="-120"/>
                <a:ea typeface="微軟正黑體" pitchFamily="34" charset="-120"/>
              </a:rPr>
              <a:t>勞動部</a:t>
            </a:r>
            <a:r>
              <a:rPr lang="en-US" altLang="zh-TW" sz="2800" b="1" dirty="0" smtClean="0">
                <a:latin typeface="微軟正黑體" pitchFamily="34" charset="-120"/>
                <a:ea typeface="微軟正黑體" pitchFamily="34" charset="-120"/>
              </a:rPr>
              <a:t>2016</a:t>
            </a:r>
            <a:r>
              <a:rPr lang="zh-TW" altLang="en-US" sz="2800" b="1" dirty="0" smtClean="0">
                <a:latin typeface="微軟正黑體" pitchFamily="34" charset="-120"/>
                <a:ea typeface="微軟正黑體" pitchFamily="34" charset="-120"/>
              </a:rPr>
              <a:t>薪資調查報告</a:t>
            </a:r>
            <a:endParaRPr lang="zh-TW" altLang="en-US" sz="2800" b="1" dirty="0">
              <a:latin typeface="微軟正黑體" pitchFamily="34" charset="-120"/>
              <a:ea typeface="微軟正黑體" pitchFamily="34" charset="-120"/>
            </a:endParaRPr>
          </a:p>
          <a:p>
            <a:pPr>
              <a:lnSpc>
                <a:spcPts val="3000"/>
              </a:lnSpc>
            </a:pPr>
            <a:endParaRPr lang="zh-TW" altLang="en-US" sz="2400" dirty="0">
              <a:latin typeface="微軟正黑體" pitchFamily="34" charset="-120"/>
              <a:ea typeface="微軟正黑體" pitchFamily="34" charset="-120"/>
            </a:endParaRPr>
          </a:p>
          <a:p>
            <a:pPr>
              <a:lnSpc>
                <a:spcPts val="3000"/>
              </a:lnSpc>
            </a:pPr>
            <a:r>
              <a:rPr lang="zh-TW" altLang="en-US" sz="2400" dirty="0" smtClean="0">
                <a:latin typeface="微軟正黑體" pitchFamily="34" charset="-120"/>
                <a:ea typeface="微軟正黑體" pitchFamily="34" charset="-120"/>
              </a:rPr>
              <a:t>專業人員：</a:t>
            </a:r>
            <a:r>
              <a:rPr lang="en-US" altLang="zh-TW" sz="2400" dirty="0" smtClean="0">
                <a:latin typeface="微軟正黑體" pitchFamily="34" charset="-120"/>
                <a:ea typeface="微軟正黑體" pitchFamily="34" charset="-120"/>
              </a:rPr>
              <a:t>34.4K </a:t>
            </a:r>
            <a:br>
              <a:rPr lang="en-US" altLang="zh-TW" sz="2400" dirty="0" smtClean="0">
                <a:latin typeface="微軟正黑體" pitchFamily="34" charset="-120"/>
                <a:ea typeface="微軟正黑體" pitchFamily="34" charset="-120"/>
              </a:rPr>
            </a:br>
            <a:r>
              <a:rPr lang="zh-TW" altLang="en-US" sz="2400" dirty="0" smtClean="0">
                <a:latin typeface="微軟正黑體" pitchFamily="34" charset="-120"/>
                <a:ea typeface="微軟正黑體" pitchFamily="34" charset="-120"/>
              </a:rPr>
              <a:t>技術員</a:t>
            </a:r>
            <a:r>
              <a:rPr lang="zh-TW" altLang="en-US" sz="2400" dirty="0">
                <a:latin typeface="微軟正黑體" pitchFamily="34" charset="-120"/>
                <a:ea typeface="微軟正黑體" pitchFamily="34" charset="-120"/>
              </a:rPr>
              <a:t>及助理</a:t>
            </a:r>
            <a:r>
              <a:rPr lang="zh-TW" altLang="en-US" sz="2400" dirty="0" smtClean="0">
                <a:latin typeface="微軟正黑體" pitchFamily="34" charset="-120"/>
                <a:ea typeface="微軟正黑體" pitchFamily="34" charset="-120"/>
              </a:rPr>
              <a:t>專業人員：</a:t>
            </a:r>
            <a:r>
              <a:rPr lang="en-US" altLang="zh-TW" sz="2400" dirty="0" smtClean="0">
                <a:latin typeface="微軟正黑體" pitchFamily="34" charset="-120"/>
                <a:ea typeface="微軟正黑體" pitchFamily="34" charset="-120"/>
              </a:rPr>
              <a:t>29.2K</a:t>
            </a:r>
            <a:br>
              <a:rPr lang="en-US" altLang="zh-TW" sz="2400" dirty="0" smtClean="0">
                <a:latin typeface="微軟正黑體" pitchFamily="34" charset="-120"/>
                <a:ea typeface="微軟正黑體" pitchFamily="34" charset="-120"/>
              </a:rPr>
            </a:br>
            <a:r>
              <a:rPr lang="zh-TW" altLang="en-US" sz="2400" dirty="0" smtClean="0">
                <a:latin typeface="微軟正黑體" pitchFamily="34" charset="-120"/>
                <a:ea typeface="微軟正黑體" pitchFamily="34" charset="-120"/>
              </a:rPr>
              <a:t>事務</a:t>
            </a:r>
            <a:r>
              <a:rPr lang="zh-TW" altLang="en-US" sz="2400" dirty="0">
                <a:latin typeface="微軟正黑體" pitchFamily="34" charset="-120"/>
                <a:ea typeface="微軟正黑體" pitchFamily="34" charset="-120"/>
              </a:rPr>
              <a:t>支援</a:t>
            </a:r>
            <a:r>
              <a:rPr lang="zh-TW" altLang="en-US" sz="2400" dirty="0" smtClean="0">
                <a:latin typeface="微軟正黑體" pitchFamily="34" charset="-120"/>
                <a:ea typeface="微軟正黑體" pitchFamily="34" charset="-120"/>
              </a:rPr>
              <a:t>人員</a:t>
            </a:r>
            <a:r>
              <a:rPr lang="zh-TW" altLang="en-US" sz="2400" dirty="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rPr>
              <a:t>26.6K</a:t>
            </a:r>
            <a:br>
              <a:rPr lang="en-US" altLang="zh-TW" sz="2400" dirty="0" smtClean="0">
                <a:latin typeface="微軟正黑體" pitchFamily="34" charset="-120"/>
                <a:ea typeface="微軟正黑體" pitchFamily="34" charset="-120"/>
              </a:rPr>
            </a:br>
            <a:r>
              <a:rPr lang="zh-TW" altLang="en-US" sz="2400" dirty="0" smtClean="0">
                <a:latin typeface="微軟正黑體" pitchFamily="34" charset="-120"/>
                <a:ea typeface="微軟正黑體" pitchFamily="34" charset="-120"/>
              </a:rPr>
              <a:t>機械</a:t>
            </a:r>
            <a:r>
              <a:rPr lang="zh-TW" altLang="en-US" sz="2400" dirty="0">
                <a:latin typeface="微軟正黑體" pitchFamily="34" charset="-120"/>
                <a:ea typeface="微軟正黑體" pitchFamily="34" charset="-120"/>
              </a:rPr>
              <a:t>設備操作及組裝</a:t>
            </a:r>
            <a:r>
              <a:rPr lang="zh-TW" altLang="en-US" sz="2400" dirty="0" smtClean="0">
                <a:latin typeface="微軟正黑體" pitchFamily="34" charset="-120"/>
                <a:ea typeface="微軟正黑體" pitchFamily="34" charset="-120"/>
              </a:rPr>
              <a:t>人員：</a:t>
            </a:r>
            <a:r>
              <a:rPr lang="en-US" altLang="zh-TW" sz="2400" dirty="0" smtClean="0">
                <a:latin typeface="微軟正黑體" pitchFamily="34" charset="-120"/>
                <a:ea typeface="微軟正黑體" pitchFamily="34" charset="-120"/>
              </a:rPr>
              <a:t>26.1K</a:t>
            </a:r>
            <a:br>
              <a:rPr lang="en-US" altLang="zh-TW" sz="2400" dirty="0" smtClean="0">
                <a:latin typeface="微軟正黑體" pitchFamily="34" charset="-120"/>
                <a:ea typeface="微軟正黑體" pitchFamily="34" charset="-120"/>
              </a:rPr>
            </a:br>
            <a:r>
              <a:rPr lang="zh-TW" altLang="en-US" sz="2400" dirty="0" smtClean="0">
                <a:latin typeface="微軟正黑體" pitchFamily="34" charset="-120"/>
                <a:ea typeface="微軟正黑體" pitchFamily="34" charset="-120"/>
              </a:rPr>
              <a:t>服務</a:t>
            </a:r>
            <a:r>
              <a:rPr lang="zh-TW" altLang="en-US" sz="2400" dirty="0">
                <a:latin typeface="微軟正黑體" pitchFamily="34" charset="-120"/>
                <a:ea typeface="微軟正黑體" pitchFamily="34" charset="-120"/>
              </a:rPr>
              <a:t>及銷售</a:t>
            </a:r>
            <a:r>
              <a:rPr lang="zh-TW" altLang="en-US" sz="2400" dirty="0" smtClean="0">
                <a:latin typeface="微軟正黑體" pitchFamily="34" charset="-120"/>
                <a:ea typeface="微軟正黑體" pitchFamily="34" charset="-120"/>
              </a:rPr>
              <a:t>人員</a:t>
            </a:r>
            <a:r>
              <a:rPr lang="zh-TW" altLang="en-US" sz="2400" dirty="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rPr>
              <a:t>25.7K</a:t>
            </a:r>
            <a:br>
              <a:rPr lang="en-US" altLang="zh-TW" sz="2400" dirty="0" smtClean="0">
                <a:latin typeface="微軟正黑體" pitchFamily="34" charset="-120"/>
                <a:ea typeface="微軟正黑體" pitchFamily="34" charset="-120"/>
              </a:rPr>
            </a:br>
            <a:r>
              <a:rPr lang="zh-TW" altLang="en-US" sz="2400" dirty="0" smtClean="0">
                <a:latin typeface="微軟正黑體" pitchFamily="34" charset="-120"/>
                <a:ea typeface="微軟正黑體" pitchFamily="34" charset="-120"/>
              </a:rPr>
              <a:t>基層</a:t>
            </a:r>
            <a:r>
              <a:rPr lang="zh-TW" altLang="en-US" sz="2400" dirty="0">
                <a:latin typeface="微軟正黑體" pitchFamily="34" charset="-120"/>
                <a:ea typeface="微軟正黑體" pitchFamily="34" charset="-120"/>
              </a:rPr>
              <a:t>技術</a:t>
            </a:r>
            <a:r>
              <a:rPr lang="zh-TW" altLang="en-US" sz="2400" dirty="0" smtClean="0">
                <a:latin typeface="微軟正黑體" pitchFamily="34" charset="-120"/>
                <a:ea typeface="微軟正黑體" pitchFamily="34" charset="-120"/>
              </a:rPr>
              <a:t>工：</a:t>
            </a:r>
            <a:r>
              <a:rPr lang="en-US" altLang="zh-TW" sz="2400" dirty="0" smtClean="0">
                <a:latin typeface="微軟正黑體" pitchFamily="34" charset="-120"/>
                <a:ea typeface="微軟正黑體" pitchFamily="34" charset="-120"/>
              </a:rPr>
              <a:t>23.5K</a:t>
            </a:r>
          </a:p>
          <a:p>
            <a:pPr>
              <a:lnSpc>
                <a:spcPts val="3000"/>
              </a:lnSpc>
            </a:pPr>
            <a:endParaRPr lang="en-US" altLang="zh-TW" sz="2400" dirty="0" smtClean="0">
              <a:latin typeface="微軟正黑體" pitchFamily="34" charset="-120"/>
              <a:ea typeface="微軟正黑體" pitchFamily="34" charset="-120"/>
            </a:endParaRPr>
          </a:p>
          <a:p>
            <a:pPr>
              <a:lnSpc>
                <a:spcPts val="3000"/>
              </a:lnSpc>
            </a:pPr>
            <a:r>
              <a:rPr lang="zh-TW" altLang="en-US" sz="2400" b="1" dirty="0" smtClean="0">
                <a:latin typeface="微軟正黑體" pitchFamily="34" charset="-120"/>
                <a:ea typeface="微軟正黑體" pitchFamily="34" charset="-120"/>
              </a:rPr>
              <a:t>服務業</a:t>
            </a:r>
            <a:r>
              <a:rPr lang="zh-TW" altLang="en-US" sz="2400" b="1" dirty="0">
                <a:latin typeface="微軟正黑體" pitchFamily="34" charset="-120"/>
                <a:ea typeface="微軟正黑體" pitchFamily="34" charset="-120"/>
              </a:rPr>
              <a:t>起薪略高於工業部門。</a:t>
            </a:r>
          </a:p>
          <a:p>
            <a:pPr>
              <a:lnSpc>
                <a:spcPts val="3000"/>
              </a:lnSpc>
            </a:pPr>
            <a:r>
              <a:rPr lang="zh-TW" altLang="en-US" sz="2400" b="1" dirty="0" smtClean="0">
                <a:latin typeface="微軟正黑體" pitchFamily="34" charset="-120"/>
                <a:ea typeface="微軟正黑體" pitchFamily="34" charset="-120"/>
              </a:rPr>
              <a:t>專業</a:t>
            </a:r>
            <a:r>
              <a:rPr lang="zh-TW" altLang="en-US" sz="2400" b="1" dirty="0">
                <a:latin typeface="微軟正黑體" pitchFamily="34" charset="-120"/>
                <a:ea typeface="微軟正黑體" pitchFamily="34" charset="-120"/>
              </a:rPr>
              <a:t>能力愈好，起薪愈高</a:t>
            </a:r>
            <a:r>
              <a:rPr lang="zh-TW" altLang="en-US" sz="2400" b="1" dirty="0" smtClean="0">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1678683681"/>
              </p:ext>
            </p:extLst>
          </p:nvPr>
        </p:nvGraphicFramePr>
        <p:xfrm>
          <a:off x="4860031" y="1540684"/>
          <a:ext cx="4032449" cy="4776585"/>
        </p:xfrm>
        <a:graphic>
          <a:graphicData uri="http://schemas.openxmlformats.org/drawingml/2006/table">
            <a:tbl>
              <a:tblPr>
                <a:tableStyleId>{5C22544A-7EE6-4342-B048-85BDC9FD1C3A}</a:tableStyleId>
              </a:tblPr>
              <a:tblGrid>
                <a:gridCol w="1994882"/>
                <a:gridCol w="983653"/>
                <a:gridCol w="1053914"/>
              </a:tblGrid>
              <a:tr h="217744">
                <a:tc gridSpan="3">
                  <a:txBody>
                    <a:bodyPr/>
                    <a:lstStyle/>
                    <a:p>
                      <a:pPr algn="ctr" fontAlgn="ctr"/>
                      <a:r>
                        <a:rPr lang="en-US" altLang="zh-TW" sz="1600" u="none" strike="noStrike" dirty="0">
                          <a:effectLst/>
                        </a:rPr>
                        <a:t>2018</a:t>
                      </a:r>
                      <a:r>
                        <a:rPr lang="zh-TW" altLang="en-US" sz="1600" u="none" strike="noStrike" dirty="0">
                          <a:effectLst/>
                        </a:rPr>
                        <a:t>大學畢業生平均起薪</a:t>
                      </a:r>
                      <a:endParaRPr lang="zh-TW" altLang="en-US" sz="16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zh-TW" altLang="en-US"/>
                    </a:p>
                  </a:txBody>
                  <a:tcPr/>
                </a:tc>
                <a:tc hMerge="1">
                  <a:txBody>
                    <a:bodyPr/>
                    <a:lstStyle/>
                    <a:p>
                      <a:endParaRPr lang="zh-TW" altLang="en-US"/>
                    </a:p>
                  </a:txBody>
                  <a:tcPr/>
                </a:tc>
              </a:tr>
              <a:tr h="653232">
                <a:tc>
                  <a:txBody>
                    <a:bodyPr/>
                    <a:lstStyle/>
                    <a:p>
                      <a:pPr algn="l" fontAlgn="ctr"/>
                      <a:r>
                        <a:rPr lang="zh-TW" altLang="en-US" sz="1400" u="none" strike="noStrike" dirty="0">
                          <a:effectLst/>
                        </a:rPr>
                        <a:t>行業別</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400" u="none" strike="noStrike" dirty="0">
                          <a:effectLst/>
                        </a:rPr>
                        <a:t>全體新鮮人平均起薪</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400" u="none" strike="noStrike">
                          <a:effectLst/>
                        </a:rPr>
                        <a:t>大學畢業生平均起薪</a:t>
                      </a:r>
                      <a:endParaRPr lang="zh-TW" altLang="en-US"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dirty="0">
                          <a:effectLst/>
                        </a:rPr>
                        <a:t>金融及保險業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32,044</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32,448</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dirty="0">
                          <a:effectLst/>
                        </a:rPr>
                        <a:t>運輸及倉儲業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28,294</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30,002</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dirty="0">
                          <a:effectLst/>
                        </a:rPr>
                        <a:t>醫療保健服務業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27,739</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29,590</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dirty="0">
                          <a:effectLst/>
                        </a:rPr>
                        <a:t>不動產業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28,092</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29,494</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dirty="0">
                          <a:effectLst/>
                        </a:rPr>
                        <a:t>專業、科學及技術服務業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29,052</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29,353</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dirty="0">
                          <a:effectLst/>
                        </a:rPr>
                        <a:t>傳播及資通訊服務業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28,832</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29,143</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dirty="0">
                          <a:effectLst/>
                        </a:rPr>
                        <a:t>製造業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27,499</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28,777</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dirty="0">
                          <a:effectLst/>
                        </a:rPr>
                        <a:t>批發及零售業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26,758</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27,825</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dirty="0">
                          <a:effectLst/>
                        </a:rPr>
                        <a:t>教育服務業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26,392</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27,582</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dirty="0">
                          <a:effectLst/>
                        </a:rPr>
                        <a:t>支援服務業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26,243</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27,401</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a:effectLst/>
                        </a:rPr>
                        <a:t>住宿及餐飲業</a:t>
                      </a:r>
                      <a:endParaRPr lang="zh-TW" altLang="en-US"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26,304</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27,213</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a:effectLst/>
                        </a:rPr>
                        <a:t>藝術、娛樂及休閒服務業</a:t>
                      </a:r>
                      <a:endParaRPr lang="zh-TW" altLang="en-US"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26,006</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27,147</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03">
                <a:tc>
                  <a:txBody>
                    <a:bodyPr/>
                    <a:lstStyle/>
                    <a:p>
                      <a:pPr algn="l" fontAlgn="ctr"/>
                      <a:r>
                        <a:rPr lang="zh-TW" altLang="en-US" sz="1400" u="none" strike="noStrike">
                          <a:effectLst/>
                        </a:rPr>
                        <a:t>平均</a:t>
                      </a:r>
                      <a:endParaRPr lang="zh-TW" altLang="en-US"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27,583</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28,849</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744">
                <a:tc gridSpan="3">
                  <a:txBody>
                    <a:bodyPr/>
                    <a:lstStyle/>
                    <a:p>
                      <a:pPr algn="l" fontAlgn="ctr"/>
                      <a:r>
                        <a:rPr lang="zh-TW" altLang="en-US" sz="1400" u="none" strike="noStrike" dirty="0">
                          <a:effectLst/>
                        </a:rPr>
                        <a:t>資料來源</a:t>
                      </a:r>
                      <a:r>
                        <a:rPr lang="en-US" altLang="zh-TW" sz="1400" u="none" strike="noStrike" dirty="0">
                          <a:effectLst/>
                        </a:rPr>
                        <a:t>:</a:t>
                      </a:r>
                      <a:r>
                        <a:rPr lang="zh-TW" altLang="en-US" sz="1400" u="none" strike="noStrike" dirty="0">
                          <a:effectLst/>
                        </a:rPr>
                        <a:t>勞動部</a:t>
                      </a:r>
                      <a:r>
                        <a:rPr lang="en-US" altLang="zh-TW" sz="1400" u="none" strike="noStrike" dirty="0">
                          <a:effectLst/>
                        </a:rPr>
                        <a:t>2018</a:t>
                      </a:r>
                      <a:r>
                        <a:rPr lang="zh-TW" altLang="en-US" sz="1400" u="none" strike="noStrike" dirty="0">
                          <a:effectLst/>
                        </a:rPr>
                        <a:t>年</a:t>
                      </a:r>
                      <a:r>
                        <a:rPr lang="en-US" altLang="zh-TW" sz="1400" u="none" strike="noStrike" dirty="0">
                          <a:effectLst/>
                        </a:rPr>
                        <a:t>7</a:t>
                      </a:r>
                      <a:r>
                        <a:rPr lang="zh-TW" altLang="en-US" sz="1400" u="none" strike="noStrike" dirty="0">
                          <a:effectLst/>
                        </a:rPr>
                        <a:t>月職類別薪資調查統計結果</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bl>
          </a:graphicData>
        </a:graphic>
      </p:graphicFrame>
    </p:spTree>
    <p:extLst>
      <p:ext uri="{BB962C8B-B14F-4D97-AF65-F5344CB8AC3E}">
        <p14:creationId xmlns:p14="http://schemas.microsoft.com/office/powerpoint/2010/main" val="2429694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F0E1BA0A-8B3C-4B95-B02E-65E8A509A036}" type="slidenum">
              <a:rPr lang="zh-TW" altLang="en-US" smtClean="0"/>
              <a:pPr/>
              <a:t>88</a:t>
            </a:fld>
            <a:endParaRPr lang="zh-TW" altLang="en-US"/>
          </a:p>
        </p:txBody>
      </p:sp>
      <p:sp>
        <p:nvSpPr>
          <p:cNvPr id="3" name="AutoShape 2"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 name="AutoShape 4"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AutoShape 6"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 name="AutoShape 8"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 name="文字方塊 4"/>
          <p:cNvSpPr txBox="1">
            <a:spLocks noChangeArrowheads="1"/>
          </p:cNvSpPr>
          <p:nvPr/>
        </p:nvSpPr>
        <p:spPr bwMode="auto">
          <a:xfrm>
            <a:off x="307974" y="617538"/>
            <a:ext cx="8512498" cy="1200329"/>
          </a:xfrm>
          <a:prstGeom prst="rect">
            <a:avLst/>
          </a:prstGeom>
          <a:solidFill>
            <a:schemeClr val="accent1"/>
          </a:solidFill>
          <a:ln w="9525">
            <a:noFill/>
            <a:miter lim="800000"/>
            <a:headEnd/>
            <a:tailEnd/>
          </a:ln>
        </p:spPr>
        <p:txBody>
          <a:bodyPr wrap="square">
            <a:spAutoFit/>
          </a:bodyPr>
          <a:lstStyle/>
          <a:p>
            <a:pPr algn="ctr">
              <a:defRPr/>
            </a:pPr>
            <a:r>
              <a:rPr lang="en-US" altLang="zh-TW" sz="4000" b="1" dirty="0" smtClean="0">
                <a:solidFill>
                  <a:schemeClr val="bg1"/>
                </a:solidFill>
                <a:latin typeface="微軟正黑體" pitchFamily="34" charset="-120"/>
                <a:ea typeface="微軟正黑體" pitchFamily="34" charset="-120"/>
              </a:rPr>
              <a:t>109</a:t>
            </a:r>
            <a:r>
              <a:rPr lang="zh-TW" altLang="en-US" sz="4000" b="1" dirty="0" smtClean="0">
                <a:solidFill>
                  <a:schemeClr val="bg1"/>
                </a:solidFill>
                <a:latin typeface="微軟正黑體" pitchFamily="34" charset="-120"/>
                <a:ea typeface="微軟正黑體" pitchFamily="34" charset="-120"/>
              </a:rPr>
              <a:t>年適</a:t>
            </a:r>
            <a:r>
              <a:rPr lang="zh-TW" altLang="en-US" sz="4000" b="1" dirty="0">
                <a:solidFill>
                  <a:schemeClr val="bg1"/>
                </a:solidFill>
                <a:latin typeface="微軟正黑體" pitchFamily="34" charset="-120"/>
                <a:ea typeface="微軟正黑體" pitchFamily="34" charset="-120"/>
              </a:rPr>
              <a:t>性入學宣導網站</a:t>
            </a:r>
            <a:endParaRPr lang="en-US" altLang="zh-TW" sz="4000" b="1" dirty="0">
              <a:solidFill>
                <a:schemeClr val="bg1"/>
              </a:solidFill>
              <a:latin typeface="微軟正黑體" pitchFamily="34" charset="-120"/>
              <a:ea typeface="微軟正黑體" pitchFamily="34" charset="-120"/>
            </a:endParaRPr>
          </a:p>
          <a:p>
            <a:pPr algn="ctr">
              <a:defRPr/>
            </a:pPr>
            <a:r>
              <a:rPr lang="en-US" altLang="zh-TW" sz="3200" b="1" dirty="0">
                <a:solidFill>
                  <a:schemeClr val="bg1"/>
                </a:solidFill>
                <a:effectLst>
                  <a:outerShdw blurRad="38100" dist="38100" dir="2700000" algn="tl">
                    <a:srgbClr val="000000">
                      <a:alpha val="43137"/>
                    </a:srgbClr>
                  </a:outerShdw>
                </a:effectLst>
              </a:rPr>
              <a:t>http://adapt.k12ea.gov.tw/</a:t>
            </a:r>
            <a:endParaRPr lang="en-US" altLang="zh-TW" sz="3200" b="1" dirty="0">
              <a:solidFill>
                <a:schemeClr val="bg1"/>
              </a:solidFill>
              <a:latin typeface="微軟正黑體" pitchFamily="34" charset="-120"/>
              <a:ea typeface="微軟正黑體" pitchFamily="34" charset="-120"/>
            </a:endParaRPr>
          </a:p>
        </p:txBody>
      </p:sp>
      <p:pic>
        <p:nvPicPr>
          <p:cNvPr id="8" name="圖片 7"/>
          <p:cNvPicPr>
            <a:picLocks noChangeAspect="1"/>
          </p:cNvPicPr>
          <p:nvPr/>
        </p:nvPicPr>
        <p:blipFill rotWithShape="1">
          <a:blip r:embed="rId3"/>
          <a:srcRect l="1107" t="11294" r="3150" b="7928"/>
          <a:stretch/>
        </p:blipFill>
        <p:spPr>
          <a:xfrm>
            <a:off x="307974" y="1970267"/>
            <a:ext cx="8512498" cy="4627085"/>
          </a:xfrm>
          <a:prstGeom prst="rect">
            <a:avLst/>
          </a:prstGeom>
        </p:spPr>
      </p:pic>
    </p:spTree>
    <p:extLst>
      <p:ext uri="{BB962C8B-B14F-4D97-AF65-F5344CB8AC3E}">
        <p14:creationId xmlns:p14="http://schemas.microsoft.com/office/powerpoint/2010/main" val="39966285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編號版面配置區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B75A26-2A11-40BC-98DA-54708FAB970D}" type="slidenum">
              <a:rPr kumimoji="1" lang="zh-TW" altLang="en-US" smtClean="0">
                <a:solidFill>
                  <a:schemeClr val="tx1"/>
                </a:solidFill>
                <a:latin typeface="Arial" pitchFamily="34" charset="0"/>
              </a:rPr>
              <a:pPr fontAlgn="base">
                <a:spcBef>
                  <a:spcPct val="0"/>
                </a:spcBef>
                <a:spcAft>
                  <a:spcPct val="0"/>
                </a:spcAft>
                <a:defRPr/>
              </a:pPr>
              <a:t>89</a:t>
            </a:fld>
            <a:endParaRPr kumimoji="1" lang="zh-TW" altLang="en-US" smtClean="0">
              <a:solidFill>
                <a:schemeClr val="tx1"/>
              </a:solidFill>
              <a:latin typeface="Arial" pitchFamily="34" charset="0"/>
            </a:endParaRPr>
          </a:p>
        </p:txBody>
      </p:sp>
      <p:sp>
        <p:nvSpPr>
          <p:cNvPr id="50179" name="標題 1"/>
          <p:cNvSpPr>
            <a:spLocks noGrp="1"/>
          </p:cNvSpPr>
          <p:nvPr>
            <p:ph type="title"/>
          </p:nvPr>
        </p:nvSpPr>
        <p:spPr/>
        <p:txBody>
          <a:bodyPr rtlCol="0">
            <a:normAutofit/>
          </a:bodyPr>
          <a:lstStyle/>
          <a:p>
            <a:pPr eaLnBrk="1" fontAlgn="auto" hangingPunct="1">
              <a:spcAft>
                <a:spcPts val="0"/>
              </a:spcAft>
              <a:defRPr/>
            </a:pPr>
            <a:r>
              <a:rPr lang="zh-TW" altLang="en-US"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諮詢專線、網路</a:t>
            </a:r>
          </a:p>
        </p:txBody>
      </p:sp>
      <p:sp>
        <p:nvSpPr>
          <p:cNvPr id="4" name="內容版面配置區 3"/>
          <p:cNvSpPr>
            <a:spLocks noGrp="1"/>
          </p:cNvSpPr>
          <p:nvPr>
            <p:ph idx="1"/>
          </p:nvPr>
        </p:nvSpPr>
        <p:spPr>
          <a:xfrm>
            <a:off x="179388" y="1341438"/>
            <a:ext cx="8713787" cy="5400675"/>
          </a:xfrm>
        </p:spPr>
        <p:txBody>
          <a:bodyPr rtlCol="0">
            <a:normAutofit/>
          </a:bodyPr>
          <a:lstStyle/>
          <a:p>
            <a:pPr marL="514350" indent="-457200" eaLnBrk="1" fontAlgn="auto" hangingPunct="1">
              <a:spcAft>
                <a:spcPts val="0"/>
              </a:spcAft>
              <a:defRPr/>
            </a:pP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諮詢專線</a:t>
            </a:r>
            <a:r>
              <a:rPr lang="zh-TW" altLang="en-US"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a:t>
            </a:r>
            <a:endParaRPr lang="en-US" altLang="zh-TW"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pPr marL="914400" lvl="1" indent="-457200" eaLnBrk="1" fontAlgn="auto" hangingPunct="1">
              <a:spcAft>
                <a:spcPts val="0"/>
              </a:spcAft>
              <a:defRPr/>
            </a:pPr>
            <a:r>
              <a:rPr lang="zh-TW" altLang="en-US" b="1" dirty="0" smtClean="0">
                <a:solidFill>
                  <a:srgbClr val="FF0000"/>
                </a:solidFill>
                <a:latin typeface="微軟正黑體" pitchFamily="34" charset="-120"/>
                <a:ea typeface="微軟正黑體" pitchFamily="34" charset="-120"/>
              </a:rPr>
              <a:t>各</a:t>
            </a:r>
            <a:r>
              <a:rPr lang="zh-TW" altLang="en-US" b="1" dirty="0">
                <a:solidFill>
                  <a:srgbClr val="FF0000"/>
                </a:solidFill>
                <a:latin typeface="微軟正黑體" pitchFamily="34" charset="-120"/>
                <a:ea typeface="微軟正黑體" pitchFamily="34" charset="-120"/>
              </a:rPr>
              <a:t>校教務</a:t>
            </a:r>
            <a:r>
              <a:rPr lang="zh-TW" altLang="en-US" b="1" dirty="0" smtClean="0">
                <a:solidFill>
                  <a:srgbClr val="FF0000"/>
                </a:solidFill>
                <a:latin typeface="微軟正黑體" pitchFamily="34" charset="-120"/>
                <a:ea typeface="微軟正黑體" pitchFamily="34" charset="-120"/>
              </a:rPr>
              <a:t>主任、輔導主任</a:t>
            </a:r>
            <a:endParaRPr lang="en-US" altLang="zh-TW" b="1" dirty="0" smtClean="0">
              <a:latin typeface="微軟正黑體" pitchFamily="34" charset="-120"/>
              <a:ea typeface="微軟正黑體" pitchFamily="34" charset="-120"/>
            </a:endParaRPr>
          </a:p>
          <a:p>
            <a:pPr marL="914400" lvl="1" indent="-457200" eaLnBrk="1" fontAlgn="auto" hangingPunct="1">
              <a:spcAft>
                <a:spcPts val="0"/>
              </a:spcAft>
              <a:defRPr/>
            </a:pPr>
            <a:r>
              <a:rPr lang="zh-TW" altLang="en-US" b="1" dirty="0" smtClean="0">
                <a:latin typeface="微軟正黑體" pitchFamily="34" charset="-120"/>
                <a:ea typeface="微軟正黑體" pitchFamily="34" charset="-120"/>
              </a:rPr>
              <a:t>彰化縣地方</a:t>
            </a:r>
            <a:r>
              <a:rPr lang="zh-TW" altLang="en-US" b="1" dirty="0">
                <a:latin typeface="微軟正黑體" pitchFamily="34" charset="-120"/>
                <a:ea typeface="微軟正黑體" pitchFamily="34" charset="-120"/>
              </a:rPr>
              <a:t>宣導團責任區</a:t>
            </a:r>
            <a:r>
              <a:rPr lang="zh-TW" altLang="en-US" b="1" dirty="0" smtClean="0">
                <a:latin typeface="微軟正黑體" pitchFamily="34" charset="-120"/>
                <a:ea typeface="微軟正黑體" pitchFamily="34" charset="-120"/>
              </a:rPr>
              <a:t>講師</a:t>
            </a:r>
            <a:endParaRPr lang="en-US" altLang="zh-TW" b="1" dirty="0" smtClean="0">
              <a:latin typeface="微軟正黑體" pitchFamily="34" charset="-120"/>
              <a:ea typeface="微軟正黑體" pitchFamily="34" charset="-120"/>
            </a:endParaRPr>
          </a:p>
          <a:p>
            <a:pPr marL="914400" lvl="1" indent="-457200" eaLnBrk="1" fontAlgn="auto" hangingPunct="1">
              <a:spcAft>
                <a:spcPts val="0"/>
              </a:spcAft>
              <a:defRPr/>
            </a:pPr>
            <a:r>
              <a:rPr lang="zh-TW" altLang="en-US" b="1" dirty="0">
                <a:latin typeface="微軟正黑體" pitchFamily="34" charset="-120"/>
                <a:ea typeface="微軟正黑體" pitchFamily="34" charset="-120"/>
              </a:rPr>
              <a:t>彰化</a:t>
            </a:r>
            <a:r>
              <a:rPr lang="zh-TW" altLang="en-US" b="1" dirty="0" smtClean="0">
                <a:latin typeface="微軟正黑體" pitchFamily="34" charset="-120"/>
                <a:ea typeface="微軟正黑體" pitchFamily="34" charset="-120"/>
              </a:rPr>
              <a:t>縣政府教育處：</a:t>
            </a:r>
            <a:r>
              <a:rPr lang="en-US" altLang="zh-TW" b="1" dirty="0" smtClean="0">
                <a:latin typeface="微軟正黑體" pitchFamily="34" charset="-120"/>
                <a:ea typeface="微軟正黑體" pitchFamily="34" charset="-120"/>
              </a:rPr>
              <a:t>7531874</a:t>
            </a:r>
          </a:p>
          <a:p>
            <a:pPr marL="914400" lvl="1" indent="-457200" eaLnBrk="1" fontAlgn="auto" hangingPunct="1">
              <a:spcAft>
                <a:spcPts val="0"/>
              </a:spcAft>
              <a:defRPr/>
            </a:pPr>
            <a:r>
              <a:rPr lang="zh-TW" altLang="en-US" b="1" dirty="0" smtClean="0">
                <a:latin typeface="微軟正黑體" pitchFamily="34" charset="-120"/>
                <a:ea typeface="微軟正黑體" pitchFamily="34" charset="-120"/>
              </a:rPr>
              <a:t>教育部免</a:t>
            </a:r>
            <a:r>
              <a:rPr lang="zh-TW" altLang="en-US" b="1" dirty="0">
                <a:latin typeface="微軟正黑體" pitchFamily="34" charset="-120"/>
                <a:ea typeface="微軟正黑體" pitchFamily="34" charset="-120"/>
              </a:rPr>
              <a:t>付費諮詢</a:t>
            </a:r>
            <a:r>
              <a:rPr lang="zh-TW" altLang="en-US" b="1" dirty="0" smtClean="0">
                <a:latin typeface="微軟正黑體" pitchFamily="34" charset="-120"/>
                <a:ea typeface="微軟正黑體" pitchFamily="34" charset="-120"/>
              </a:rPr>
              <a:t>專線</a:t>
            </a:r>
            <a:r>
              <a:rPr lang="en-US" altLang="zh-TW" b="1" dirty="0" smtClean="0">
                <a:latin typeface="微軟正黑體" pitchFamily="34" charset="-120"/>
                <a:ea typeface="微軟正黑體" pitchFamily="34" charset="-120"/>
              </a:rPr>
              <a:t>(0800-012-580)</a:t>
            </a:r>
          </a:p>
          <a:p>
            <a:pPr marL="914400" lvl="1" indent="-457200" eaLnBrk="1" fontAlgn="auto" hangingPunct="1">
              <a:spcAft>
                <a:spcPts val="0"/>
              </a:spcAft>
              <a:defRPr/>
            </a:pPr>
            <a:r>
              <a:rPr lang="zh-TW" altLang="en-US" b="1" dirty="0">
                <a:latin typeface="微軟正黑體" pitchFamily="34" charset="-120"/>
                <a:ea typeface="微軟正黑體" pitchFamily="34" charset="-120"/>
              </a:rPr>
              <a:t>鹿鳴</a:t>
            </a:r>
            <a:r>
              <a:rPr lang="zh-TW" altLang="en-US" b="1" dirty="0" smtClean="0">
                <a:latin typeface="微軟正黑體" pitchFamily="34" charset="-120"/>
                <a:ea typeface="微軟正黑體" pitchFamily="34" charset="-120"/>
              </a:rPr>
              <a:t>國中</a:t>
            </a:r>
            <a:r>
              <a:rPr lang="en-US" altLang="zh-TW" b="1" dirty="0" smtClean="0">
                <a:latin typeface="微軟正黑體" pitchFamily="34" charset="-120"/>
                <a:ea typeface="微軟正黑體" pitchFamily="34" charset="-120"/>
              </a:rPr>
              <a:t>7713846</a:t>
            </a:r>
            <a:r>
              <a:rPr lang="zh-TW" altLang="en-US" b="1" dirty="0" smtClean="0">
                <a:latin typeface="微軟正黑體" pitchFamily="34" charset="-120"/>
                <a:ea typeface="微軟正黑體" pitchFamily="34" charset="-120"/>
              </a:rPr>
              <a:t>教務處</a:t>
            </a:r>
            <a:r>
              <a:rPr lang="en-US" altLang="zh-TW" b="1" dirty="0" smtClean="0">
                <a:latin typeface="微軟正黑體" pitchFamily="34" charset="-120"/>
                <a:ea typeface="微軟正黑體" pitchFamily="34" charset="-120"/>
              </a:rPr>
              <a:t>(220)</a:t>
            </a:r>
            <a:r>
              <a:rPr lang="zh-TW" altLang="en-US" b="1" dirty="0" smtClean="0">
                <a:latin typeface="微軟正黑體" pitchFamily="34" charset="-120"/>
                <a:ea typeface="微軟正黑體" pitchFamily="34" charset="-120"/>
              </a:rPr>
              <a:t>輔導室</a:t>
            </a:r>
            <a:r>
              <a:rPr lang="en-US" altLang="zh-TW" b="1" dirty="0" smtClean="0">
                <a:latin typeface="微軟正黑體" pitchFamily="34" charset="-120"/>
                <a:ea typeface="微軟正黑體" pitchFamily="34" charset="-120"/>
              </a:rPr>
              <a:t>(240)</a:t>
            </a:r>
            <a:endParaRPr lang="en-US" altLang="zh-TW" b="1" dirty="0">
              <a:latin typeface="微軟正黑體" pitchFamily="34" charset="-120"/>
              <a:ea typeface="微軟正黑體" pitchFamily="34" charset="-120"/>
            </a:endParaRPr>
          </a:p>
          <a:p>
            <a:pPr marL="514350" indent="-457200" eaLnBrk="1" fontAlgn="auto" hangingPunct="1">
              <a:spcAft>
                <a:spcPts val="0"/>
              </a:spcAft>
              <a:defRPr/>
            </a:pPr>
            <a:r>
              <a:rPr lang="zh-TW" altLang="en-US"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網路：</a:t>
            </a:r>
            <a:endParaRPr lang="en-US" altLang="zh-TW"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pPr lvl="1" eaLnBrk="1" fontAlgn="auto" hangingPunct="1">
              <a:spcAft>
                <a:spcPts val="0"/>
              </a:spcAft>
              <a:defRPr/>
            </a:pPr>
            <a:r>
              <a:rPr lang="zh-TW" altLang="en-US" b="1" dirty="0">
                <a:latin typeface="微軟正黑體" pitchFamily="34" charset="-120"/>
                <a:ea typeface="微軟正黑體" pitchFamily="34" charset="-120"/>
              </a:rPr>
              <a:t>教育部十二年</a:t>
            </a:r>
            <a:r>
              <a:rPr lang="zh-TW" altLang="en-US" b="1" dirty="0" smtClean="0">
                <a:latin typeface="微軟正黑體" pitchFamily="34" charset="-120"/>
                <a:ea typeface="微軟正黑體" pitchFamily="34" charset="-120"/>
              </a:rPr>
              <a:t>國教適性入學宣導網</a:t>
            </a:r>
            <a:endParaRPr lang="en-US" altLang="zh-TW" b="1" dirty="0" smtClean="0">
              <a:latin typeface="微軟正黑體" pitchFamily="34" charset="-120"/>
              <a:ea typeface="微軟正黑體" pitchFamily="34" charset="-120"/>
            </a:endParaRPr>
          </a:p>
          <a:p>
            <a:pPr lvl="1" eaLnBrk="1" fontAlgn="auto" hangingPunct="1">
              <a:spcAft>
                <a:spcPts val="0"/>
              </a:spcAft>
              <a:defRPr/>
            </a:pPr>
            <a:r>
              <a:rPr lang="zh-TW" altLang="en-US" b="1" dirty="0" smtClean="0">
                <a:solidFill>
                  <a:srgbClr val="0099FF"/>
                </a:solidFill>
                <a:latin typeface="微軟正黑體" pitchFamily="34" charset="-120"/>
                <a:ea typeface="微軟正黑體" pitchFamily="34" charset="-120"/>
              </a:rPr>
              <a:t>彰化縣十二年國教資訊網</a:t>
            </a:r>
            <a:endParaRPr lang="zh-TW" altLang="en-US" dirty="0">
              <a:solidFill>
                <a:srgbClr val="0099FF"/>
              </a:solidFill>
              <a:latin typeface="微軟正黑體" pitchFamily="34" charset="-120"/>
              <a:ea typeface="微軟正黑體" pitchFamily="34" charset="-120"/>
            </a:endParaRPr>
          </a:p>
          <a:p>
            <a:pPr marL="514350" indent="-457200" eaLnBrk="1" fontAlgn="auto" hangingPunct="1">
              <a:spcAft>
                <a:spcPts val="0"/>
              </a:spcAft>
              <a:defRPr/>
            </a:pPr>
            <a:r>
              <a:rPr lang="zh-TW" altLang="en-US"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各校升學博覽會訊息</a:t>
            </a:r>
            <a:endParaRPr lang="en-US" altLang="zh-TW"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5" name="Picture 10" descr="D:\Documents and Settings\My Desktop\十二年國教\00_適性入學宣導\適性入學網站.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2410" y="4639020"/>
            <a:ext cx="2268253" cy="1601119"/>
          </a:xfrm>
          <a:prstGeom prst="rect">
            <a:avLst/>
          </a:prstGeom>
          <a:noFill/>
          <a:effectLst>
            <a:outerShdw blurRad="50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圖片 1">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0932" y="1628800"/>
            <a:ext cx="2268253" cy="1700014"/>
          </a:xfrm>
          <a:prstGeom prst="rect">
            <a:avLst/>
          </a:prstGeom>
        </p:spPr>
      </p:pic>
    </p:spTree>
    <p:extLst>
      <p:ext uri="{BB962C8B-B14F-4D97-AF65-F5344CB8AC3E}">
        <p14:creationId xmlns:p14="http://schemas.microsoft.com/office/powerpoint/2010/main" val="38265608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3"/>
          <p:cNvSpPr txBox="1">
            <a:spLocks/>
          </p:cNvSpPr>
          <p:nvPr/>
        </p:nvSpPr>
        <p:spPr bwMode="auto">
          <a:xfrm>
            <a:off x="468635" y="260648"/>
            <a:ext cx="8229600" cy="936104"/>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b="1" dirty="0" smtClean="0">
                <a:solidFill>
                  <a:prstClr val="white"/>
                </a:solidFill>
                <a:latin typeface="微軟正黑體" pitchFamily="34" charset="-120"/>
                <a:ea typeface="微軟正黑體" pitchFamily="34" charset="-120"/>
              </a:rPr>
              <a:t>會考題目分析</a:t>
            </a:r>
            <a:endParaRPr lang="zh-TW" altLang="en-US" b="1" dirty="0">
              <a:solidFill>
                <a:prstClr val="white"/>
              </a:solidFill>
              <a:latin typeface="微軟正黑體" panose="020B0604030504040204" pitchFamily="34" charset="-120"/>
              <a:ea typeface="微軟正黑體" panose="020B0604030504040204" pitchFamily="34" charset="-120"/>
            </a:endParaRPr>
          </a:p>
        </p:txBody>
      </p:sp>
      <p:sp>
        <p:nvSpPr>
          <p:cNvPr id="3" name="圓角矩形 2"/>
          <p:cNvSpPr/>
          <p:nvPr/>
        </p:nvSpPr>
        <p:spPr>
          <a:xfrm>
            <a:off x="350553" y="1340768"/>
            <a:ext cx="8423844" cy="5400600"/>
          </a:xfrm>
          <a:prstGeom prst="roundRect">
            <a:avLst/>
          </a:prstGeom>
          <a:solidFill>
            <a:schemeClr val="accent5">
              <a:lumMod val="20000"/>
              <a:lumOff val="80000"/>
            </a:schemeClr>
          </a:solidFill>
          <a:effectLst>
            <a:glow rad="127000">
              <a:schemeClr val="tx2">
                <a:lumMod val="60000"/>
                <a:lumOff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TW" altLang="en-US" sz="2200" b="1" dirty="0">
                <a:solidFill>
                  <a:srgbClr val="FF0000"/>
                </a:solidFill>
                <a:latin typeface="微軟正黑體" panose="020B0604030504040204" pitchFamily="34" charset="-120"/>
                <a:ea typeface="微軟正黑體" panose="020B0604030504040204" pitchFamily="34" charset="-120"/>
              </a:rPr>
              <a:t>試題「難易適中」：</a:t>
            </a:r>
            <a:r>
              <a:rPr lang="zh-TW" altLang="en-US" sz="2200" dirty="0">
                <a:solidFill>
                  <a:schemeClr val="tx1"/>
                </a:solidFill>
                <a:latin typeface="微軟正黑體" panose="020B0604030504040204" pitchFamily="34" charset="-120"/>
                <a:ea typeface="微軟正黑體" panose="020B0604030504040204" pitchFamily="34" charset="-120"/>
              </a:rPr>
              <a:t>題目靈活需思考分析，必須將概念融會貫通，只要觀念清楚就能判斷出答案</a:t>
            </a:r>
            <a:r>
              <a:rPr lang="zh-TW" altLang="en-US" sz="2200" dirty="0" smtClean="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歷</a:t>
            </a:r>
            <a:r>
              <a:rPr lang="zh-TW" altLang="en-US" sz="2200" dirty="0" smtClean="0">
                <a:solidFill>
                  <a:schemeClr val="tx1"/>
                </a:solidFill>
                <a:latin typeface="微軟正黑體" panose="020B0604030504040204" pitchFamily="34" charset="-120"/>
                <a:ea typeface="微軟正黑體" panose="020B0604030504040204" pitchFamily="34" charset="-120"/>
              </a:rPr>
              <a:t>年</a:t>
            </a:r>
            <a:r>
              <a:rPr lang="zh-TW" altLang="en-US" sz="2200" dirty="0">
                <a:solidFill>
                  <a:schemeClr val="tx1"/>
                </a:solidFill>
                <a:latin typeface="微軟正黑體" panose="020B0604030504040204" pitchFamily="34" charset="-120"/>
                <a:ea typeface="微軟正黑體" panose="020B0604030504040204" pitchFamily="34" charset="-120"/>
              </a:rPr>
              <a:t>趨勢為基本題增加，生活題增加，跨領域題型增加。</a:t>
            </a:r>
          </a:p>
          <a:p>
            <a:pPr>
              <a:defRPr/>
            </a:pPr>
            <a:endParaRPr lang="zh-TW" altLang="en-US" sz="2200" b="1" dirty="0">
              <a:solidFill>
                <a:srgbClr val="FF0000"/>
              </a:solidFill>
              <a:latin typeface="微軟正黑體" panose="020B0604030504040204" pitchFamily="34" charset="-120"/>
              <a:ea typeface="微軟正黑體" panose="020B0604030504040204" pitchFamily="34" charset="-120"/>
            </a:endParaRPr>
          </a:p>
          <a:p>
            <a:pPr>
              <a:defRPr/>
            </a:pPr>
            <a:r>
              <a:rPr lang="zh-TW" altLang="en-US" sz="2200" b="1" dirty="0">
                <a:solidFill>
                  <a:srgbClr val="FF0000"/>
                </a:solidFill>
                <a:latin typeface="微軟正黑體" panose="020B0604030504040204" pitchFamily="34" charset="-120"/>
                <a:ea typeface="微軟正黑體" panose="020B0604030504040204" pitchFamily="34" charset="-120"/>
              </a:rPr>
              <a:t>題型生活化：</a:t>
            </a:r>
            <a:r>
              <a:rPr lang="zh-TW" altLang="en-US" sz="2200" dirty="0">
                <a:solidFill>
                  <a:schemeClr val="tx1"/>
                </a:solidFill>
                <a:latin typeface="微軟正黑體" panose="020B0604030504040204" pitchFamily="34" charset="-120"/>
                <a:ea typeface="微軟正黑體" panose="020B0604030504040204" pitchFamily="34" charset="-120"/>
              </a:rPr>
              <a:t>試題取材廣泛，引導學生將課本上的知識，與生活經驗產生連結</a:t>
            </a:r>
            <a:r>
              <a:rPr lang="zh-TW" altLang="en-US" sz="2200" dirty="0" smtClean="0">
                <a:solidFill>
                  <a:schemeClr val="tx1"/>
                </a:solidFill>
                <a:latin typeface="微軟正黑體" panose="020B0604030504040204" pitchFamily="34" charset="-120"/>
                <a:ea typeface="微軟正黑體" panose="020B0604030504040204" pitchFamily="34" charset="-120"/>
              </a:rPr>
              <a:t>。國文科新聞報導</a:t>
            </a:r>
            <a:r>
              <a:rPr lang="zh-TW" altLang="en-US" sz="2200" dirty="0">
                <a:solidFill>
                  <a:schemeClr val="tx1"/>
                </a:solidFill>
                <a:latin typeface="微軟正黑體" panose="020B0604030504040204" pitchFamily="34" charset="-120"/>
                <a:ea typeface="微軟正黑體" panose="020B0604030504040204" pitchFamily="34" charset="-120"/>
              </a:rPr>
              <a:t>、請柬等素材</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英語</a:t>
            </a:r>
            <a:r>
              <a:rPr lang="zh-TW" altLang="en-US" sz="2200" dirty="0" smtClean="0">
                <a:solidFill>
                  <a:schemeClr val="tx1"/>
                </a:solidFill>
                <a:latin typeface="微軟正黑體" panose="020B0604030504040204" pitchFamily="34" charset="-120"/>
                <a:ea typeface="微軟正黑體" panose="020B0604030504040204" pitchFamily="34" charset="-120"/>
              </a:rPr>
              <a:t>科觀光</a:t>
            </a:r>
            <a:r>
              <a:rPr lang="zh-TW" altLang="en-US" sz="2200" dirty="0">
                <a:solidFill>
                  <a:schemeClr val="tx1"/>
                </a:solidFill>
                <a:latin typeface="微軟正黑體" panose="020B0604030504040204" pitchFamily="34" charset="-120"/>
                <a:ea typeface="微軟正黑體" panose="020B0604030504040204" pitchFamily="34" charset="-120"/>
              </a:rPr>
              <a:t>巴士</a:t>
            </a:r>
            <a:r>
              <a:rPr lang="zh-TW" altLang="en-US" sz="2200" dirty="0" smtClean="0">
                <a:solidFill>
                  <a:schemeClr val="tx1"/>
                </a:solidFill>
                <a:latin typeface="微軟正黑體" panose="020B0604030504040204" pitchFamily="34" charset="-120"/>
                <a:ea typeface="微軟正黑體" panose="020B0604030504040204" pitchFamily="34" charset="-120"/>
              </a:rPr>
              <a:t>行程、</a:t>
            </a:r>
            <a:r>
              <a:rPr lang="zh-TW" altLang="en-US" sz="2200" dirty="0">
                <a:solidFill>
                  <a:schemeClr val="tx1"/>
                </a:solidFill>
                <a:latin typeface="微軟正黑體" panose="020B0604030504040204" pitchFamily="34" charset="-120"/>
                <a:ea typeface="微軟正黑體" panose="020B0604030504040204" pitchFamily="34" charset="-120"/>
              </a:rPr>
              <a:t>澳洲鳥類的生存之道、臺灣傳統紙</a:t>
            </a:r>
            <a:r>
              <a:rPr lang="zh-TW" altLang="en-US" sz="2200" dirty="0" smtClean="0">
                <a:solidFill>
                  <a:schemeClr val="tx1"/>
                </a:solidFill>
                <a:latin typeface="微軟正黑體" panose="020B0604030504040204" pitchFamily="34" charset="-120"/>
                <a:ea typeface="微軟正黑體" panose="020B0604030504040204" pitchFamily="34" charset="-120"/>
              </a:rPr>
              <a:t>紮文化</a:t>
            </a:r>
            <a:r>
              <a:rPr lang="zh-TW" altLang="en-US" sz="2200" dirty="0">
                <a:solidFill>
                  <a:schemeClr val="tx1"/>
                </a:solidFill>
                <a:latin typeface="微軟正黑體" panose="020B0604030504040204" pitchFamily="34" charset="-120"/>
                <a:ea typeface="微軟正黑體" panose="020B0604030504040204" pitchFamily="34" charset="-120"/>
              </a:rPr>
              <a:t>與相聲藝術的創新、咖啡的科學研究等素材</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數</a:t>
            </a:r>
            <a:r>
              <a:rPr lang="zh-TW" altLang="en-US" sz="2200" dirty="0" smtClean="0">
                <a:solidFill>
                  <a:schemeClr val="tx1"/>
                </a:solidFill>
                <a:latin typeface="微軟正黑體" panose="020B0604030504040204" pitchFamily="34" charset="-120"/>
                <a:ea typeface="微軟正黑體" panose="020B0604030504040204" pitchFamily="34" charset="-120"/>
              </a:rPr>
              <a:t>學科購買</a:t>
            </a:r>
            <a:r>
              <a:rPr lang="zh-TW" altLang="en-US" sz="2200" dirty="0">
                <a:solidFill>
                  <a:schemeClr val="tx1"/>
                </a:solidFill>
                <a:latin typeface="微軟正黑體" panose="020B0604030504040204" pitchFamily="34" charset="-120"/>
                <a:ea typeface="微軟正黑體" panose="020B0604030504040204" pitchFamily="34" charset="-120"/>
              </a:rPr>
              <a:t>蛋糕、摩天輪、防曬乳液等素材</a:t>
            </a:r>
            <a:r>
              <a:rPr lang="en-US" altLang="zh-TW" sz="2200" dirty="0" smtClean="0">
                <a:solidFill>
                  <a:schemeClr val="tx1"/>
                </a:solidFill>
                <a:latin typeface="微軟正黑體" panose="020B0604030504040204" pitchFamily="34" charset="-120"/>
                <a:ea typeface="微軟正黑體" panose="020B0604030504040204" pitchFamily="34" charset="-120"/>
              </a:rPr>
              <a:t>;</a:t>
            </a:r>
            <a:r>
              <a:rPr lang="zh-TW" altLang="en-US" sz="2200" dirty="0" smtClean="0">
                <a:solidFill>
                  <a:schemeClr val="tx1"/>
                </a:solidFill>
                <a:latin typeface="微軟正黑體" panose="020B0604030504040204" pitchFamily="34" charset="-120"/>
                <a:ea typeface="微軟正黑體" panose="020B0604030504040204" pitchFamily="34" charset="-120"/>
              </a:rPr>
              <a:t>社會科臺灣</a:t>
            </a:r>
            <a:r>
              <a:rPr lang="zh-TW" altLang="en-US" sz="2200" dirty="0">
                <a:solidFill>
                  <a:schemeClr val="tx1"/>
                </a:solidFill>
                <a:latin typeface="微軟正黑體" panose="020B0604030504040204" pitchFamily="34" charset="-120"/>
                <a:ea typeface="微軟正黑體" panose="020B0604030504040204" pitchFamily="34" charset="-120"/>
              </a:rPr>
              <a:t>山坡地開發的監測、臺灣的歷史文物、醫護人員遭遇的問題等素材</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自然</a:t>
            </a:r>
            <a:r>
              <a:rPr lang="zh-TW" altLang="en-US" sz="2200" dirty="0" smtClean="0">
                <a:solidFill>
                  <a:schemeClr val="tx1"/>
                </a:solidFill>
                <a:latin typeface="微軟正黑體" panose="020B0604030504040204" pitchFamily="34" charset="-120"/>
                <a:ea typeface="微軟正黑體" panose="020B0604030504040204" pitchFamily="34" charset="-120"/>
              </a:rPr>
              <a:t>科降雨</a:t>
            </a:r>
            <a:r>
              <a:rPr lang="zh-TW" altLang="en-US" sz="2200" dirty="0">
                <a:solidFill>
                  <a:schemeClr val="tx1"/>
                </a:solidFill>
                <a:latin typeface="微軟正黑體" panose="020B0604030504040204" pitchFamily="34" charset="-120"/>
                <a:ea typeface="微軟正黑體" panose="020B0604030504040204" pitchFamily="34" charset="-120"/>
              </a:rPr>
              <a:t>機率、新聞常用的地震快報、紅茶與綠茶茶葉等</a:t>
            </a:r>
            <a:r>
              <a:rPr lang="zh-TW" altLang="en-US" sz="2200" dirty="0" smtClean="0">
                <a:solidFill>
                  <a:schemeClr val="tx1"/>
                </a:solidFill>
                <a:latin typeface="微軟正黑體" panose="020B0604030504040204" pitchFamily="34" charset="-120"/>
                <a:ea typeface="微軟正黑體" panose="020B0604030504040204" pitchFamily="34" charset="-120"/>
              </a:rPr>
              <a:t>素材，</a:t>
            </a:r>
            <a:r>
              <a:rPr lang="zh-TW" altLang="en-US" sz="2200" dirty="0">
                <a:solidFill>
                  <a:schemeClr val="tx1"/>
                </a:solidFill>
                <a:latin typeface="微軟正黑體" panose="020B0604030504040204" pitchFamily="34" charset="-120"/>
                <a:ea typeface="微軟正黑體" panose="020B0604030504040204" pitchFamily="34" charset="-120"/>
              </a:rPr>
              <a:t>都和生活息息相關。</a:t>
            </a:r>
          </a:p>
          <a:p>
            <a:pPr>
              <a:defRPr/>
            </a:pPr>
            <a:endParaRPr lang="zh-TW" altLang="en-US" sz="2200" b="1" dirty="0">
              <a:solidFill>
                <a:srgbClr val="FF0000"/>
              </a:solidFill>
              <a:latin typeface="微軟正黑體" panose="020B0604030504040204" pitchFamily="34" charset="-120"/>
              <a:ea typeface="微軟正黑體" panose="020B0604030504040204" pitchFamily="34" charset="-120"/>
            </a:endParaRPr>
          </a:p>
          <a:p>
            <a:pPr>
              <a:defRPr/>
            </a:pPr>
            <a:r>
              <a:rPr lang="zh-TW" altLang="en-US" sz="2200" b="1" dirty="0">
                <a:solidFill>
                  <a:srgbClr val="FF0000"/>
                </a:solidFill>
                <a:latin typeface="微軟正黑體" panose="020B0604030504040204" pitchFamily="34" charset="-120"/>
                <a:ea typeface="微軟正黑體" panose="020B0604030504040204" pitchFamily="34" charset="-120"/>
              </a:rPr>
              <a:t>重視圖表理解：</a:t>
            </a:r>
            <a:r>
              <a:rPr lang="zh-TW" altLang="en-US" sz="2200" dirty="0">
                <a:solidFill>
                  <a:schemeClr val="tx1"/>
                </a:solidFill>
                <a:latin typeface="微軟正黑體" panose="020B0604030504040204" pitchFamily="34" charset="-120"/>
                <a:ea typeface="微軟正黑體" panose="020B0604030504040204" pitchFamily="34" charset="-120"/>
              </a:rPr>
              <a:t>各科均有圖表題型，重視學生的思考與統整能力，需要學生具備正確觀念、耐心閱讀及仔細判讀圖表的能力</a:t>
            </a:r>
            <a:r>
              <a:rPr lang="zh-TW" altLang="en-US" sz="2200" dirty="0" smtClean="0">
                <a:solidFill>
                  <a:schemeClr val="tx1"/>
                </a:solidFill>
                <a:latin typeface="微軟正黑體" panose="020B0604030504040204" pitchFamily="34" charset="-120"/>
                <a:ea typeface="微軟正黑體" panose="020B0604030504040204" pitchFamily="34" charset="-120"/>
              </a:rPr>
              <a:t>。                </a:t>
            </a:r>
            <a:endParaRPr lang="en-US" altLang="zh-TW" sz="2200" dirty="0" smtClean="0">
              <a:solidFill>
                <a:schemeClr val="tx1"/>
              </a:solidFill>
              <a:latin typeface="微軟正黑體" panose="020B0604030504040204" pitchFamily="34" charset="-120"/>
              <a:ea typeface="微軟正黑體" panose="020B0604030504040204" pitchFamily="34" charset="-120"/>
            </a:endParaRPr>
          </a:p>
          <a:p>
            <a:pPr>
              <a:defRPr/>
            </a:pPr>
            <a:r>
              <a:rPr lang="zh-TW" altLang="en-US" sz="2200" dirty="0">
                <a:solidFill>
                  <a:schemeClr val="tx1"/>
                </a:solidFill>
                <a:latin typeface="微軟正黑體" panose="020B0604030504040204" pitchFamily="34" charset="-120"/>
                <a:ea typeface="微軟正黑體" panose="020B0604030504040204" pitchFamily="34" charset="-120"/>
              </a:rPr>
              <a:t> </a:t>
            </a:r>
            <a:r>
              <a:rPr lang="zh-TW" altLang="en-US" sz="2200" dirty="0" smtClean="0">
                <a:solidFill>
                  <a:schemeClr val="tx1"/>
                </a:solidFill>
                <a:latin typeface="微軟正黑體" panose="020B0604030504040204" pitchFamily="34" charset="-120"/>
                <a:ea typeface="微軟正黑體" panose="020B0604030504040204" pitchFamily="34" charset="-120"/>
              </a:rPr>
              <a:t>                                 </a:t>
            </a:r>
            <a:r>
              <a:rPr lang="en-US" altLang="zh-TW" sz="2200" dirty="0" smtClean="0">
                <a:solidFill>
                  <a:srgbClr val="0070C0"/>
                </a:solidFill>
                <a:latin typeface="微軟正黑體" panose="020B0604030504040204" pitchFamily="34" charset="-120"/>
                <a:ea typeface="微軟正黑體" panose="020B0604030504040204" pitchFamily="34" charset="-120"/>
              </a:rPr>
              <a:t>(</a:t>
            </a:r>
            <a:r>
              <a:rPr lang="zh-TW" altLang="en-US" sz="2200" dirty="0" smtClean="0">
                <a:solidFill>
                  <a:srgbClr val="0070C0"/>
                </a:solidFill>
                <a:latin typeface="微軟正黑體" panose="020B0604030504040204" pitchFamily="34" charset="-120"/>
                <a:ea typeface="微軟正黑體" panose="020B0604030504040204" pitchFamily="34" charset="-120"/>
              </a:rPr>
              <a:t>節錄自相關新聞報導及心測中心試題說明</a:t>
            </a:r>
            <a:r>
              <a:rPr lang="en-US" altLang="zh-TW" sz="2200" dirty="0" smtClean="0">
                <a:solidFill>
                  <a:srgbClr val="0070C0"/>
                </a:solidFill>
                <a:latin typeface="微軟正黑體" panose="020B0604030504040204" pitchFamily="34" charset="-120"/>
                <a:ea typeface="微軟正黑體" panose="020B0604030504040204" pitchFamily="34" charset="-120"/>
              </a:rPr>
              <a:t>)</a:t>
            </a:r>
            <a:endParaRPr lang="zh-TW" altLang="en-US" sz="2200" dirty="0">
              <a:solidFill>
                <a:srgbClr val="0070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036402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投影片編號版面配置區 1"/>
          <p:cNvSpPr>
            <a:spLocks noGrp="1"/>
          </p:cNvSpPr>
          <p:nvPr>
            <p:ph type="sldNum" sz="quarter" idx="12"/>
          </p:nvPr>
        </p:nvSpPr>
        <p:spPr bwMode="auto">
          <a:xfrm>
            <a:off x="7010400" y="6493933"/>
            <a:ext cx="2133600" cy="36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algn="l" fontAlgn="base">
              <a:spcBef>
                <a:spcPct val="0"/>
              </a:spcBef>
              <a:spcAft>
                <a:spcPct val="0"/>
              </a:spcAft>
              <a:defRPr/>
            </a:pPr>
            <a:fld id="{B21B5A92-E588-4FEE-8BB8-CB5CAF3EDDC6}" type="slidenum">
              <a:rPr lang="zh-TW" altLang="en-US" smtClean="0">
                <a:solidFill>
                  <a:prstClr val="black"/>
                </a:solidFill>
                <a:latin typeface="Arial" pitchFamily="34" charset="0"/>
              </a:rPr>
              <a:pPr algn="l" fontAlgn="base">
                <a:spcBef>
                  <a:spcPct val="0"/>
                </a:spcBef>
                <a:spcAft>
                  <a:spcPct val="0"/>
                </a:spcAft>
                <a:defRPr/>
              </a:pPr>
              <a:t>90</a:t>
            </a:fld>
            <a:endParaRPr lang="zh-TW" altLang="en-US" smtClean="0">
              <a:solidFill>
                <a:prstClr val="black"/>
              </a:solidFill>
              <a:latin typeface="Arial" pitchFamily="34" charset="0"/>
            </a:endParaRPr>
          </a:p>
        </p:txBody>
      </p:sp>
      <p:sp>
        <p:nvSpPr>
          <p:cNvPr id="99332" name="文字方塊 4">
            <a:hlinkClick r:id="rId2" action="ppaction://hlinkfile"/>
          </p:cNvPr>
          <p:cNvSpPr txBox="1">
            <a:spLocks noChangeArrowheads="1"/>
          </p:cNvSpPr>
          <p:nvPr/>
        </p:nvSpPr>
        <p:spPr bwMode="auto">
          <a:xfrm>
            <a:off x="388679" y="1626074"/>
            <a:ext cx="8392041"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aramond" pitchFamily="18" charset="0"/>
                <a:ea typeface="新細明體" pitchFamily="18" charset="-120"/>
              </a:defRPr>
            </a:lvl1pPr>
            <a:lvl2pPr marL="742950" indent="-285750" eaLnBrk="0" hangingPunct="0">
              <a:defRPr kumimoji="1">
                <a:solidFill>
                  <a:schemeClr val="tx1"/>
                </a:solidFill>
                <a:latin typeface="Garamond" pitchFamily="18" charset="0"/>
                <a:ea typeface="新細明體" pitchFamily="18" charset="-120"/>
              </a:defRPr>
            </a:lvl2pPr>
            <a:lvl3pPr marL="1143000" indent="-228600" eaLnBrk="0" hangingPunct="0">
              <a:defRPr kumimoji="1">
                <a:solidFill>
                  <a:schemeClr val="tx1"/>
                </a:solidFill>
                <a:latin typeface="Garamond" pitchFamily="18" charset="0"/>
                <a:ea typeface="新細明體" pitchFamily="18" charset="-120"/>
              </a:defRPr>
            </a:lvl3pPr>
            <a:lvl4pPr marL="1600200" indent="-228600" eaLnBrk="0" hangingPunct="0">
              <a:defRPr kumimoji="1">
                <a:solidFill>
                  <a:schemeClr val="tx1"/>
                </a:solidFill>
                <a:latin typeface="Garamond" pitchFamily="18" charset="0"/>
                <a:ea typeface="新細明體" pitchFamily="18" charset="-120"/>
              </a:defRPr>
            </a:lvl4pPr>
            <a:lvl5pPr marL="2057400" indent="-228600" eaLnBrk="0" hangingPunct="0">
              <a:defRPr kumimoji="1">
                <a:solidFill>
                  <a:schemeClr val="tx1"/>
                </a:solidFill>
                <a:latin typeface="Garamond"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algn="ctr" eaLnBrk="1" hangingPunct="1">
              <a:lnSpc>
                <a:spcPct val="130000"/>
              </a:lnSpc>
            </a:pPr>
            <a:r>
              <a:rPr lang="zh-TW" altLang="en-US" sz="4000" b="1" dirty="0" smtClean="0">
                <a:latin typeface="微軟正黑體" panose="020B0604030504040204" pitchFamily="34" charset="-120"/>
                <a:ea typeface="微軟正黑體" panose="020B0604030504040204" pitchFamily="34" charset="-120"/>
              </a:rPr>
              <a:t>世界名廚江振誠：</a:t>
            </a:r>
            <a:endParaRPr lang="en-US" altLang="zh-TW" sz="4000" b="1" dirty="0" smtClean="0">
              <a:latin typeface="微軟正黑體" panose="020B0604030504040204" pitchFamily="34" charset="-120"/>
              <a:ea typeface="微軟正黑體" panose="020B0604030504040204" pitchFamily="34" charset="-120"/>
            </a:endParaRPr>
          </a:p>
          <a:p>
            <a:pPr algn="ctr" eaLnBrk="1" hangingPunct="1">
              <a:lnSpc>
                <a:spcPct val="130000"/>
              </a:lnSpc>
            </a:pPr>
            <a:r>
              <a:rPr lang="zh-TW" altLang="en-US" sz="3200" b="1" dirty="0" smtClean="0">
                <a:latin typeface="標楷體"/>
                <a:ea typeface="標楷體"/>
              </a:rPr>
              <a:t>「</a:t>
            </a:r>
            <a:r>
              <a:rPr lang="zh-TW" altLang="en-US" sz="3200" b="1" dirty="0" smtClean="0">
                <a:latin typeface="微軟正黑體" panose="020B0604030504040204" pitchFamily="34" charset="-120"/>
                <a:ea typeface="微軟正黑體" panose="020B0604030504040204" pitchFamily="34" charset="-120"/>
              </a:rPr>
              <a:t>你一定有一件事比別人強，把這件事做好</a:t>
            </a:r>
            <a:r>
              <a:rPr lang="zh-TW" altLang="en-US" sz="3200" b="1" dirty="0" smtClean="0">
                <a:latin typeface="標楷體"/>
                <a:ea typeface="標楷體"/>
              </a:rPr>
              <a:t>」</a:t>
            </a:r>
            <a:endParaRPr lang="en-US" altLang="zh-TW" sz="3200" b="1" dirty="0" smtClean="0">
              <a:latin typeface="微軟正黑體" panose="020B0604030504040204" pitchFamily="34" charset="-120"/>
              <a:ea typeface="微軟正黑體" panose="020B0604030504040204" pitchFamily="34" charset="-120"/>
            </a:endParaRPr>
          </a:p>
          <a:p>
            <a:pPr algn="ctr" eaLnBrk="1" hangingPunct="1">
              <a:lnSpc>
                <a:spcPct val="130000"/>
              </a:lnSpc>
            </a:pPr>
            <a:r>
              <a:rPr kumimoji="0" lang="zh-TW" altLang="en-US" sz="3200" b="1" dirty="0" smtClean="0">
                <a:latin typeface="標楷體"/>
                <a:ea typeface="標楷體"/>
              </a:rPr>
              <a:t>「</a:t>
            </a:r>
            <a:r>
              <a:rPr kumimoji="0" lang="zh-TW" altLang="en-US" sz="3200" b="1" dirty="0" smtClean="0">
                <a:latin typeface="微軟正黑體" pitchFamily="34" charset="-120"/>
                <a:ea typeface="微軟正黑體" pitchFamily="34" charset="-120"/>
              </a:rPr>
              <a:t>我</a:t>
            </a:r>
            <a:r>
              <a:rPr kumimoji="0" lang="zh-TW" altLang="en-US" sz="3200" b="1" dirty="0">
                <a:latin typeface="微軟正黑體" pitchFamily="34" charset="-120"/>
                <a:ea typeface="微軟正黑體" pitchFamily="34" charset="-120"/>
              </a:rPr>
              <a:t>不相信運氣，我不相信天分</a:t>
            </a:r>
            <a:r>
              <a:rPr kumimoji="0" lang="zh-TW" altLang="en-US" sz="3200" b="1" dirty="0" smtClean="0">
                <a:latin typeface="微軟正黑體" pitchFamily="34" charset="-120"/>
                <a:ea typeface="微軟正黑體" pitchFamily="34" charset="-120"/>
              </a:rPr>
              <a:t>，</a:t>
            </a:r>
            <a:endParaRPr kumimoji="0" lang="en-US" altLang="zh-TW" sz="3200" b="1" dirty="0" smtClean="0">
              <a:latin typeface="微軟正黑體" pitchFamily="34" charset="-120"/>
              <a:ea typeface="微軟正黑體" pitchFamily="34" charset="-120"/>
            </a:endParaRPr>
          </a:p>
          <a:p>
            <a:pPr algn="ctr" eaLnBrk="1" hangingPunct="1">
              <a:lnSpc>
                <a:spcPct val="130000"/>
              </a:lnSpc>
            </a:pPr>
            <a:r>
              <a:rPr kumimoji="0" lang="zh-TW" altLang="en-US" sz="3200" b="1" dirty="0" smtClean="0">
                <a:latin typeface="微軟正黑體" pitchFamily="34" charset="-120"/>
                <a:ea typeface="微軟正黑體" pitchFamily="34" charset="-120"/>
              </a:rPr>
              <a:t>我</a:t>
            </a:r>
            <a:r>
              <a:rPr kumimoji="0" lang="zh-TW" altLang="en-US" sz="3200" b="1" dirty="0">
                <a:latin typeface="微軟正黑體" pitchFamily="34" charset="-120"/>
                <a:ea typeface="微軟正黑體" pitchFamily="34" charset="-120"/>
              </a:rPr>
              <a:t>相信的是腳踏實地的</a:t>
            </a:r>
            <a:r>
              <a:rPr kumimoji="0" lang="zh-TW" altLang="en-US" sz="3200" b="1" dirty="0" smtClean="0">
                <a:latin typeface="微軟正黑體" pitchFamily="34" charset="-120"/>
                <a:ea typeface="微軟正黑體" pitchFamily="34" charset="-120"/>
              </a:rPr>
              <a:t>努力</a:t>
            </a:r>
            <a:r>
              <a:rPr kumimoji="0" lang="zh-TW" altLang="en-US" sz="3200" b="1" dirty="0" smtClean="0">
                <a:latin typeface="標楷體"/>
                <a:ea typeface="標楷體"/>
              </a:rPr>
              <a:t>」</a:t>
            </a:r>
            <a:endParaRPr kumimoji="0" lang="en-US" altLang="zh-TW" sz="3200" b="1" dirty="0" smtClean="0">
              <a:latin typeface="標楷體"/>
              <a:ea typeface="標楷體"/>
            </a:endParaRPr>
          </a:p>
          <a:p>
            <a:pPr algn="ctr" eaLnBrk="1" hangingPunct="1">
              <a:lnSpc>
                <a:spcPct val="130000"/>
              </a:lnSpc>
            </a:pPr>
            <a:r>
              <a:rPr kumimoji="0" lang="zh-TW" altLang="en-US" sz="3200" b="1" dirty="0">
                <a:latin typeface="微軟正黑體" panose="020B0604030504040204" pitchFamily="34" charset="-120"/>
                <a:ea typeface="微軟正黑體" panose="020B0604030504040204" pitchFamily="34" charset="-120"/>
              </a:rPr>
              <a:t>期勉</a:t>
            </a:r>
            <a:r>
              <a:rPr kumimoji="0" lang="zh-TW" altLang="en-US" sz="3200" b="1" dirty="0" smtClean="0">
                <a:latin typeface="微軟正黑體" panose="020B0604030504040204" pitchFamily="34" charset="-120"/>
                <a:ea typeface="微軟正黑體" panose="020B0604030504040204" pitchFamily="34" charset="-120"/>
              </a:rPr>
              <a:t>同學都能找到屬於自己的路</a:t>
            </a:r>
            <a:endParaRPr kumimoji="0" lang="en-US" altLang="zh-TW" sz="3200" b="1" dirty="0" smtClean="0">
              <a:latin typeface="微軟正黑體" panose="020B0604030504040204" pitchFamily="34" charset="-120"/>
              <a:ea typeface="微軟正黑體" panose="020B0604030504040204" pitchFamily="34" charset="-120"/>
            </a:endParaRPr>
          </a:p>
          <a:p>
            <a:pPr algn="ctr" eaLnBrk="1" hangingPunct="1">
              <a:lnSpc>
                <a:spcPct val="130000"/>
              </a:lnSpc>
            </a:pPr>
            <a:r>
              <a:rPr kumimoji="0" lang="zh-TW" altLang="en-US" sz="3200" b="1" dirty="0" smtClean="0">
                <a:latin typeface="微軟正黑體" panose="020B0604030504040204" pitchFamily="34" charset="-120"/>
                <a:ea typeface="微軟正黑體" panose="020B0604030504040204" pitchFamily="34" charset="-120"/>
              </a:rPr>
              <a:t>堅持下去必將發光發熱</a:t>
            </a:r>
            <a:endParaRPr kumimoji="0" lang="en-US" altLang="zh-TW" sz="3200" b="1" dirty="0">
              <a:latin typeface="微軟正黑體" pitchFamily="34" charset="-120"/>
              <a:ea typeface="微軟正黑體" pitchFamily="34" charset="-120"/>
            </a:endParaRPr>
          </a:p>
        </p:txBody>
      </p:sp>
      <p:cxnSp>
        <p:nvCxnSpPr>
          <p:cNvPr id="22" name="直線接點 21">
            <a:hlinkClick r:id="rId3" action="ppaction://hlinkfile"/>
          </p:cNvPr>
          <p:cNvCxnSpPr/>
          <p:nvPr/>
        </p:nvCxnSpPr>
        <p:spPr>
          <a:xfrm>
            <a:off x="36165" y="1124744"/>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36165" y="6453336"/>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99335" name="圖片 24">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3511" y="205918"/>
            <a:ext cx="3972985" cy="38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圓角矩形 8"/>
          <p:cNvSpPr/>
          <p:nvPr/>
        </p:nvSpPr>
        <p:spPr>
          <a:xfrm>
            <a:off x="2827338" y="739775"/>
            <a:ext cx="3514725" cy="865188"/>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zh-TW" altLang="en-US" sz="3600" b="1" dirty="0" smtClean="0">
                <a:solidFill>
                  <a:prstClr val="white"/>
                </a:solidFill>
                <a:latin typeface="微軟正黑體" pitchFamily="34" charset="-120"/>
                <a:ea typeface="微軟正黑體" pitchFamily="34" charset="-120"/>
              </a:rPr>
              <a:t>結語</a:t>
            </a:r>
            <a:endParaRPr lang="zh-TW" altLang="en-US" sz="3600" b="1" dirty="0">
              <a:solidFill>
                <a:prstClr val="white"/>
              </a:solidFill>
              <a:latin typeface="微軟正黑體" pitchFamily="34" charset="-120"/>
              <a:ea typeface="微軟正黑體" pitchFamily="34" charset="-120"/>
            </a:endParaRPr>
          </a:p>
        </p:txBody>
      </p:sp>
    </p:spTree>
    <p:extLst>
      <p:ext uri="{BB962C8B-B14F-4D97-AF65-F5344CB8AC3E}">
        <p14:creationId xmlns:p14="http://schemas.microsoft.com/office/powerpoint/2010/main" val="719311212"/>
      </p:ext>
    </p:extLst>
  </p:cSld>
  <p:clrMapOvr>
    <a:masterClrMapping/>
  </p:clrMapOvr>
  <p:transition spd="slow">
    <p:split orient="ver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91</a:t>
            </a:fld>
            <a:endParaRPr lang="zh-TW" altLang="en-US">
              <a:solidFill>
                <a:prstClr val="black">
                  <a:tint val="75000"/>
                </a:prstClr>
              </a:solidFill>
            </a:endParaRPr>
          </a:p>
        </p:txBody>
      </p:sp>
      <p:sp>
        <p:nvSpPr>
          <p:cNvPr id="3" name="圓角矩形 2"/>
          <p:cNvSpPr/>
          <p:nvPr/>
        </p:nvSpPr>
        <p:spPr>
          <a:xfrm>
            <a:off x="2827338" y="739774"/>
            <a:ext cx="3514725" cy="1033041"/>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zh-TW" altLang="en-US" sz="3600" b="1" dirty="0" smtClean="0">
                <a:solidFill>
                  <a:prstClr val="white"/>
                </a:solidFill>
                <a:latin typeface="微軟正黑體" pitchFamily="34" charset="-120"/>
                <a:ea typeface="微軟正黑體" pitchFamily="34" charset="-120"/>
              </a:rPr>
              <a:t>結語</a:t>
            </a:r>
            <a:endParaRPr lang="zh-TW" altLang="en-US" sz="3600" b="1" dirty="0">
              <a:solidFill>
                <a:prstClr val="white"/>
              </a:solidFill>
              <a:latin typeface="微軟正黑體" pitchFamily="34" charset="-120"/>
              <a:ea typeface="微軟正黑體" pitchFamily="34" charset="-120"/>
            </a:endParaRPr>
          </a:p>
        </p:txBody>
      </p:sp>
      <p:sp>
        <p:nvSpPr>
          <p:cNvPr id="4" name="文字方塊 3"/>
          <p:cNvSpPr txBox="1"/>
          <p:nvPr/>
        </p:nvSpPr>
        <p:spPr>
          <a:xfrm>
            <a:off x="251520" y="2852936"/>
            <a:ext cx="8712968" cy="3139321"/>
          </a:xfrm>
          <a:prstGeom prst="rect">
            <a:avLst/>
          </a:prstGeom>
          <a:noFill/>
        </p:spPr>
        <p:txBody>
          <a:bodyPr wrap="square" rtlCol="0">
            <a:spAutoFit/>
          </a:bodyPr>
          <a:lstStyle/>
          <a:p>
            <a:pPr algn="ctr"/>
            <a:r>
              <a:rPr lang="zh-TW" altLang="en-US" sz="6600" b="1" dirty="0" smtClean="0"/>
              <a:t>每個孩子都是一塊寶石</a:t>
            </a:r>
            <a:endParaRPr lang="en-US" altLang="zh-TW" sz="6600" b="1" dirty="0" smtClean="0"/>
          </a:p>
          <a:p>
            <a:pPr algn="ctr"/>
            <a:endParaRPr lang="en-US" altLang="zh-TW" sz="6600" b="1" dirty="0" smtClean="0"/>
          </a:p>
          <a:p>
            <a:pPr algn="ctr"/>
            <a:r>
              <a:rPr lang="zh-TW" altLang="en-US" sz="6600" b="1" dirty="0" smtClean="0"/>
              <a:t>只待我們去發掘</a:t>
            </a:r>
            <a:endParaRPr lang="zh-TW" altLang="en-US" sz="6600" b="1" dirty="0"/>
          </a:p>
        </p:txBody>
      </p:sp>
    </p:spTree>
    <p:extLst>
      <p:ext uri="{BB962C8B-B14F-4D97-AF65-F5344CB8AC3E}">
        <p14:creationId xmlns:p14="http://schemas.microsoft.com/office/powerpoint/2010/main" val="3405294107"/>
      </p:ext>
    </p:extLst>
  </p:cSld>
  <p:clrMapOvr>
    <a:masterClrMapping/>
  </p:clrMapOvr>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12672</TotalTime>
  <Words>9730</Words>
  <Application>Microsoft Office PowerPoint</Application>
  <PresentationFormat>如螢幕大小 (4:3)</PresentationFormat>
  <Paragraphs>2213</Paragraphs>
  <Slides>91</Slides>
  <Notes>35</Notes>
  <HiddenSlides>1</HiddenSlides>
  <MMClips>0</MMClips>
  <ScaleCrop>false</ScaleCrop>
  <HeadingPairs>
    <vt:vector size="4" baseType="variant">
      <vt:variant>
        <vt:lpstr>佈景主題</vt:lpstr>
      </vt:variant>
      <vt:variant>
        <vt:i4>2</vt:i4>
      </vt:variant>
      <vt:variant>
        <vt:lpstr>投影片標題</vt:lpstr>
      </vt:variant>
      <vt:variant>
        <vt:i4>91</vt:i4>
      </vt:variant>
    </vt:vector>
  </HeadingPairs>
  <TitlesOfParts>
    <vt:vector size="93" baseType="lpstr">
      <vt:lpstr>1_Office 佈景主題</vt:lpstr>
      <vt:lpstr>2_Office 佈景主題</vt:lpstr>
      <vt:lpstr>十二年國民基本教育- 109年彰化區適性入學宣導 </vt:lpstr>
      <vt:lpstr>PowerPoint 簡報</vt:lpstr>
      <vt:lpstr>簡報大綱</vt:lpstr>
      <vt:lpstr>PowerPoint 簡報</vt:lpstr>
      <vt:lpstr>PowerPoint 簡報</vt:lpstr>
      <vt:lpstr>國中教育會考科目</vt:lpstr>
      <vt:lpstr>PowerPoint 簡報</vt:lpstr>
      <vt:lpstr>PowerPoint 簡報</vt:lpstr>
      <vt:lpstr>PowerPoint 簡報</vt:lpstr>
      <vt:lpstr>PowerPoint 簡報</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109年特色招生-藝才班甄選入學</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109學年度 五專適性入學管道</vt:lpstr>
      <vt:lpstr>PowerPoint 簡報</vt:lpstr>
      <vt:lpstr>PowerPoint 簡報</vt:lpstr>
      <vt:lpstr>PowerPoint 簡報</vt:lpstr>
      <vt:lpstr>PowerPoint 簡報</vt:lpstr>
      <vt:lpstr>PowerPoint 簡報</vt:lpstr>
      <vt:lpstr>PowerPoint 簡報</vt:lpstr>
      <vt:lpstr>PowerPoint 簡報</vt:lpstr>
      <vt:lpstr>PowerPoint 簡報</vt:lpstr>
      <vt:lpstr>簡報大綱</vt:lpstr>
      <vt:lpstr>PowerPoint 簡報</vt:lpstr>
      <vt:lpstr>高中、高職及五專 學校群科簡介</vt:lpstr>
      <vt:lpstr>普通高中 </vt:lpstr>
      <vt:lpstr>綜合高中</vt:lpstr>
      <vt:lpstr>技職一貫體系(6類15群91科)</vt:lpstr>
      <vt:lpstr>PowerPoint 簡報</vt:lpstr>
      <vt:lpstr>PowerPoint 簡報</vt:lpstr>
      <vt:lpstr>109年彰化區 工業類 設科學校</vt:lpstr>
      <vt:lpstr>彰化區 商業、水產、藝術類 設科學校</vt:lpstr>
      <vt:lpstr>彰化區 農業、家事類 設科學校</vt:lpstr>
      <vt:lpstr>PowerPoint 簡報</vt:lpstr>
      <vt:lpstr>高中、高職及五專升學進路</vt:lpstr>
      <vt:lpstr>PowerPoint 簡報</vt:lpstr>
      <vt:lpstr>PowerPoint 簡報</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諮詢專線、網路</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十二年國民基本教育- 103年彰化區(彰化縣) 適性入學講綱</dc:title>
  <dc:creator>hhjh asus</dc:creator>
  <cp:lastModifiedBy>user</cp:lastModifiedBy>
  <cp:revision>1096</cp:revision>
  <cp:lastPrinted>2016-12-28T01:46:42Z</cp:lastPrinted>
  <dcterms:created xsi:type="dcterms:W3CDTF">2014-02-22T08:56:49Z</dcterms:created>
  <dcterms:modified xsi:type="dcterms:W3CDTF">2020-02-27T04:28:29Z</dcterms:modified>
</cp:coreProperties>
</file>